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2.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ags/tag6.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ags/tag7.xml" ContentType="application/vnd.openxmlformats-officedocument.presentationml.tags+xml"/>
  <Override PartName="/ppt/theme/theme6.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3.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4.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5.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6.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7.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bookmarkIdSeed="3">
  <p:sldMasterIdLst>
    <p:sldMasterId id="2147483769" r:id="rId4"/>
    <p:sldMasterId id="2147483660" r:id="rId5"/>
    <p:sldMasterId id="2147483787" r:id="rId6"/>
    <p:sldMasterId id="2147483772" r:id="rId7"/>
    <p:sldMasterId id="2147483744" r:id="rId8"/>
  </p:sldMasterIdLst>
  <p:notesMasterIdLst>
    <p:notesMasterId r:id="rId29"/>
  </p:notesMasterIdLst>
  <p:sldIdLst>
    <p:sldId id="2147475848" r:id="rId9"/>
    <p:sldId id="2147475845" r:id="rId10"/>
    <p:sldId id="2147475846" r:id="rId11"/>
    <p:sldId id="2147475838" r:id="rId12"/>
    <p:sldId id="258" r:id="rId13"/>
    <p:sldId id="2147475844" r:id="rId14"/>
    <p:sldId id="2147475822" r:id="rId15"/>
    <p:sldId id="2147475834" r:id="rId16"/>
    <p:sldId id="2147475837" r:id="rId17"/>
    <p:sldId id="2147475839" r:id="rId18"/>
    <p:sldId id="2147475847" r:id="rId19"/>
    <p:sldId id="2147475823" r:id="rId20"/>
    <p:sldId id="2147475840" r:id="rId21"/>
    <p:sldId id="2147475841" r:id="rId22"/>
    <p:sldId id="2147475842" r:id="rId23"/>
    <p:sldId id="2147475801" r:id="rId24"/>
    <p:sldId id="2147475810" r:id="rId25"/>
    <p:sldId id="2147475831" r:id="rId26"/>
    <p:sldId id="2147475829" r:id="rId27"/>
    <p:sldId id="2147475830" r:id="rId28"/>
  </p:sldIdLst>
  <p:sldSz cx="12192000" cy="6858000"/>
  <p:notesSz cx="6858000" cy="9144000"/>
  <p:embeddedFontLst>
    <p:embeddedFont>
      <p:font typeface="Arial Black" panose="020B0A04020102020204" pitchFamily="34" charset="0"/>
      <p:bold r:id="rId30"/>
    </p:embeddedFont>
    <p:embeddedFont>
      <p:font typeface="Calibri" panose="020F0502020204030204" pitchFamily="34" charset="0"/>
      <p:regular r:id="rId31"/>
      <p:bold r:id="rId32"/>
      <p:italic r:id="rId33"/>
      <p:boldItalic r:id="rId34"/>
    </p:embeddedFont>
    <p:embeddedFont>
      <p:font typeface="Proxima Nova" panose="020B0604020202020204" charset="0"/>
      <p:regular r:id="rId35"/>
      <p:bold r:id="rId36"/>
      <p:italic r:id="rId37"/>
      <p:boldItalic r:id="rId38"/>
    </p:embeddedFont>
    <p:embeddedFont>
      <p:font typeface="Segoe UI" panose="020B0502040204020203" pitchFamily="34" charset="0"/>
      <p:regular r:id="rId39"/>
      <p:bold r:id="rId40"/>
      <p:italic r:id="rId41"/>
      <p:boldItalic r:id="rId42"/>
    </p:embeddedFont>
  </p:embeddedFontLst>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E6007E"/>
    <a:srgbClr val="223C74"/>
    <a:srgbClr val="71D2F1"/>
    <a:srgbClr val="222065"/>
    <a:srgbClr val="005B80"/>
    <a:srgbClr val="E7E2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E2F368-31F5-BE43-80FC-67508FAABD83}" v="49" dt="2023-04-05T15:11:14.175"/>
    <p1510:client id="{D30E6C0C-20D4-4F45-967C-2BA6D72CF04F}" v="130" dt="2023-04-05T12:06:44.4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46"/>
    <p:restoredTop sz="96201" autoAdjust="0"/>
  </p:normalViewPr>
  <p:slideViewPr>
    <p:cSldViewPr snapToGrid="0">
      <p:cViewPr varScale="1">
        <p:scale>
          <a:sx n="81" d="100"/>
          <a:sy n="81" d="100"/>
        </p:scale>
        <p:origin x="684" y="90"/>
      </p:cViewPr>
      <p:guideLst/>
    </p:cSldViewPr>
  </p:slideViewPr>
  <p:notesTextViewPr>
    <p:cViewPr>
      <p:scale>
        <a:sx n="1" d="1"/>
        <a:sy n="1" d="1"/>
      </p:scale>
      <p:origin x="0" y="0"/>
    </p:cViewPr>
  </p:notesTextViewPr>
  <p:sorterViewPr>
    <p:cViewPr>
      <p:scale>
        <a:sx n="110" d="100"/>
        <a:sy n="11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10.fntdata"/><Relationship Id="rId21" Type="http://schemas.openxmlformats.org/officeDocument/2006/relationships/slide" Target="slides/slide13.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7.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2.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D402584A-46D7-1D4C-9355-90CC91828982}" type="datetimeFigureOut">
              <a:rPr lang="en-US" smtClean="0"/>
              <a:pPr/>
              <a:t>4/6/2023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B8B47660-E344-9944-A9C6-AE208E0F39B9}" type="slidenum">
              <a:rPr lang="en-US" smtClean="0"/>
              <a:pPr/>
              <a:t>‹#›</a:t>
            </a:fld>
            <a:endParaRPr lang="en-US"/>
          </a:p>
        </p:txBody>
      </p:sp>
    </p:spTree>
    <p:extLst>
      <p:ext uri="{BB962C8B-B14F-4D97-AF65-F5344CB8AC3E}">
        <p14:creationId xmlns:p14="http://schemas.microsoft.com/office/powerpoint/2010/main" val="4108526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B47660-E344-9944-A9C6-AE208E0F39B9}" type="slidenum">
              <a:rPr lang="en-US" smtClean="0"/>
              <a:pPr/>
              <a:t>2</a:t>
            </a:fld>
            <a:endParaRPr lang="en-US" dirty="0"/>
          </a:p>
        </p:txBody>
      </p:sp>
    </p:spTree>
    <p:extLst>
      <p:ext uri="{BB962C8B-B14F-4D97-AF65-F5344CB8AC3E}">
        <p14:creationId xmlns:p14="http://schemas.microsoft.com/office/powerpoint/2010/main" val="335756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B47660-E344-9944-A9C6-AE208E0F39B9}" type="slidenum">
              <a:rPr lang="en-US" smtClean="0"/>
              <a:pPr/>
              <a:t>3</a:t>
            </a:fld>
            <a:endParaRPr lang="en-US" dirty="0"/>
          </a:p>
        </p:txBody>
      </p:sp>
    </p:spTree>
    <p:extLst>
      <p:ext uri="{BB962C8B-B14F-4D97-AF65-F5344CB8AC3E}">
        <p14:creationId xmlns:p14="http://schemas.microsoft.com/office/powerpoint/2010/main" val="1769504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B47660-E344-9944-A9C6-AE208E0F39B9}" type="slidenum">
              <a:rPr lang="en-US" smtClean="0"/>
              <a:pPr/>
              <a:t>4</a:t>
            </a:fld>
            <a:endParaRPr lang="en-US" dirty="0"/>
          </a:p>
        </p:txBody>
      </p:sp>
    </p:spTree>
    <p:extLst>
      <p:ext uri="{BB962C8B-B14F-4D97-AF65-F5344CB8AC3E}">
        <p14:creationId xmlns:p14="http://schemas.microsoft.com/office/powerpoint/2010/main" val="1875667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B47660-E344-9944-A9C6-AE208E0F39B9}" type="slidenum">
              <a:rPr lang="en-US" smtClean="0"/>
              <a:pPr/>
              <a:t>5</a:t>
            </a:fld>
            <a:endParaRPr lang="en-US" dirty="0"/>
          </a:p>
        </p:txBody>
      </p:sp>
    </p:spTree>
    <p:extLst>
      <p:ext uri="{BB962C8B-B14F-4D97-AF65-F5344CB8AC3E}">
        <p14:creationId xmlns:p14="http://schemas.microsoft.com/office/powerpoint/2010/main" val="3029008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B47660-E344-9944-A9C6-AE208E0F39B9}" type="slidenum">
              <a:rPr lang="en-US" smtClean="0"/>
              <a:pPr/>
              <a:t>6</a:t>
            </a:fld>
            <a:endParaRPr lang="en-US"/>
          </a:p>
        </p:txBody>
      </p:sp>
    </p:spTree>
    <p:extLst>
      <p:ext uri="{BB962C8B-B14F-4D97-AF65-F5344CB8AC3E}">
        <p14:creationId xmlns:p14="http://schemas.microsoft.com/office/powerpoint/2010/main" val="2594484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B47660-E344-9944-A9C6-AE208E0F39B9}" type="slidenum">
              <a:rPr lang="en-US" smtClean="0"/>
              <a:pPr/>
              <a:t>8</a:t>
            </a:fld>
            <a:endParaRPr lang="en-US"/>
          </a:p>
        </p:txBody>
      </p:sp>
    </p:spTree>
    <p:extLst>
      <p:ext uri="{BB962C8B-B14F-4D97-AF65-F5344CB8AC3E}">
        <p14:creationId xmlns:p14="http://schemas.microsoft.com/office/powerpoint/2010/main" val="1371202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34805-1F01-4BDA-A8CA-FCEA2B4BC8D0}" type="datetime3">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 April 2023</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582001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3" Type="http://schemas.openxmlformats.org/officeDocument/2006/relationships/image" Target="../media/image17.jpeg"/><Relationship Id="rId18" Type="http://schemas.openxmlformats.org/officeDocument/2006/relationships/image" Target="../media/image22.png"/><Relationship Id="rId26" Type="http://schemas.openxmlformats.org/officeDocument/2006/relationships/image" Target="../media/image30.png"/><Relationship Id="rId39" Type="http://schemas.openxmlformats.org/officeDocument/2006/relationships/image" Target="../media/image43.png"/><Relationship Id="rId21" Type="http://schemas.openxmlformats.org/officeDocument/2006/relationships/image" Target="../media/image25.png"/><Relationship Id="rId34" Type="http://schemas.openxmlformats.org/officeDocument/2006/relationships/image" Target="../media/image38.svg"/><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1.png"/><Relationship Id="rId25" Type="http://schemas.openxmlformats.org/officeDocument/2006/relationships/image" Target="../media/image29.emf"/><Relationship Id="rId33" Type="http://schemas.openxmlformats.org/officeDocument/2006/relationships/image" Target="../media/image37.png"/><Relationship Id="rId38" Type="http://schemas.openxmlformats.org/officeDocument/2006/relationships/image" Target="../media/image42.svg"/><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4.svg"/><Relationship Id="rId29" Type="http://schemas.openxmlformats.org/officeDocument/2006/relationships/image" Target="../media/image33.emf"/><Relationship Id="rId1" Type="http://schemas.openxmlformats.org/officeDocument/2006/relationships/slideMaster" Target="../slideMasters/slideMaster2.xml"/><Relationship Id="rId6" Type="http://schemas.openxmlformats.org/officeDocument/2006/relationships/image" Target="../media/image10.svg"/><Relationship Id="rId11" Type="http://schemas.openxmlformats.org/officeDocument/2006/relationships/image" Target="../media/image15.emf"/><Relationship Id="rId24" Type="http://schemas.openxmlformats.org/officeDocument/2006/relationships/image" Target="../media/image28.png"/><Relationship Id="rId32" Type="http://schemas.openxmlformats.org/officeDocument/2006/relationships/image" Target="../media/image36.jpeg"/><Relationship Id="rId37" Type="http://schemas.openxmlformats.org/officeDocument/2006/relationships/image" Target="../media/image41.png"/><Relationship Id="rId40" Type="http://schemas.openxmlformats.org/officeDocument/2006/relationships/image" Target="../media/image44.jpeg"/><Relationship Id="rId5" Type="http://schemas.openxmlformats.org/officeDocument/2006/relationships/image" Target="../media/image9.png"/><Relationship Id="rId15" Type="http://schemas.openxmlformats.org/officeDocument/2006/relationships/image" Target="../media/image19.svg"/><Relationship Id="rId23" Type="http://schemas.openxmlformats.org/officeDocument/2006/relationships/image" Target="../media/image27.png"/><Relationship Id="rId28" Type="http://schemas.openxmlformats.org/officeDocument/2006/relationships/image" Target="../media/image32.emf"/><Relationship Id="rId36" Type="http://schemas.openxmlformats.org/officeDocument/2006/relationships/image" Target="../media/image40.jpeg"/><Relationship Id="rId10" Type="http://schemas.openxmlformats.org/officeDocument/2006/relationships/image" Target="../media/image14.png"/><Relationship Id="rId19" Type="http://schemas.openxmlformats.org/officeDocument/2006/relationships/image" Target="../media/image23.png"/><Relationship Id="rId31" Type="http://schemas.openxmlformats.org/officeDocument/2006/relationships/image" Target="../media/image35.emf"/><Relationship Id="rId4" Type="http://schemas.openxmlformats.org/officeDocument/2006/relationships/image" Target="../media/image8.emf"/><Relationship Id="rId9" Type="http://schemas.openxmlformats.org/officeDocument/2006/relationships/image" Target="../media/image13.svg"/><Relationship Id="rId14" Type="http://schemas.openxmlformats.org/officeDocument/2006/relationships/image" Target="../media/image18.png"/><Relationship Id="rId22" Type="http://schemas.openxmlformats.org/officeDocument/2006/relationships/image" Target="../media/image26.jpeg"/><Relationship Id="rId27" Type="http://schemas.openxmlformats.org/officeDocument/2006/relationships/image" Target="../media/image31.png"/><Relationship Id="rId30" Type="http://schemas.openxmlformats.org/officeDocument/2006/relationships/image" Target="../media/image34.jpeg"/><Relationship Id="rId35" Type="http://schemas.openxmlformats.org/officeDocument/2006/relationships/image" Target="../media/image39.jpeg"/><Relationship Id="rId8" Type="http://schemas.openxmlformats.org/officeDocument/2006/relationships/image" Target="../media/image12.png"/><Relationship Id="rId3" Type="http://schemas.openxmlformats.org/officeDocument/2006/relationships/image" Target="../media/image7.sv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2.xml"/><Relationship Id="rId4" Type="http://schemas.openxmlformats.org/officeDocument/2006/relationships/image" Target="../media/image50.png"/></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image" Target="../media/image55.jpeg"/><Relationship Id="rId1" Type="http://schemas.openxmlformats.org/officeDocument/2006/relationships/slideMaster" Target="../slideMasters/slideMaster4.xml"/><Relationship Id="rId6" Type="http://schemas.openxmlformats.org/officeDocument/2006/relationships/image" Target="../media/image59.jpeg"/><Relationship Id="rId5" Type="http://schemas.openxmlformats.org/officeDocument/2006/relationships/image" Target="../media/image58.jpe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Master" Target="../slideMasters/slideMaster4.xml"/><Relationship Id="rId5" Type="http://schemas.openxmlformats.org/officeDocument/2006/relationships/image" Target="../media/image70.png"/><Relationship Id="rId4" Type="http://schemas.openxmlformats.org/officeDocument/2006/relationships/image" Target="../media/image69.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4.png"/><Relationship Id="rId1" Type="http://schemas.openxmlformats.org/officeDocument/2006/relationships/slideMaster" Target="../slideMasters/slideMaster5.xml"/><Relationship Id="rId4" Type="http://schemas.openxmlformats.org/officeDocument/2006/relationships/image" Target="../media/image3.emf"/></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32">
            <a:extLst>
              <a:ext uri="{FF2B5EF4-FFF2-40B4-BE49-F238E27FC236}">
                <a16:creationId xmlns:a16="http://schemas.microsoft.com/office/drawing/2014/main" id="{DAFA100E-E49F-4B43-B114-D9DF9E9ABBF2}"/>
              </a:ext>
            </a:extLst>
          </p:cNvPr>
          <p:cNvSpPr>
            <a:spLocks noGrp="1"/>
          </p:cNvSpPr>
          <p:nvPr>
            <p:ph type="pic" sz="quarter" idx="11" hasCustomPrompt="1"/>
          </p:nvPr>
        </p:nvSpPr>
        <p:spPr>
          <a:xfrm>
            <a:off x="7712344" y="2996631"/>
            <a:ext cx="4086578" cy="3863127"/>
          </a:xfrm>
          <a:prstGeom prst="rect">
            <a:avLst/>
          </a:prstGeom>
        </p:spPr>
        <p:txBody>
          <a:bodyPr/>
          <a:lstStyle>
            <a:lvl1pPr marL="0" indent="0" algn="l">
              <a:buNone/>
              <a:defRPr sz="1400">
                <a:solidFill>
                  <a:srgbClr val="FF0000"/>
                </a:solidFill>
              </a:defRPr>
            </a:lvl1pPr>
          </a:lstStyle>
          <a:p>
            <a:r>
              <a:rPr lang="en-US"/>
              <a:t>Click icon to insert black and white isolated image here. You may need to adjust ‘crop’ to ensure image fits. If you are looking to source an image please: 1) search the image bank 2) Talk with Help-desk Design 3) Search </a:t>
            </a:r>
            <a:r>
              <a:rPr lang="en-US" err="1"/>
              <a:t>www.alamy.com</a:t>
            </a:r>
            <a:endParaRPr lang="en-US"/>
          </a:p>
        </p:txBody>
      </p:sp>
      <p:sp>
        <p:nvSpPr>
          <p:cNvPr id="4" name="Holder 2">
            <a:extLst>
              <a:ext uri="{FF2B5EF4-FFF2-40B4-BE49-F238E27FC236}">
                <a16:creationId xmlns:a16="http://schemas.microsoft.com/office/drawing/2014/main" id="{1E43D4A2-30A3-B04D-9635-3EC0067BF79D}"/>
              </a:ext>
            </a:extLst>
          </p:cNvPr>
          <p:cNvSpPr>
            <a:spLocks noGrp="1"/>
          </p:cNvSpPr>
          <p:nvPr>
            <p:ph type="title" hasCustomPrompt="1"/>
          </p:nvPr>
        </p:nvSpPr>
        <p:spPr>
          <a:xfrm>
            <a:off x="1808426" y="2205831"/>
            <a:ext cx="7529884" cy="2494185"/>
          </a:xfrm>
          <a:prstGeom prst="rect">
            <a:avLst/>
          </a:prstGeom>
        </p:spPr>
        <p:txBody>
          <a:bodyPr lIns="0" tIns="0" rIns="0" bIns="0"/>
          <a:lstStyle>
            <a:lvl1pPr>
              <a:defRPr sz="6600" b="1" i="0" cap="all" baseline="0">
                <a:solidFill>
                  <a:schemeClr val="tx1"/>
                </a:solidFill>
                <a:latin typeface="Arial Black" panose="020B0604020202020204" pitchFamily="34" charset="0"/>
                <a:cs typeface="Arial Black" panose="020B0604020202020204" pitchFamily="34" charset="0"/>
              </a:defRPr>
            </a:lvl1pPr>
          </a:lstStyle>
          <a:p>
            <a:r>
              <a:rPr lang="en-US"/>
              <a:t>TITLE TO GO HERE ALL </a:t>
            </a:r>
            <a:br>
              <a:rPr lang="en-US"/>
            </a:br>
            <a:r>
              <a:rPr lang="en-US"/>
              <a:t>CAPS</a:t>
            </a:r>
            <a:endParaRPr/>
          </a:p>
        </p:txBody>
      </p:sp>
      <p:sp>
        <p:nvSpPr>
          <p:cNvPr id="5" name="Holder 3">
            <a:extLst>
              <a:ext uri="{FF2B5EF4-FFF2-40B4-BE49-F238E27FC236}">
                <a16:creationId xmlns:a16="http://schemas.microsoft.com/office/drawing/2014/main" id="{EBB2D7F1-F753-AD4E-89B0-62D401979C6D}"/>
              </a:ext>
            </a:extLst>
          </p:cNvPr>
          <p:cNvSpPr>
            <a:spLocks noGrp="1"/>
          </p:cNvSpPr>
          <p:nvPr>
            <p:ph sz="half" idx="2" hasCustomPrompt="1"/>
          </p:nvPr>
        </p:nvSpPr>
        <p:spPr>
          <a:xfrm>
            <a:off x="2473732" y="1780791"/>
            <a:ext cx="5306234" cy="207749"/>
          </a:xfrm>
          <a:prstGeom prst="rect">
            <a:avLst/>
          </a:prstGeom>
        </p:spPr>
        <p:txBody>
          <a:bodyPr wrap="square" lIns="0" tIns="0" rIns="0" bIns="0">
            <a:spAutoFit/>
          </a:bodyPr>
          <a:lstStyle>
            <a:lvl1pPr marL="0" indent="0">
              <a:buNone/>
              <a:defRPr sz="1500" b="1">
                <a:solidFill>
                  <a:schemeClr val="bg2"/>
                </a:solidFill>
                <a:latin typeface="Arial" panose="020B0604020202020204" pitchFamily="34" charset="0"/>
                <a:cs typeface="Arial" panose="020B0604020202020204" pitchFamily="34" charset="0"/>
              </a:defRPr>
            </a:lvl1pPr>
          </a:lstStyle>
          <a:p>
            <a:pPr lvl="0"/>
            <a:r>
              <a:rPr lang="en-US"/>
              <a:t>Description to go here</a:t>
            </a:r>
          </a:p>
        </p:txBody>
      </p:sp>
      <p:sp>
        <p:nvSpPr>
          <p:cNvPr id="6" name="Holder 3">
            <a:extLst>
              <a:ext uri="{FF2B5EF4-FFF2-40B4-BE49-F238E27FC236}">
                <a16:creationId xmlns:a16="http://schemas.microsoft.com/office/drawing/2014/main" id="{F804CDE5-9E8C-CE4D-9CC1-DE30B9FAE7E3}"/>
              </a:ext>
            </a:extLst>
          </p:cNvPr>
          <p:cNvSpPr>
            <a:spLocks noGrp="1"/>
          </p:cNvSpPr>
          <p:nvPr>
            <p:ph sz="half" idx="10" hasCustomPrompt="1"/>
          </p:nvPr>
        </p:nvSpPr>
        <p:spPr>
          <a:xfrm>
            <a:off x="4948909" y="4813432"/>
            <a:ext cx="2300198" cy="207749"/>
          </a:xfrm>
          <a:prstGeom prst="rect">
            <a:avLst/>
          </a:prstGeom>
        </p:spPr>
        <p:txBody>
          <a:bodyPr wrap="square" lIns="0" tIns="0" rIns="0" bIns="0">
            <a:spAutoFit/>
          </a:bodyPr>
          <a:lstStyle>
            <a:lvl1pPr marL="0" indent="0" algn="r">
              <a:buNone/>
              <a:defRPr sz="1500" b="1">
                <a:solidFill>
                  <a:schemeClr val="tx2"/>
                </a:solidFill>
                <a:latin typeface="Arial" panose="020B0604020202020204" pitchFamily="34" charset="0"/>
                <a:cs typeface="Arial" panose="020B0604020202020204" pitchFamily="34" charset="0"/>
              </a:defRPr>
            </a:lvl1pPr>
          </a:lstStyle>
          <a:p>
            <a:pPr lvl="0"/>
            <a:r>
              <a:rPr lang="en-GB"/>
              <a:t>September 2018</a:t>
            </a:r>
            <a:endParaRPr lang="en-US"/>
          </a:p>
        </p:txBody>
      </p:sp>
      <p:sp>
        <p:nvSpPr>
          <p:cNvPr id="7" name="Picture Placeholder 2">
            <a:extLst>
              <a:ext uri="{FF2B5EF4-FFF2-40B4-BE49-F238E27FC236}">
                <a16:creationId xmlns:a16="http://schemas.microsoft.com/office/drawing/2014/main" id="{21F63EB8-AAF8-0C4D-87F1-784DFB2C2E63}"/>
              </a:ext>
            </a:extLst>
          </p:cNvPr>
          <p:cNvSpPr>
            <a:spLocks noGrp="1"/>
          </p:cNvSpPr>
          <p:nvPr>
            <p:ph type="pic" sz="quarter" idx="12" hasCustomPrompt="1"/>
          </p:nvPr>
        </p:nvSpPr>
        <p:spPr>
          <a:xfrm>
            <a:off x="1817382" y="5587647"/>
            <a:ext cx="1476375" cy="881063"/>
          </a:xfrm>
          <a:prstGeom prst="rect">
            <a:avLst/>
          </a:prstGeom>
        </p:spPr>
        <p:txBody>
          <a:bodyPr/>
          <a:lstStyle>
            <a:lvl1pPr marL="0" indent="0">
              <a:buNone/>
              <a:defRPr sz="1600">
                <a:solidFill>
                  <a:srgbClr val="FF0000"/>
                </a:solidFill>
              </a:defRPr>
            </a:lvl1pPr>
          </a:lstStyle>
          <a:p>
            <a:r>
              <a:rPr lang="en-US"/>
              <a:t>Insert partner logo here if required</a:t>
            </a:r>
          </a:p>
        </p:txBody>
      </p:sp>
      <p:sp>
        <p:nvSpPr>
          <p:cNvPr id="8" name="Picture Placeholder 2">
            <a:extLst>
              <a:ext uri="{FF2B5EF4-FFF2-40B4-BE49-F238E27FC236}">
                <a16:creationId xmlns:a16="http://schemas.microsoft.com/office/drawing/2014/main" id="{034D25E1-4A9A-2149-A1F2-7FF0B4FED68B}"/>
              </a:ext>
            </a:extLst>
          </p:cNvPr>
          <p:cNvSpPr>
            <a:spLocks noGrp="1"/>
          </p:cNvSpPr>
          <p:nvPr>
            <p:ph type="pic" sz="quarter" idx="13" hasCustomPrompt="1"/>
          </p:nvPr>
        </p:nvSpPr>
        <p:spPr>
          <a:xfrm>
            <a:off x="3650474" y="5587646"/>
            <a:ext cx="1476375" cy="881063"/>
          </a:xfrm>
          <a:prstGeom prst="rect">
            <a:avLst/>
          </a:prstGeom>
        </p:spPr>
        <p:txBody>
          <a:bodyPr/>
          <a:lstStyle>
            <a:lvl1pPr marL="0" marR="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sz="1600">
                <a:solidFill>
                  <a:srgbClr val="FF0000"/>
                </a:solidFill>
              </a:defRPr>
            </a:lvl1pPr>
          </a:lstStyle>
          <a:p>
            <a:pPr marL="0" marR="0" lvl="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a:pPr>
            <a:r>
              <a:rPr lang="en-US"/>
              <a:t>Insert partner logo here if required</a:t>
            </a:r>
          </a:p>
          <a:p>
            <a:endParaRPr lang="en-US"/>
          </a:p>
        </p:txBody>
      </p:sp>
      <p:sp>
        <p:nvSpPr>
          <p:cNvPr id="9" name="Picture Placeholder 2">
            <a:extLst>
              <a:ext uri="{FF2B5EF4-FFF2-40B4-BE49-F238E27FC236}">
                <a16:creationId xmlns:a16="http://schemas.microsoft.com/office/drawing/2014/main" id="{B4ADE1DF-D32F-2049-B567-828C2861455F}"/>
              </a:ext>
            </a:extLst>
          </p:cNvPr>
          <p:cNvSpPr>
            <a:spLocks noGrp="1"/>
          </p:cNvSpPr>
          <p:nvPr>
            <p:ph type="pic" sz="quarter" idx="14" hasCustomPrompt="1"/>
          </p:nvPr>
        </p:nvSpPr>
        <p:spPr>
          <a:xfrm>
            <a:off x="5483566" y="5587646"/>
            <a:ext cx="1476375" cy="881063"/>
          </a:xfrm>
          <a:prstGeom prst="rect">
            <a:avLst/>
          </a:prstGeom>
        </p:spPr>
        <p:txBody>
          <a:bodyPr/>
          <a:lstStyle>
            <a:lvl1pPr marL="0" indent="0">
              <a:buNone/>
              <a:defRPr sz="1600">
                <a:solidFill>
                  <a:srgbClr val="FF0000"/>
                </a:solidFill>
              </a:defRPr>
            </a:lvl1pPr>
          </a:lstStyle>
          <a:p>
            <a:r>
              <a:rPr lang="en-US" sz="1600"/>
              <a:t>Insert partner logo here if required</a:t>
            </a:r>
            <a:endParaRPr lang="en-US"/>
          </a:p>
        </p:txBody>
      </p:sp>
    </p:spTree>
    <p:extLst>
      <p:ext uri="{BB962C8B-B14F-4D97-AF65-F5344CB8AC3E}">
        <p14:creationId xmlns:p14="http://schemas.microsoft.com/office/powerpoint/2010/main" val="959672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mber logos">
    <p:spTree>
      <p:nvGrpSpPr>
        <p:cNvPr id="1" name=""/>
        <p:cNvGrpSpPr/>
        <p:nvPr/>
      </p:nvGrpSpPr>
      <p:grpSpPr>
        <a:xfrm>
          <a:off x="0" y="0"/>
          <a:ext cx="0" cy="0"/>
          <a:chOff x="0" y="0"/>
          <a:chExt cx="0" cy="0"/>
        </a:xfrm>
      </p:grpSpPr>
      <p:sp>
        <p:nvSpPr>
          <p:cNvPr id="4" name="Holder 4">
            <a:extLst>
              <a:ext uri="{FF2B5EF4-FFF2-40B4-BE49-F238E27FC236}">
                <a16:creationId xmlns:a16="http://schemas.microsoft.com/office/drawing/2014/main" id="{C53B6131-F7FE-8D44-B9A8-9D385E00707E}"/>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99" name="Footer Placeholder 24">
            <a:extLst>
              <a:ext uri="{FF2B5EF4-FFF2-40B4-BE49-F238E27FC236}">
                <a16:creationId xmlns:a16="http://schemas.microsoft.com/office/drawing/2014/main" id="{9F378B1A-A7C7-494D-830F-C8F837BE15FE}"/>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
        <p:nvSpPr>
          <p:cNvPr id="50" name="TextBox 49">
            <a:extLst>
              <a:ext uri="{FF2B5EF4-FFF2-40B4-BE49-F238E27FC236}">
                <a16:creationId xmlns:a16="http://schemas.microsoft.com/office/drawing/2014/main" id="{574B4F9B-2E4B-E447-9966-E784902A9109}"/>
              </a:ext>
            </a:extLst>
          </p:cNvPr>
          <p:cNvSpPr txBox="1"/>
          <p:nvPr userDrawn="1"/>
        </p:nvSpPr>
        <p:spPr>
          <a:xfrm>
            <a:off x="379828" y="196247"/>
            <a:ext cx="11219929"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chemeClr val="tx2"/>
                </a:solidFill>
                <a:latin typeface="+mj-lt"/>
              </a:rPr>
              <a:t>AN INFLUENTIAL NETWORK OF OVER 750 MEMBERS</a:t>
            </a:r>
          </a:p>
          <a:p>
            <a:endParaRPr lang="en-US"/>
          </a:p>
        </p:txBody>
      </p:sp>
      <p:pic>
        <p:nvPicPr>
          <p:cNvPr id="102" name="Graphic 29">
            <a:extLst>
              <a:ext uri="{FF2B5EF4-FFF2-40B4-BE49-F238E27FC236}">
                <a16:creationId xmlns:a16="http://schemas.microsoft.com/office/drawing/2014/main" id="{0D80C28D-0128-C543-9C4C-DBC0FE8361C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31250" y="3179523"/>
            <a:ext cx="1071975" cy="330805"/>
          </a:xfrm>
          <a:prstGeom prst="rect">
            <a:avLst/>
          </a:prstGeom>
        </p:spPr>
      </p:pic>
      <p:pic>
        <p:nvPicPr>
          <p:cNvPr id="114" name="Picture 113">
            <a:extLst>
              <a:ext uri="{FF2B5EF4-FFF2-40B4-BE49-F238E27FC236}">
                <a16:creationId xmlns:a16="http://schemas.microsoft.com/office/drawing/2014/main" id="{F73775EB-160C-8144-AFD4-25CA7B4CAA9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05503" y="3113694"/>
            <a:ext cx="1036429" cy="462463"/>
          </a:xfrm>
          <a:prstGeom prst="rect">
            <a:avLst/>
          </a:prstGeom>
        </p:spPr>
      </p:pic>
      <p:pic>
        <p:nvPicPr>
          <p:cNvPr id="101" name="Graphic 13">
            <a:extLst>
              <a:ext uri="{FF2B5EF4-FFF2-40B4-BE49-F238E27FC236}">
                <a16:creationId xmlns:a16="http://schemas.microsoft.com/office/drawing/2014/main" id="{9495C8D0-0338-304A-91FC-77C18185223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230823" y="1185752"/>
            <a:ext cx="1166051" cy="493794"/>
          </a:xfrm>
          <a:prstGeom prst="rect">
            <a:avLst/>
          </a:prstGeom>
        </p:spPr>
      </p:pic>
      <p:pic>
        <p:nvPicPr>
          <p:cNvPr id="127" name="Picture 126">
            <a:extLst>
              <a:ext uri="{FF2B5EF4-FFF2-40B4-BE49-F238E27FC236}">
                <a16:creationId xmlns:a16="http://schemas.microsoft.com/office/drawing/2014/main" id="{F2B2E06D-7AC3-5149-B29D-0DA87D1126E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763085" y="1085908"/>
            <a:ext cx="912463" cy="559583"/>
          </a:xfrm>
          <a:prstGeom prst="rect">
            <a:avLst/>
          </a:prstGeom>
        </p:spPr>
      </p:pic>
      <p:pic>
        <p:nvPicPr>
          <p:cNvPr id="129" name="Graphic 11">
            <a:extLst>
              <a:ext uri="{FF2B5EF4-FFF2-40B4-BE49-F238E27FC236}">
                <a16:creationId xmlns:a16="http://schemas.microsoft.com/office/drawing/2014/main" id="{0913C05C-27B3-E143-B0CE-CE579F334DB0}"/>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663989" y="940704"/>
            <a:ext cx="1203318" cy="849990"/>
          </a:xfrm>
          <a:prstGeom prst="rect">
            <a:avLst/>
          </a:prstGeom>
        </p:spPr>
      </p:pic>
      <p:pic>
        <p:nvPicPr>
          <p:cNvPr id="130" name="Picture 129">
            <a:extLst>
              <a:ext uri="{FF2B5EF4-FFF2-40B4-BE49-F238E27FC236}">
                <a16:creationId xmlns:a16="http://schemas.microsoft.com/office/drawing/2014/main" id="{B600AEC3-7404-ED46-9B91-D23E6C7C2232}"/>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968947" y="1027044"/>
            <a:ext cx="1401643" cy="699973"/>
          </a:xfrm>
          <a:prstGeom prst="rect">
            <a:avLst/>
          </a:prstGeom>
        </p:spPr>
      </p:pic>
      <p:pic>
        <p:nvPicPr>
          <p:cNvPr id="131" name="Picture 130">
            <a:extLst>
              <a:ext uri="{FF2B5EF4-FFF2-40B4-BE49-F238E27FC236}">
                <a16:creationId xmlns:a16="http://schemas.microsoft.com/office/drawing/2014/main" id="{39B11D63-A2C0-474A-AE43-4952A0AECBD6}"/>
              </a:ext>
            </a:extLst>
          </p:cNvPr>
          <p:cNvPicPr>
            <a:picLocks noChangeAspect="1"/>
          </p:cNvPicPr>
          <p:nvPr userDrawn="1"/>
        </p:nvPicPr>
        <p:blipFill>
          <a:blip r:embed="rId11"/>
          <a:stretch>
            <a:fillRect/>
          </a:stretch>
        </p:blipFill>
        <p:spPr>
          <a:xfrm>
            <a:off x="462252" y="869712"/>
            <a:ext cx="1007434" cy="947133"/>
          </a:xfrm>
          <a:prstGeom prst="rect">
            <a:avLst/>
          </a:prstGeom>
        </p:spPr>
      </p:pic>
      <p:pic>
        <p:nvPicPr>
          <p:cNvPr id="133" name="Picture 132">
            <a:extLst>
              <a:ext uri="{FF2B5EF4-FFF2-40B4-BE49-F238E27FC236}">
                <a16:creationId xmlns:a16="http://schemas.microsoft.com/office/drawing/2014/main" id="{EE36791E-17C5-2D4E-8F95-09DF086D05F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6160706" y="1047988"/>
            <a:ext cx="1957385" cy="776393"/>
          </a:xfrm>
          <a:prstGeom prst="rect">
            <a:avLst/>
          </a:prstGeom>
        </p:spPr>
      </p:pic>
      <p:pic>
        <p:nvPicPr>
          <p:cNvPr id="126" name="Picture 125">
            <a:extLst>
              <a:ext uri="{FF2B5EF4-FFF2-40B4-BE49-F238E27FC236}">
                <a16:creationId xmlns:a16="http://schemas.microsoft.com/office/drawing/2014/main" id="{BD878110-CA69-1942-8B43-BB10ACEFD546}"/>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8411490" y="1121154"/>
            <a:ext cx="1525932" cy="653233"/>
          </a:xfrm>
          <a:prstGeom prst="rect">
            <a:avLst/>
          </a:prstGeom>
        </p:spPr>
      </p:pic>
      <p:pic>
        <p:nvPicPr>
          <p:cNvPr id="136" name="Graphic 12">
            <a:extLst>
              <a:ext uri="{FF2B5EF4-FFF2-40B4-BE49-F238E27FC236}">
                <a16:creationId xmlns:a16="http://schemas.microsoft.com/office/drawing/2014/main" id="{F56D5F26-9FB1-A24D-A781-B78F54461556}"/>
              </a:ext>
            </a:extLst>
          </p:cNvPr>
          <p:cNvPicPr>
            <a:picLocks noChangeAspect="1"/>
          </p:cNvPicPr>
          <p:nvPr userDrawn="1"/>
        </p:nvPicPr>
        <p:blipFill rotWithShape="1">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rcRect t="28560" b="24821"/>
          <a:stretch/>
        </p:blipFill>
        <p:spPr>
          <a:xfrm>
            <a:off x="5081814" y="3146079"/>
            <a:ext cx="1207227" cy="397693"/>
          </a:xfrm>
          <a:prstGeom prst="rect">
            <a:avLst/>
          </a:prstGeom>
        </p:spPr>
      </p:pic>
      <p:grpSp>
        <p:nvGrpSpPr>
          <p:cNvPr id="13" name="Group 12">
            <a:extLst>
              <a:ext uri="{FF2B5EF4-FFF2-40B4-BE49-F238E27FC236}">
                <a16:creationId xmlns:a16="http://schemas.microsoft.com/office/drawing/2014/main" id="{9BCBC48E-1EA4-7141-9F40-35C0B8D56486}"/>
              </a:ext>
            </a:extLst>
          </p:cNvPr>
          <p:cNvGrpSpPr/>
          <p:nvPr userDrawn="1"/>
        </p:nvGrpSpPr>
        <p:grpSpPr>
          <a:xfrm>
            <a:off x="503740" y="2035461"/>
            <a:ext cx="10908886" cy="822913"/>
            <a:chOff x="209586" y="2056596"/>
            <a:chExt cx="10908886" cy="822913"/>
          </a:xfrm>
        </p:grpSpPr>
        <p:pic>
          <p:nvPicPr>
            <p:cNvPr id="118" name="Picture 117">
              <a:extLst>
                <a:ext uri="{FF2B5EF4-FFF2-40B4-BE49-F238E27FC236}">
                  <a16:creationId xmlns:a16="http://schemas.microsoft.com/office/drawing/2014/main" id="{BA3066A4-551D-1B4D-82EC-A036FDFD9904}"/>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09586" y="2135871"/>
              <a:ext cx="1073423" cy="664362"/>
            </a:xfrm>
            <a:prstGeom prst="rect">
              <a:avLst/>
            </a:prstGeom>
          </p:spPr>
        </p:pic>
        <p:pic>
          <p:nvPicPr>
            <p:cNvPr id="122" name="Picture 121" descr="A picture containing object&#10;&#10;Description automatically generated">
              <a:extLst>
                <a:ext uri="{FF2B5EF4-FFF2-40B4-BE49-F238E27FC236}">
                  <a16:creationId xmlns:a16="http://schemas.microsoft.com/office/drawing/2014/main" id="{15B8A592-F917-DD45-AD61-51DE3A52C52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638966" y="2264780"/>
              <a:ext cx="1659367" cy="406545"/>
            </a:xfrm>
            <a:prstGeom prst="rect">
              <a:avLst/>
            </a:prstGeom>
          </p:spPr>
        </p:pic>
        <p:pic>
          <p:nvPicPr>
            <p:cNvPr id="135" name="Picture 134">
              <a:extLst>
                <a:ext uri="{FF2B5EF4-FFF2-40B4-BE49-F238E27FC236}">
                  <a16:creationId xmlns:a16="http://schemas.microsoft.com/office/drawing/2014/main" id="{253BD73C-9EE2-8A49-AD30-C6970C2D47C5}"/>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701386" y="2169315"/>
              <a:ext cx="1264080" cy="597475"/>
            </a:xfrm>
            <a:prstGeom prst="rect">
              <a:avLst/>
            </a:prstGeom>
          </p:spPr>
        </p:pic>
        <p:pic>
          <p:nvPicPr>
            <p:cNvPr id="137" name="Graphic 14">
              <a:extLst>
                <a:ext uri="{FF2B5EF4-FFF2-40B4-BE49-F238E27FC236}">
                  <a16:creationId xmlns:a16="http://schemas.microsoft.com/office/drawing/2014/main" id="{16272849-CF37-874F-8F14-D258825585AD}"/>
                </a:ext>
              </a:extLst>
            </p:cNvPr>
            <p:cNvPicPr>
              <a:picLocks noChangeAspect="1"/>
            </p:cNvPicPr>
            <p:nvPr userDrawn="1"/>
          </p:nvPicPr>
          <p:blipFill rotWithShape="1">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rcRect l="27445" t="14571" r="26735" b="39610"/>
            <a:stretch/>
          </p:blipFill>
          <p:spPr>
            <a:xfrm>
              <a:off x="6522516" y="2056596"/>
              <a:ext cx="822913" cy="822913"/>
            </a:xfrm>
            <a:prstGeom prst="rect">
              <a:avLst/>
            </a:prstGeom>
          </p:spPr>
        </p:pic>
        <p:pic>
          <p:nvPicPr>
            <p:cNvPr id="140" name="Picture 139">
              <a:extLst>
                <a:ext uri="{FF2B5EF4-FFF2-40B4-BE49-F238E27FC236}">
                  <a16:creationId xmlns:a16="http://schemas.microsoft.com/office/drawing/2014/main" id="{48CCA0EA-94C8-F349-91B5-718EA582B947}"/>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654290" y="2163355"/>
              <a:ext cx="1252760" cy="609395"/>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4BA4B7B6-698F-9E45-80FD-23076F4244A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263007" y="2191552"/>
              <a:ext cx="903552" cy="553001"/>
            </a:xfrm>
            <a:prstGeom prst="rect">
              <a:avLst/>
            </a:prstGeom>
          </p:spPr>
        </p:pic>
        <p:pic>
          <p:nvPicPr>
            <p:cNvPr id="6" name="Picture 5" descr="A picture containing clock&#10;&#10;Description automatically generated">
              <a:extLst>
                <a:ext uri="{FF2B5EF4-FFF2-40B4-BE49-F238E27FC236}">
                  <a16:creationId xmlns:a16="http://schemas.microsoft.com/office/drawing/2014/main" id="{C44C94A2-B134-6043-B952-3520FD0E47AE}"/>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9321422" y="2315652"/>
              <a:ext cx="1797050" cy="304800"/>
            </a:xfrm>
            <a:prstGeom prst="rect">
              <a:avLst/>
            </a:prstGeom>
          </p:spPr>
        </p:pic>
      </p:grpSp>
      <p:pic>
        <p:nvPicPr>
          <p:cNvPr id="8" name="Picture 7">
            <a:extLst>
              <a:ext uri="{FF2B5EF4-FFF2-40B4-BE49-F238E27FC236}">
                <a16:creationId xmlns:a16="http://schemas.microsoft.com/office/drawing/2014/main" id="{1BE1FE58-01B3-484B-89BE-B2E4EDE38A45}"/>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99368" y="3173229"/>
            <a:ext cx="1734303" cy="343392"/>
          </a:xfrm>
          <a:prstGeom prst="rect">
            <a:avLst/>
          </a:prstGeom>
        </p:spPr>
      </p:pic>
      <p:pic>
        <p:nvPicPr>
          <p:cNvPr id="10" name="Picture 9">
            <a:extLst>
              <a:ext uri="{FF2B5EF4-FFF2-40B4-BE49-F238E27FC236}">
                <a16:creationId xmlns:a16="http://schemas.microsoft.com/office/drawing/2014/main" id="{9ECED9EC-F4C3-2C43-8E72-17BB01F6AAD7}"/>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3135949" y="3224904"/>
            <a:ext cx="1443587" cy="240042"/>
          </a:xfrm>
          <a:prstGeom prst="rect">
            <a:avLst/>
          </a:prstGeom>
        </p:spPr>
      </p:pic>
      <p:pic>
        <p:nvPicPr>
          <p:cNvPr id="5" name="Picture 4">
            <a:extLst>
              <a:ext uri="{FF2B5EF4-FFF2-40B4-BE49-F238E27FC236}">
                <a16:creationId xmlns:a16="http://schemas.microsoft.com/office/drawing/2014/main" id="{AD88568B-89E8-2C46-A05C-0571A3DBAD2F}"/>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6791319" y="2864377"/>
            <a:ext cx="1156736" cy="942526"/>
          </a:xfrm>
          <a:prstGeom prst="rect">
            <a:avLst/>
          </a:prstGeom>
        </p:spPr>
      </p:pic>
      <p:grpSp>
        <p:nvGrpSpPr>
          <p:cNvPr id="22" name="Group 21">
            <a:extLst>
              <a:ext uri="{FF2B5EF4-FFF2-40B4-BE49-F238E27FC236}">
                <a16:creationId xmlns:a16="http://schemas.microsoft.com/office/drawing/2014/main" id="{3D631CA7-2A57-094B-9458-B374F01E0D9B}"/>
              </a:ext>
            </a:extLst>
          </p:cNvPr>
          <p:cNvGrpSpPr/>
          <p:nvPr userDrawn="1"/>
        </p:nvGrpSpPr>
        <p:grpSpPr>
          <a:xfrm>
            <a:off x="980742" y="3891885"/>
            <a:ext cx="9891533" cy="716348"/>
            <a:chOff x="980742" y="3891885"/>
            <a:chExt cx="9891533" cy="716348"/>
          </a:xfrm>
        </p:grpSpPr>
        <p:pic>
          <p:nvPicPr>
            <p:cNvPr id="91" name="Picture 90">
              <a:extLst>
                <a:ext uri="{FF2B5EF4-FFF2-40B4-BE49-F238E27FC236}">
                  <a16:creationId xmlns:a16="http://schemas.microsoft.com/office/drawing/2014/main" id="{CF303632-CE9B-504B-BEE4-395C2927336E}"/>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4265792" y="4009852"/>
              <a:ext cx="1256877" cy="480414"/>
            </a:xfrm>
            <a:prstGeom prst="rect">
              <a:avLst/>
            </a:prstGeom>
          </p:spPr>
        </p:pic>
        <p:pic>
          <p:nvPicPr>
            <p:cNvPr id="105" name="Picture 104">
              <a:extLst>
                <a:ext uri="{FF2B5EF4-FFF2-40B4-BE49-F238E27FC236}">
                  <a16:creationId xmlns:a16="http://schemas.microsoft.com/office/drawing/2014/main" id="{01795F6C-8FA7-814A-A7A7-41EFB073022B}"/>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0155927" y="3891885"/>
              <a:ext cx="716348" cy="716348"/>
            </a:xfrm>
            <a:prstGeom prst="rect">
              <a:avLst/>
            </a:prstGeom>
          </p:spPr>
        </p:pic>
        <p:pic>
          <p:nvPicPr>
            <p:cNvPr id="107" name="Picture 106">
              <a:extLst>
                <a:ext uri="{FF2B5EF4-FFF2-40B4-BE49-F238E27FC236}">
                  <a16:creationId xmlns:a16="http://schemas.microsoft.com/office/drawing/2014/main" id="{AA6F31E6-BFD7-6740-A3DE-EF105803F73A}"/>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2754756" y="3932226"/>
              <a:ext cx="872618" cy="635667"/>
            </a:xfrm>
            <a:prstGeom prst="rect">
              <a:avLst/>
            </a:prstGeom>
          </p:spPr>
        </p:pic>
        <p:pic>
          <p:nvPicPr>
            <p:cNvPr id="113" name="Picture 112" descr="A picture containing clipart&#10;&#10;Description automatically generated">
              <a:extLst>
                <a:ext uri="{FF2B5EF4-FFF2-40B4-BE49-F238E27FC236}">
                  <a16:creationId xmlns:a16="http://schemas.microsoft.com/office/drawing/2014/main" id="{110D2926-9F62-A649-AAC4-113E60CEE3CF}"/>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8109680" y="4122902"/>
              <a:ext cx="1407831" cy="254315"/>
            </a:xfrm>
            <a:prstGeom prst="rect">
              <a:avLst/>
            </a:prstGeom>
          </p:spPr>
        </p:pic>
        <p:pic>
          <p:nvPicPr>
            <p:cNvPr id="121" name="Picture 120">
              <a:extLst>
                <a:ext uri="{FF2B5EF4-FFF2-40B4-BE49-F238E27FC236}">
                  <a16:creationId xmlns:a16="http://schemas.microsoft.com/office/drawing/2014/main" id="{5E70085B-2E1C-5F4C-89A8-C12E9CE934FF}"/>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6161087" y="4131428"/>
              <a:ext cx="1310175" cy="237262"/>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EDDC89B6-E758-AF43-A044-79FC1CB97D28}"/>
                </a:ext>
              </a:extLst>
            </p:cNvPr>
            <p:cNvPicPr>
              <a:picLocks noChangeAspect="1"/>
            </p:cNvPicPr>
            <p:nvPr userDrawn="1"/>
          </p:nvPicPr>
          <p:blipFill rotWithShape="1">
            <a:blip r:embed="rId32" cstate="screen">
              <a:extLst>
                <a:ext uri="{28A0092B-C50C-407E-A947-70E740481C1C}">
                  <a14:useLocalDpi xmlns:a14="http://schemas.microsoft.com/office/drawing/2010/main"/>
                </a:ext>
              </a:extLst>
            </a:blip>
            <a:srcRect/>
            <a:stretch/>
          </p:blipFill>
          <p:spPr>
            <a:xfrm>
              <a:off x="980742" y="4026482"/>
              <a:ext cx="1135596" cy="447155"/>
            </a:xfrm>
            <a:prstGeom prst="rect">
              <a:avLst/>
            </a:prstGeom>
          </p:spPr>
        </p:pic>
      </p:grpSp>
      <p:grpSp>
        <p:nvGrpSpPr>
          <p:cNvPr id="21" name="Group 20">
            <a:extLst>
              <a:ext uri="{FF2B5EF4-FFF2-40B4-BE49-F238E27FC236}">
                <a16:creationId xmlns:a16="http://schemas.microsoft.com/office/drawing/2014/main" id="{03383164-3E24-7C41-BC28-F559845B5875}"/>
              </a:ext>
            </a:extLst>
          </p:cNvPr>
          <p:cNvGrpSpPr/>
          <p:nvPr userDrawn="1"/>
        </p:nvGrpSpPr>
        <p:grpSpPr>
          <a:xfrm>
            <a:off x="493446" y="4877868"/>
            <a:ext cx="11199378" cy="664239"/>
            <a:chOff x="673611" y="4940122"/>
            <a:chExt cx="11199378" cy="664239"/>
          </a:xfrm>
        </p:grpSpPr>
        <p:pic>
          <p:nvPicPr>
            <p:cNvPr id="100" name="Graphic 21">
              <a:extLst>
                <a:ext uri="{FF2B5EF4-FFF2-40B4-BE49-F238E27FC236}">
                  <a16:creationId xmlns:a16="http://schemas.microsoft.com/office/drawing/2014/main" id="{FB260A6E-C7ED-5B49-9FA5-56315E598E7C}"/>
                </a:ext>
              </a:extLst>
            </p:cNvPr>
            <p:cNvPicPr>
              <a:picLocks noChangeAspect="1"/>
            </p:cNvPicPr>
            <p:nvPr userDrawn="1"/>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673611" y="5059134"/>
              <a:ext cx="1700817" cy="426215"/>
            </a:xfrm>
            <a:prstGeom prst="rect">
              <a:avLst/>
            </a:prstGeom>
          </p:spPr>
        </p:pic>
        <p:pic>
          <p:nvPicPr>
            <p:cNvPr id="108" name="Picture 107">
              <a:extLst>
                <a:ext uri="{FF2B5EF4-FFF2-40B4-BE49-F238E27FC236}">
                  <a16:creationId xmlns:a16="http://schemas.microsoft.com/office/drawing/2014/main" id="{945C860F-BD28-7F48-A1BA-772D0C035CB3}"/>
                </a:ext>
              </a:extLst>
            </p:cNvPr>
            <p:cNvPicPr>
              <a:picLocks noChangeAspect="1"/>
            </p:cNvPicPr>
            <p:nvPr userDrawn="1"/>
          </p:nvPicPr>
          <p:blipFill rotWithShape="1">
            <a:blip r:embed="rId35" cstate="screen">
              <a:extLst>
                <a:ext uri="{28A0092B-C50C-407E-A947-70E740481C1C}">
                  <a14:useLocalDpi xmlns:a14="http://schemas.microsoft.com/office/drawing/2010/main"/>
                </a:ext>
              </a:extLst>
            </a:blip>
            <a:srcRect/>
            <a:stretch/>
          </p:blipFill>
          <p:spPr>
            <a:xfrm>
              <a:off x="10115040" y="4979250"/>
              <a:ext cx="1757949" cy="585982"/>
            </a:xfrm>
            <a:prstGeom prst="rect">
              <a:avLst/>
            </a:prstGeom>
          </p:spPr>
        </p:pic>
        <p:pic>
          <p:nvPicPr>
            <p:cNvPr id="112" name="Picture 111">
              <a:extLst>
                <a:ext uri="{FF2B5EF4-FFF2-40B4-BE49-F238E27FC236}">
                  <a16:creationId xmlns:a16="http://schemas.microsoft.com/office/drawing/2014/main" id="{4CF0D898-69F8-8A4F-A58B-17926DC348BF}"/>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496866" y="4940122"/>
              <a:ext cx="1177406" cy="664239"/>
            </a:xfrm>
            <a:prstGeom prst="rect">
              <a:avLst/>
            </a:prstGeom>
          </p:spPr>
        </p:pic>
        <p:pic>
          <p:nvPicPr>
            <p:cNvPr id="138" name="Graphic 27">
              <a:extLst>
                <a:ext uri="{FF2B5EF4-FFF2-40B4-BE49-F238E27FC236}">
                  <a16:creationId xmlns:a16="http://schemas.microsoft.com/office/drawing/2014/main" id="{80F3B41E-2EFB-244D-B268-BFE6A73460E6}"/>
                </a:ext>
              </a:extLst>
            </p:cNvPr>
            <p:cNvPicPr>
              <a:picLocks noChangeAspect="1"/>
            </p:cNvPicPr>
            <p:nvPr userDrawn="1"/>
          </p:nvPicPr>
          <p:blipFill rotWithShape="1">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rcRect l="9770" t="22207" r="9770" b="22206"/>
            <a:stretch/>
          </p:blipFill>
          <p:spPr>
            <a:xfrm>
              <a:off x="8090758" y="5021023"/>
              <a:ext cx="1607794" cy="502436"/>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E96074B1-26C0-364F-A181-4E8C84C0D366}"/>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2790914" y="5018277"/>
              <a:ext cx="1443587" cy="507929"/>
            </a:xfrm>
            <a:prstGeom prst="rect">
              <a:avLst/>
            </a:prstGeom>
          </p:spPr>
        </p:pic>
        <p:pic>
          <p:nvPicPr>
            <p:cNvPr id="20" name="Picture 19" descr="A picture containing rack, drawing, table, game&#10;&#10;Description automatically generated">
              <a:extLst>
                <a:ext uri="{FF2B5EF4-FFF2-40B4-BE49-F238E27FC236}">
                  <a16:creationId xmlns:a16="http://schemas.microsoft.com/office/drawing/2014/main" id="{55D3FCA9-27F5-7040-A1D3-D4EF587DFF43}"/>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a:xfrm>
              <a:off x="4650987" y="4997762"/>
              <a:ext cx="1429393" cy="548958"/>
            </a:xfrm>
            <a:prstGeom prst="rect">
              <a:avLst/>
            </a:prstGeom>
          </p:spPr>
        </p:pic>
      </p:grpSp>
    </p:spTree>
    <p:extLst>
      <p:ext uri="{BB962C8B-B14F-4D97-AF65-F5344CB8AC3E}">
        <p14:creationId xmlns:p14="http://schemas.microsoft.com/office/powerpoint/2010/main" val="3012502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tt Sparkes Quote">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4FB91AA7-679C-7B4F-8D08-62723234BF75}"/>
              </a:ext>
            </a:extLst>
          </p:cNvPr>
          <p:cNvSpPr/>
          <p:nvPr userDrawn="1"/>
        </p:nvSpPr>
        <p:spPr>
          <a:xfrm>
            <a:off x="5202936" y="367213"/>
            <a:ext cx="6089396" cy="531121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 name="Holder 4">
            <a:extLst>
              <a:ext uri="{FF2B5EF4-FFF2-40B4-BE49-F238E27FC236}">
                <a16:creationId xmlns:a16="http://schemas.microsoft.com/office/drawing/2014/main" id="{90BC9E55-D255-244D-9B4B-7BE01BCF41F2}"/>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11" name="object 4">
            <a:extLst>
              <a:ext uri="{FF2B5EF4-FFF2-40B4-BE49-F238E27FC236}">
                <a16:creationId xmlns:a16="http://schemas.microsoft.com/office/drawing/2014/main" id="{14DE020F-D2F1-C045-A2D5-C22ECDEBB107}"/>
              </a:ext>
            </a:extLst>
          </p:cNvPr>
          <p:cNvSpPr/>
          <p:nvPr userDrawn="1"/>
        </p:nvSpPr>
        <p:spPr>
          <a:xfrm>
            <a:off x="955616" y="774381"/>
            <a:ext cx="690842" cy="752870"/>
          </a:xfrm>
          <a:custGeom>
            <a:avLst/>
            <a:gdLst/>
            <a:ahLst/>
            <a:cxnLst/>
            <a:rect l="l" t="t" r="r" b="b"/>
            <a:pathLst>
              <a:path w="770890" h="840105">
                <a:moveTo>
                  <a:pt x="753503" y="0"/>
                </a:moveTo>
                <a:lnTo>
                  <a:pt x="0" y="86283"/>
                </a:lnTo>
                <a:lnTo>
                  <a:pt x="86283" y="839787"/>
                </a:lnTo>
                <a:lnTo>
                  <a:pt x="150977" y="832383"/>
                </a:lnTo>
                <a:lnTo>
                  <a:pt x="150977" y="148209"/>
                </a:lnTo>
                <a:lnTo>
                  <a:pt x="770470" y="148209"/>
                </a:lnTo>
                <a:lnTo>
                  <a:pt x="753503" y="0"/>
                </a:lnTo>
                <a:close/>
              </a:path>
            </a:pathLst>
          </a:custGeom>
          <a:solidFill>
            <a:srgbClr val="E5007D"/>
          </a:solidFill>
        </p:spPr>
        <p:txBody>
          <a:bodyPr wrap="square" lIns="0" tIns="0" rIns="0" bIns="0" rtlCol="0"/>
          <a:lstStyle/>
          <a:p>
            <a:endParaRPr/>
          </a:p>
        </p:txBody>
      </p:sp>
      <p:sp>
        <p:nvSpPr>
          <p:cNvPr id="12" name="object 5">
            <a:extLst>
              <a:ext uri="{FF2B5EF4-FFF2-40B4-BE49-F238E27FC236}">
                <a16:creationId xmlns:a16="http://schemas.microsoft.com/office/drawing/2014/main" id="{AA4F95EA-2001-F341-972D-6C6B11EDDB29}"/>
              </a:ext>
            </a:extLst>
          </p:cNvPr>
          <p:cNvSpPr/>
          <p:nvPr userDrawn="1"/>
        </p:nvSpPr>
        <p:spPr>
          <a:xfrm>
            <a:off x="5923710" y="3718546"/>
            <a:ext cx="690842" cy="752870"/>
          </a:xfrm>
          <a:custGeom>
            <a:avLst/>
            <a:gdLst/>
            <a:ahLst/>
            <a:cxnLst/>
            <a:rect l="l" t="t" r="r" b="b"/>
            <a:pathLst>
              <a:path w="770890" h="840104">
                <a:moveTo>
                  <a:pt x="684174" y="0"/>
                </a:moveTo>
                <a:lnTo>
                  <a:pt x="619480" y="7404"/>
                </a:lnTo>
                <a:lnTo>
                  <a:pt x="619480" y="691565"/>
                </a:lnTo>
                <a:lnTo>
                  <a:pt x="0" y="691565"/>
                </a:lnTo>
                <a:lnTo>
                  <a:pt x="16967" y="839774"/>
                </a:lnTo>
                <a:lnTo>
                  <a:pt x="770458" y="753490"/>
                </a:lnTo>
                <a:lnTo>
                  <a:pt x="684174" y="0"/>
                </a:lnTo>
                <a:close/>
              </a:path>
            </a:pathLst>
          </a:custGeom>
          <a:solidFill>
            <a:srgbClr val="009FE3"/>
          </a:solidFill>
        </p:spPr>
        <p:txBody>
          <a:bodyPr wrap="square" lIns="0" tIns="0" rIns="0" bIns="0" rtlCol="0"/>
          <a:lstStyle/>
          <a:p>
            <a:endParaRPr/>
          </a:p>
        </p:txBody>
      </p:sp>
      <p:sp>
        <p:nvSpPr>
          <p:cNvPr id="13" name="TextBox 12">
            <a:extLst>
              <a:ext uri="{FF2B5EF4-FFF2-40B4-BE49-F238E27FC236}">
                <a16:creationId xmlns:a16="http://schemas.microsoft.com/office/drawing/2014/main" id="{C4B40C86-B52E-7046-B3AE-F5DB982C7119}"/>
              </a:ext>
            </a:extLst>
          </p:cNvPr>
          <p:cNvSpPr txBox="1"/>
          <p:nvPr userDrawn="1"/>
        </p:nvSpPr>
        <p:spPr>
          <a:xfrm>
            <a:off x="1255316" y="1050815"/>
            <a:ext cx="6261051"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latin typeface="Arial Black" charset="0"/>
                <a:ea typeface="Arial Black" charset="0"/>
                <a:cs typeface="Arial Black" charset="0"/>
              </a:rPr>
              <a:t>Responsible business requires collaboration. Part of that is sharing one another’s experiences, challenges and solutions and that’s where BITC comes in. </a:t>
            </a:r>
            <a:r>
              <a:rPr lang="en-US" sz="2800">
                <a:solidFill>
                  <a:srgbClr val="222065"/>
                </a:solidFill>
                <a:latin typeface="Arial Black" charset="0"/>
                <a:ea typeface="Arial Black" charset="0"/>
                <a:cs typeface="Arial Black" charset="0"/>
              </a:rPr>
              <a:t>Its ability to convene is unparalleled.</a:t>
            </a:r>
            <a:endParaRPr lang="en-US" sz="2800"/>
          </a:p>
          <a:p>
            <a:pPr marL="0">
              <a:lnSpc>
                <a:spcPct val="100000"/>
              </a:lnSpc>
            </a:pPr>
            <a:endParaRPr lang="en-US" sz="2800"/>
          </a:p>
        </p:txBody>
      </p:sp>
      <p:sp>
        <p:nvSpPr>
          <p:cNvPr id="14" name="object 3">
            <a:extLst>
              <a:ext uri="{FF2B5EF4-FFF2-40B4-BE49-F238E27FC236}">
                <a16:creationId xmlns:a16="http://schemas.microsoft.com/office/drawing/2014/main" id="{C39F0AF8-498E-2345-8EF8-F6E5E213215F}"/>
              </a:ext>
            </a:extLst>
          </p:cNvPr>
          <p:cNvSpPr txBox="1"/>
          <p:nvPr userDrawn="1"/>
        </p:nvSpPr>
        <p:spPr>
          <a:xfrm>
            <a:off x="1830379" y="4284493"/>
            <a:ext cx="4019586" cy="546240"/>
          </a:xfrm>
          <a:prstGeom prst="rect">
            <a:avLst/>
          </a:prstGeom>
        </p:spPr>
        <p:txBody>
          <a:bodyPr vert="horz" wrap="square" lIns="0" tIns="0" rIns="0" bIns="0" rtlCol="0">
            <a:spAutoFit/>
          </a:bodyPr>
          <a:lstStyle/>
          <a:p>
            <a:pPr marL="12700" marR="5080" algn="r">
              <a:lnSpc>
                <a:spcPts val="2200"/>
              </a:lnSpc>
            </a:pPr>
            <a:r>
              <a:rPr lang="en-GB" sz="1800" b="1">
                <a:solidFill>
                  <a:schemeClr val="tx2"/>
                </a:solidFill>
                <a:latin typeface="Arial" charset="0"/>
                <a:ea typeface="Arial" charset="0"/>
                <a:cs typeface="Arial" charset="0"/>
              </a:rPr>
              <a:t>Matt Sparkes, Head of CR</a:t>
            </a:r>
            <a:endParaRPr lang="en-GB" sz="1800" b="1">
              <a:solidFill>
                <a:schemeClr val="tx2"/>
              </a:solidFill>
              <a:latin typeface="+mn-lt"/>
              <a:ea typeface="Arial" charset="0"/>
              <a:cs typeface="Arial" charset="0"/>
            </a:endParaRPr>
          </a:p>
          <a:p>
            <a:pPr marL="12700" marR="5080" algn="r">
              <a:lnSpc>
                <a:spcPts val="2200"/>
              </a:lnSpc>
            </a:pPr>
            <a:r>
              <a:rPr lang="en-GB" sz="1800" b="1">
                <a:solidFill>
                  <a:schemeClr val="tx2"/>
                </a:solidFill>
                <a:latin typeface="+mn-lt"/>
                <a:ea typeface="Arial" charset="0"/>
                <a:cs typeface="Arial" charset="0"/>
              </a:rPr>
              <a:t>Linklaters LLP</a:t>
            </a:r>
            <a:endParaRPr sz="1800">
              <a:solidFill>
                <a:schemeClr val="tx2"/>
              </a:solidFill>
              <a:latin typeface="Arial" charset="0"/>
              <a:ea typeface="Arial" charset="0"/>
              <a:cs typeface="Arial" charset="0"/>
            </a:endParaRPr>
          </a:p>
        </p:txBody>
      </p:sp>
      <p:sp>
        <p:nvSpPr>
          <p:cNvPr id="15" name="Footer Placeholder 24">
            <a:extLst>
              <a:ext uri="{FF2B5EF4-FFF2-40B4-BE49-F238E27FC236}">
                <a16:creationId xmlns:a16="http://schemas.microsoft.com/office/drawing/2014/main" id="{B39EEB60-0F11-5342-8491-3A01A415A0B3}"/>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Tree>
    <p:extLst>
      <p:ext uri="{BB962C8B-B14F-4D97-AF65-F5344CB8AC3E}">
        <p14:creationId xmlns:p14="http://schemas.microsoft.com/office/powerpoint/2010/main" val="723863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ilding Stronger Communities statem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02EE80-6F09-A04F-AF2C-DDC4889221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91377" y="2175560"/>
            <a:ext cx="4742036" cy="3157837"/>
          </a:xfrm>
          <a:prstGeom prst="rect">
            <a:avLst/>
          </a:prstGeom>
        </p:spPr>
      </p:pic>
      <p:sp>
        <p:nvSpPr>
          <p:cNvPr id="6" name="Holder 4">
            <a:extLst>
              <a:ext uri="{FF2B5EF4-FFF2-40B4-BE49-F238E27FC236}">
                <a16:creationId xmlns:a16="http://schemas.microsoft.com/office/drawing/2014/main" id="{90BC9E55-D255-244D-9B4B-7BE01BCF41F2}"/>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10" name="object 3">
            <a:extLst>
              <a:ext uri="{FF2B5EF4-FFF2-40B4-BE49-F238E27FC236}">
                <a16:creationId xmlns:a16="http://schemas.microsoft.com/office/drawing/2014/main" id="{86BE8BDD-74EA-094D-A4EF-AA3C98811446}"/>
              </a:ext>
            </a:extLst>
          </p:cNvPr>
          <p:cNvSpPr txBox="1"/>
          <p:nvPr userDrawn="1"/>
        </p:nvSpPr>
        <p:spPr>
          <a:xfrm>
            <a:off x="2828036" y="1625955"/>
            <a:ext cx="6728714" cy="2560829"/>
          </a:xfrm>
          <a:prstGeom prst="rect">
            <a:avLst/>
          </a:prstGeom>
        </p:spPr>
        <p:txBody>
          <a:bodyPr vert="horz" wrap="square" lIns="0" tIns="0" rIns="0" bIns="0" rtlCol="0">
            <a:spAutoFit/>
          </a:bodyPr>
          <a:lstStyle/>
          <a:p>
            <a:pPr marL="12700" marR="5080">
              <a:lnSpc>
                <a:spcPct val="74700"/>
              </a:lnSpc>
            </a:pPr>
            <a:r>
              <a:rPr lang="en-US" sz="4400" b="1">
                <a:solidFill>
                  <a:srgbClr val="222065"/>
                </a:solidFill>
                <a:latin typeface="Arial Black" charset="0"/>
                <a:ea typeface="Arial Black" charset="0"/>
                <a:cs typeface="Arial Black" charset="0"/>
              </a:rPr>
              <a:t>BUILDING STRONGER COMMUNITIES </a:t>
            </a:r>
          </a:p>
          <a:p>
            <a:pPr marL="12700" marR="5080">
              <a:lnSpc>
                <a:spcPct val="74700"/>
              </a:lnSpc>
            </a:pPr>
            <a:r>
              <a:rPr lang="en-US" sz="4400" b="1">
                <a:solidFill>
                  <a:srgbClr val="222065"/>
                </a:solidFill>
                <a:latin typeface="Arial Black" charset="0"/>
                <a:ea typeface="Arial Black" charset="0"/>
                <a:cs typeface="Arial Black" charset="0"/>
              </a:rPr>
              <a:t>AND A BETTER SOCIETY</a:t>
            </a:r>
          </a:p>
        </p:txBody>
      </p:sp>
      <p:sp>
        <p:nvSpPr>
          <p:cNvPr id="11" name="object 4">
            <a:extLst>
              <a:ext uri="{FF2B5EF4-FFF2-40B4-BE49-F238E27FC236}">
                <a16:creationId xmlns:a16="http://schemas.microsoft.com/office/drawing/2014/main" id="{8C5F93DA-2DA8-8244-9E50-FE99627DD895}"/>
              </a:ext>
            </a:extLst>
          </p:cNvPr>
          <p:cNvSpPr/>
          <p:nvPr userDrawn="1"/>
        </p:nvSpPr>
        <p:spPr>
          <a:xfrm>
            <a:off x="2470150" y="1177925"/>
            <a:ext cx="692331" cy="754362"/>
          </a:xfrm>
          <a:custGeom>
            <a:avLst/>
            <a:gdLst/>
            <a:ahLst/>
            <a:cxnLst/>
            <a:rect l="l" t="t" r="r" b="b"/>
            <a:pathLst>
              <a:path w="616585" h="671830">
                <a:moveTo>
                  <a:pt x="602424" y="0"/>
                </a:moveTo>
                <a:lnTo>
                  <a:pt x="0" y="68986"/>
                </a:lnTo>
                <a:lnTo>
                  <a:pt x="68986" y="671410"/>
                </a:lnTo>
                <a:lnTo>
                  <a:pt x="120713" y="665492"/>
                </a:lnTo>
                <a:lnTo>
                  <a:pt x="120713" y="118491"/>
                </a:lnTo>
                <a:lnTo>
                  <a:pt x="615988" y="118491"/>
                </a:lnTo>
                <a:lnTo>
                  <a:pt x="602424" y="0"/>
                </a:lnTo>
                <a:close/>
              </a:path>
            </a:pathLst>
          </a:custGeom>
          <a:solidFill>
            <a:srgbClr val="E5007D"/>
          </a:solidFill>
        </p:spPr>
        <p:txBody>
          <a:bodyPr wrap="square" lIns="0" tIns="0" rIns="0" bIns="0" rtlCol="0"/>
          <a:lstStyle/>
          <a:p>
            <a:endParaRPr/>
          </a:p>
        </p:txBody>
      </p:sp>
      <p:sp>
        <p:nvSpPr>
          <p:cNvPr id="12" name="object 5">
            <a:extLst>
              <a:ext uri="{FF2B5EF4-FFF2-40B4-BE49-F238E27FC236}">
                <a16:creationId xmlns:a16="http://schemas.microsoft.com/office/drawing/2014/main" id="{617B7A21-CCE8-5B43-908D-381954B57897}"/>
              </a:ext>
            </a:extLst>
          </p:cNvPr>
          <p:cNvSpPr/>
          <p:nvPr userDrawn="1"/>
        </p:nvSpPr>
        <p:spPr>
          <a:xfrm>
            <a:off x="5213350" y="3700163"/>
            <a:ext cx="692331" cy="754362"/>
          </a:xfrm>
          <a:custGeom>
            <a:avLst/>
            <a:gdLst/>
            <a:ahLst/>
            <a:cxnLst/>
            <a:rect l="l" t="t" r="r" b="b"/>
            <a:pathLst>
              <a:path w="616584" h="671829">
                <a:moveTo>
                  <a:pt x="547001" y="0"/>
                </a:moveTo>
                <a:lnTo>
                  <a:pt x="495274" y="5930"/>
                </a:lnTo>
                <a:lnTo>
                  <a:pt x="495274" y="552919"/>
                </a:lnTo>
                <a:lnTo>
                  <a:pt x="0" y="552919"/>
                </a:lnTo>
                <a:lnTo>
                  <a:pt x="13563" y="671410"/>
                </a:lnTo>
                <a:lnTo>
                  <a:pt x="615988" y="602424"/>
                </a:lnTo>
                <a:lnTo>
                  <a:pt x="547001" y="0"/>
                </a:lnTo>
                <a:close/>
              </a:path>
            </a:pathLst>
          </a:custGeom>
          <a:solidFill>
            <a:srgbClr val="009FE3"/>
          </a:solidFill>
        </p:spPr>
        <p:txBody>
          <a:bodyPr wrap="square" lIns="0" tIns="0" rIns="0" bIns="0" rtlCol="0"/>
          <a:lstStyle/>
          <a:p>
            <a:endParaRPr/>
          </a:p>
        </p:txBody>
      </p:sp>
      <p:sp>
        <p:nvSpPr>
          <p:cNvPr id="18" name="Footer Placeholder 24">
            <a:extLst>
              <a:ext uri="{FF2B5EF4-FFF2-40B4-BE49-F238E27FC236}">
                <a16:creationId xmlns:a16="http://schemas.microsoft.com/office/drawing/2014/main" id="{BEA7002A-0EF6-CB4F-8E47-269A6AF3027F}"/>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Tree>
    <p:extLst>
      <p:ext uri="{BB962C8B-B14F-4D97-AF65-F5344CB8AC3E}">
        <p14:creationId xmlns:p14="http://schemas.microsoft.com/office/powerpoint/2010/main" val="2382045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mitment statement">
    <p:spTree>
      <p:nvGrpSpPr>
        <p:cNvPr id="1" name=""/>
        <p:cNvGrpSpPr/>
        <p:nvPr/>
      </p:nvGrpSpPr>
      <p:grpSpPr>
        <a:xfrm>
          <a:off x="0" y="0"/>
          <a:ext cx="0" cy="0"/>
          <a:chOff x="0" y="0"/>
          <a:chExt cx="0" cy="0"/>
        </a:xfrm>
      </p:grpSpPr>
      <p:sp>
        <p:nvSpPr>
          <p:cNvPr id="6" name="Holder 4">
            <a:extLst>
              <a:ext uri="{FF2B5EF4-FFF2-40B4-BE49-F238E27FC236}">
                <a16:creationId xmlns:a16="http://schemas.microsoft.com/office/drawing/2014/main" id="{90BC9E55-D255-244D-9B4B-7BE01BCF41F2}"/>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10" name="object 2">
            <a:extLst>
              <a:ext uri="{FF2B5EF4-FFF2-40B4-BE49-F238E27FC236}">
                <a16:creationId xmlns:a16="http://schemas.microsoft.com/office/drawing/2014/main" id="{6B6445F7-5283-DE4A-82EA-BAAFC71674DE}"/>
              </a:ext>
            </a:extLst>
          </p:cNvPr>
          <p:cNvSpPr/>
          <p:nvPr userDrawn="1"/>
        </p:nvSpPr>
        <p:spPr>
          <a:xfrm>
            <a:off x="3674957" y="2612022"/>
            <a:ext cx="4696968" cy="2503919"/>
          </a:xfrm>
          <a:prstGeom prst="rect">
            <a:avLst/>
          </a:prstGeom>
          <a:blipFill>
            <a:blip r:embed="rId2" cstate="print"/>
            <a:stretch>
              <a:fillRect/>
            </a:stretch>
          </a:blipFill>
        </p:spPr>
        <p:txBody>
          <a:bodyPr wrap="square" lIns="0" tIns="0" rIns="0" bIns="0" rtlCol="0"/>
          <a:lstStyle/>
          <a:p>
            <a:endParaRPr/>
          </a:p>
        </p:txBody>
      </p:sp>
      <p:sp>
        <p:nvSpPr>
          <p:cNvPr id="11" name="object 3">
            <a:extLst>
              <a:ext uri="{FF2B5EF4-FFF2-40B4-BE49-F238E27FC236}">
                <a16:creationId xmlns:a16="http://schemas.microsoft.com/office/drawing/2014/main" id="{3733C78E-4A65-6443-A74F-0CCFE331E5EB}"/>
              </a:ext>
            </a:extLst>
          </p:cNvPr>
          <p:cNvSpPr txBox="1"/>
          <p:nvPr userDrawn="1"/>
        </p:nvSpPr>
        <p:spPr>
          <a:xfrm>
            <a:off x="779357" y="2147469"/>
            <a:ext cx="10820400" cy="1210331"/>
          </a:xfrm>
          <a:prstGeom prst="rect">
            <a:avLst/>
          </a:prstGeom>
        </p:spPr>
        <p:txBody>
          <a:bodyPr vert="horz" wrap="square" lIns="0" tIns="0" rIns="0" bIns="0" rtlCol="0">
            <a:spAutoFit/>
          </a:bodyPr>
          <a:lstStyle/>
          <a:p>
            <a:pPr algn="ctr">
              <a:lnSpc>
                <a:spcPts val="2800"/>
              </a:lnSpc>
            </a:pPr>
            <a:r>
              <a:rPr sz="2800" b="1">
                <a:solidFill>
                  <a:srgbClr val="222065"/>
                </a:solidFill>
                <a:latin typeface="Arial Black" charset="0"/>
                <a:ea typeface="Arial Black" charset="0"/>
                <a:cs typeface="Arial Black" charset="0"/>
              </a:rPr>
              <a:t>JOINING BUSINESS IN THE COMMUNITY IS</a:t>
            </a:r>
            <a:endParaRPr sz="2800" b="1">
              <a:latin typeface="Arial Black" charset="0"/>
              <a:ea typeface="Arial Black" charset="0"/>
              <a:cs typeface="Arial Black" charset="0"/>
            </a:endParaRPr>
          </a:p>
          <a:p>
            <a:pPr marL="12065" marR="5080" algn="ctr">
              <a:lnSpc>
                <a:spcPts val="2800"/>
              </a:lnSpc>
              <a:spcBef>
                <a:spcPts val="495"/>
              </a:spcBef>
            </a:pPr>
            <a:r>
              <a:rPr sz="2800" b="1">
                <a:solidFill>
                  <a:srgbClr val="222065"/>
                </a:solidFill>
                <a:latin typeface="Arial Black" charset="0"/>
                <a:ea typeface="Arial Black" charset="0"/>
                <a:cs typeface="Arial Black" charset="0"/>
              </a:rPr>
              <a:t>A PUBLIC DECLARAT</a:t>
            </a:r>
            <a:r>
              <a:rPr lang="en-GB" sz="2800" b="1">
                <a:solidFill>
                  <a:srgbClr val="222065"/>
                </a:solidFill>
                <a:latin typeface="Arial Black" charset="0"/>
                <a:ea typeface="Arial Black" charset="0"/>
                <a:cs typeface="Arial Black" charset="0"/>
              </a:rPr>
              <a:t>I</a:t>
            </a:r>
            <a:r>
              <a:rPr sz="2800" b="1">
                <a:solidFill>
                  <a:srgbClr val="222065"/>
                </a:solidFill>
                <a:latin typeface="Arial Black" charset="0"/>
                <a:ea typeface="Arial Black" charset="0"/>
                <a:cs typeface="Arial Black" charset="0"/>
              </a:rPr>
              <a:t>ON OF YOUR COMMITMENT </a:t>
            </a:r>
            <a:endParaRPr lang="en-US" sz="2800" b="1">
              <a:solidFill>
                <a:srgbClr val="222065"/>
              </a:solidFill>
              <a:latin typeface="Arial Black" charset="0"/>
              <a:ea typeface="Arial Black" charset="0"/>
              <a:cs typeface="Arial Black" charset="0"/>
            </a:endParaRPr>
          </a:p>
          <a:p>
            <a:pPr marL="12065" marR="5080" algn="ctr">
              <a:lnSpc>
                <a:spcPts val="2800"/>
              </a:lnSpc>
              <a:spcBef>
                <a:spcPts val="495"/>
              </a:spcBef>
            </a:pPr>
            <a:r>
              <a:rPr sz="2800" b="1">
                <a:solidFill>
                  <a:srgbClr val="222065"/>
                </a:solidFill>
                <a:latin typeface="Arial Black" charset="0"/>
                <a:ea typeface="Arial Black" charset="0"/>
                <a:cs typeface="Arial Black" charset="0"/>
              </a:rPr>
              <a:t>TO BEING A RESPONSIBLE BUSINESS</a:t>
            </a:r>
            <a:endParaRPr sz="2800" b="1">
              <a:latin typeface="Arial Black" charset="0"/>
              <a:ea typeface="Arial Black" charset="0"/>
              <a:cs typeface="Arial Black" charset="0"/>
            </a:endParaRPr>
          </a:p>
        </p:txBody>
      </p:sp>
      <p:sp>
        <p:nvSpPr>
          <p:cNvPr id="12" name="object 4">
            <a:extLst>
              <a:ext uri="{FF2B5EF4-FFF2-40B4-BE49-F238E27FC236}">
                <a16:creationId xmlns:a16="http://schemas.microsoft.com/office/drawing/2014/main" id="{47C14AEF-9CD7-CF40-80B5-5B0BE6AC3A95}"/>
              </a:ext>
            </a:extLst>
          </p:cNvPr>
          <p:cNvSpPr/>
          <p:nvPr userDrawn="1"/>
        </p:nvSpPr>
        <p:spPr>
          <a:xfrm>
            <a:off x="1693757" y="1873391"/>
            <a:ext cx="503082" cy="548156"/>
          </a:xfrm>
          <a:custGeom>
            <a:avLst/>
            <a:gdLst/>
            <a:ahLst/>
            <a:cxnLst/>
            <a:rect l="l" t="t" r="r" b="b"/>
            <a:pathLst>
              <a:path w="616585" h="671830">
                <a:moveTo>
                  <a:pt x="602424" y="0"/>
                </a:moveTo>
                <a:lnTo>
                  <a:pt x="0" y="68986"/>
                </a:lnTo>
                <a:lnTo>
                  <a:pt x="68986" y="671410"/>
                </a:lnTo>
                <a:lnTo>
                  <a:pt x="120713" y="665492"/>
                </a:lnTo>
                <a:lnTo>
                  <a:pt x="120713" y="118491"/>
                </a:lnTo>
                <a:lnTo>
                  <a:pt x="615988" y="118491"/>
                </a:lnTo>
                <a:lnTo>
                  <a:pt x="602424" y="0"/>
                </a:lnTo>
                <a:close/>
              </a:path>
            </a:pathLst>
          </a:custGeom>
          <a:solidFill>
            <a:srgbClr val="E5007D"/>
          </a:solidFill>
        </p:spPr>
        <p:txBody>
          <a:bodyPr wrap="square" lIns="0" tIns="0" rIns="0" bIns="0" rtlCol="0"/>
          <a:lstStyle/>
          <a:p>
            <a:endParaRPr/>
          </a:p>
        </p:txBody>
      </p:sp>
      <p:sp>
        <p:nvSpPr>
          <p:cNvPr id="17" name="object 5">
            <a:extLst>
              <a:ext uri="{FF2B5EF4-FFF2-40B4-BE49-F238E27FC236}">
                <a16:creationId xmlns:a16="http://schemas.microsoft.com/office/drawing/2014/main" id="{5340017D-E0BB-264E-BBF4-3AAF61F1FA1E}"/>
              </a:ext>
            </a:extLst>
          </p:cNvPr>
          <p:cNvSpPr/>
          <p:nvPr userDrawn="1"/>
        </p:nvSpPr>
        <p:spPr>
          <a:xfrm>
            <a:off x="9660450" y="2995559"/>
            <a:ext cx="503082" cy="548156"/>
          </a:xfrm>
          <a:custGeom>
            <a:avLst/>
            <a:gdLst/>
            <a:ahLst/>
            <a:cxnLst/>
            <a:rect l="l" t="t" r="r" b="b"/>
            <a:pathLst>
              <a:path w="616584" h="671829">
                <a:moveTo>
                  <a:pt x="547001" y="0"/>
                </a:moveTo>
                <a:lnTo>
                  <a:pt x="495274" y="5930"/>
                </a:lnTo>
                <a:lnTo>
                  <a:pt x="495274" y="552919"/>
                </a:lnTo>
                <a:lnTo>
                  <a:pt x="0" y="552919"/>
                </a:lnTo>
                <a:lnTo>
                  <a:pt x="13563" y="671410"/>
                </a:lnTo>
                <a:lnTo>
                  <a:pt x="615988" y="602424"/>
                </a:lnTo>
                <a:lnTo>
                  <a:pt x="547001" y="0"/>
                </a:lnTo>
                <a:close/>
              </a:path>
            </a:pathLst>
          </a:custGeom>
          <a:solidFill>
            <a:srgbClr val="009FE3"/>
          </a:solidFill>
        </p:spPr>
        <p:txBody>
          <a:bodyPr wrap="square" lIns="0" tIns="0" rIns="0" bIns="0" rtlCol="0"/>
          <a:lstStyle/>
          <a:p>
            <a:endParaRPr/>
          </a:p>
        </p:txBody>
      </p:sp>
      <p:sp>
        <p:nvSpPr>
          <p:cNvPr id="18" name="Footer Placeholder 24">
            <a:extLst>
              <a:ext uri="{FF2B5EF4-FFF2-40B4-BE49-F238E27FC236}">
                <a16:creationId xmlns:a16="http://schemas.microsoft.com/office/drawing/2014/main" id="{ECEB3B80-514A-B34F-BB41-1ACB8614C70D}"/>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Tree>
    <p:extLst>
      <p:ext uri="{BB962C8B-B14F-4D97-AF65-F5344CB8AC3E}">
        <p14:creationId xmlns:p14="http://schemas.microsoft.com/office/powerpoint/2010/main" val="904710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sic Title Slid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D72EA746-81C1-CD41-9219-2144D8B9061F}"/>
              </a:ext>
            </a:extLst>
          </p:cNvPr>
          <p:cNvSpPr>
            <a:spLocks noGrp="1"/>
          </p:cNvSpPr>
          <p:nvPr>
            <p:ph type="body" sz="half" idx="12" hasCustomPrompt="1"/>
          </p:nvPr>
        </p:nvSpPr>
        <p:spPr>
          <a:xfrm>
            <a:off x="2654967" y="1380066"/>
            <a:ext cx="6882066" cy="3302000"/>
          </a:xfrm>
          <a:prstGeom prst="rect">
            <a:avLst/>
          </a:prstGeom>
        </p:spPr>
        <p:txBody>
          <a:bodyPr/>
          <a:lstStyle>
            <a:lvl1pPr marL="0" indent="0">
              <a:lnSpc>
                <a:spcPts val="6600"/>
              </a:lnSpc>
              <a:buNone/>
              <a:defRPr sz="6600" b="1" cap="all"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TO GO HERE ALL </a:t>
            </a:r>
            <a:br>
              <a:rPr lang="en-US"/>
            </a:br>
            <a:r>
              <a:rPr lang="en-US"/>
              <a:t>CAPS</a:t>
            </a:r>
          </a:p>
        </p:txBody>
      </p:sp>
      <p:sp>
        <p:nvSpPr>
          <p:cNvPr id="7" name="Holder 4">
            <a:extLst>
              <a:ext uri="{FF2B5EF4-FFF2-40B4-BE49-F238E27FC236}">
                <a16:creationId xmlns:a16="http://schemas.microsoft.com/office/drawing/2014/main" id="{1579E3F3-8093-5948-B68F-8D250B97D80E}"/>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20" name="Footer Placeholder 24">
            <a:extLst>
              <a:ext uri="{FF2B5EF4-FFF2-40B4-BE49-F238E27FC236}">
                <a16:creationId xmlns:a16="http://schemas.microsoft.com/office/drawing/2014/main" id="{315A4516-4DE9-8D4F-BBC3-7ECDC97A111B}"/>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sic Title with Image">
    <p:spTree>
      <p:nvGrpSpPr>
        <p:cNvPr id="1" name=""/>
        <p:cNvGrpSpPr/>
        <p:nvPr/>
      </p:nvGrpSpPr>
      <p:grpSpPr>
        <a:xfrm>
          <a:off x="0" y="0"/>
          <a:ext cx="0" cy="0"/>
          <a:chOff x="0" y="0"/>
          <a:chExt cx="0" cy="0"/>
        </a:xfrm>
      </p:grpSpPr>
      <p:sp>
        <p:nvSpPr>
          <p:cNvPr id="9" name="Picture Placeholder 32">
            <a:extLst>
              <a:ext uri="{FF2B5EF4-FFF2-40B4-BE49-F238E27FC236}">
                <a16:creationId xmlns:a16="http://schemas.microsoft.com/office/drawing/2014/main" id="{DAFA100E-E49F-4B43-B114-D9DF9E9ABBF2}"/>
              </a:ext>
            </a:extLst>
          </p:cNvPr>
          <p:cNvSpPr>
            <a:spLocks noGrp="1"/>
          </p:cNvSpPr>
          <p:nvPr>
            <p:ph type="pic" sz="quarter" idx="11" hasCustomPrompt="1"/>
          </p:nvPr>
        </p:nvSpPr>
        <p:spPr>
          <a:xfrm>
            <a:off x="7204344" y="2087095"/>
            <a:ext cx="4086578" cy="3511934"/>
          </a:xfrm>
          <a:prstGeom prst="rect">
            <a:avLst/>
          </a:prstGeom>
        </p:spPr>
        <p:txBody>
          <a:bodyPr/>
          <a:lstStyle>
            <a:lvl1pPr marL="0" indent="0" algn="l">
              <a:buNone/>
              <a:defRPr sz="1400">
                <a:solidFill>
                  <a:srgbClr val="FF0000"/>
                </a:solidFill>
              </a:defRPr>
            </a:lvl1pPr>
          </a:lstStyle>
          <a:p>
            <a:r>
              <a:rPr lang="en-US"/>
              <a:t>Click icon to insert black and white isolated image here. You may need to adjust ‘crop’ to ensure image fits. If you are looking to source an image please: 1) search the image bank 2) Talk with Help-desk Design 3) Search </a:t>
            </a:r>
            <a:r>
              <a:rPr lang="en-US" err="1"/>
              <a:t>www.alamy.com</a:t>
            </a:r>
            <a:endParaRPr lang="en-US"/>
          </a:p>
        </p:txBody>
      </p:sp>
      <p:sp>
        <p:nvSpPr>
          <p:cNvPr id="7" name="Holder 4">
            <a:extLst>
              <a:ext uri="{FF2B5EF4-FFF2-40B4-BE49-F238E27FC236}">
                <a16:creationId xmlns:a16="http://schemas.microsoft.com/office/drawing/2014/main" id="{1579E3F3-8093-5948-B68F-8D250B97D80E}"/>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20" name="Footer Placeholder 24">
            <a:extLst>
              <a:ext uri="{FF2B5EF4-FFF2-40B4-BE49-F238E27FC236}">
                <a16:creationId xmlns:a16="http://schemas.microsoft.com/office/drawing/2014/main" id="{315A4516-4DE9-8D4F-BBC3-7ECDC97A111B}"/>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
        <p:nvSpPr>
          <p:cNvPr id="10" name="Text Placeholder 3">
            <a:extLst>
              <a:ext uri="{FF2B5EF4-FFF2-40B4-BE49-F238E27FC236}">
                <a16:creationId xmlns:a16="http://schemas.microsoft.com/office/drawing/2014/main" id="{D72EA746-81C1-CD41-9219-2144D8B9061F}"/>
              </a:ext>
            </a:extLst>
          </p:cNvPr>
          <p:cNvSpPr>
            <a:spLocks noGrp="1"/>
          </p:cNvSpPr>
          <p:nvPr>
            <p:ph type="body" sz="half" idx="12" hasCustomPrompt="1"/>
          </p:nvPr>
        </p:nvSpPr>
        <p:spPr>
          <a:xfrm>
            <a:off x="2654967" y="1380066"/>
            <a:ext cx="6882066" cy="3302000"/>
          </a:xfrm>
          <a:prstGeom prst="rect">
            <a:avLst/>
          </a:prstGeom>
        </p:spPr>
        <p:txBody>
          <a:bodyPr/>
          <a:lstStyle>
            <a:lvl1pPr marL="0" indent="0">
              <a:lnSpc>
                <a:spcPts val="6600"/>
              </a:lnSpc>
              <a:buNone/>
              <a:defRPr sz="6600" b="1" cap="all"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TO GO HERE ALL </a:t>
            </a:r>
            <a:br>
              <a:rPr lang="en-US"/>
            </a:br>
            <a:r>
              <a:rPr lang="en-US"/>
              <a:t>CAPS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c Title with Full Bleed Image ">
    <p:spTree>
      <p:nvGrpSpPr>
        <p:cNvPr id="1" name=""/>
        <p:cNvGrpSpPr/>
        <p:nvPr/>
      </p:nvGrpSpPr>
      <p:grpSpPr>
        <a:xfrm>
          <a:off x="0" y="0"/>
          <a:ext cx="0" cy="0"/>
          <a:chOff x="0" y="0"/>
          <a:chExt cx="0" cy="0"/>
        </a:xfrm>
      </p:grpSpPr>
      <p:sp>
        <p:nvSpPr>
          <p:cNvPr id="9" name="Picture Placeholder 32">
            <a:extLst>
              <a:ext uri="{FF2B5EF4-FFF2-40B4-BE49-F238E27FC236}">
                <a16:creationId xmlns:a16="http://schemas.microsoft.com/office/drawing/2014/main" id="{DAFA100E-E49F-4B43-B114-D9DF9E9ABBF2}"/>
              </a:ext>
            </a:extLst>
          </p:cNvPr>
          <p:cNvSpPr>
            <a:spLocks noGrp="1"/>
          </p:cNvSpPr>
          <p:nvPr>
            <p:ph type="pic" sz="quarter" idx="11" hasCustomPrompt="1"/>
          </p:nvPr>
        </p:nvSpPr>
        <p:spPr>
          <a:xfrm>
            <a:off x="0" y="0"/>
            <a:ext cx="12192000" cy="5741043"/>
          </a:xfrm>
          <a:prstGeom prst="rect">
            <a:avLst/>
          </a:prstGeom>
        </p:spPr>
        <p:txBody>
          <a:bodyPr/>
          <a:lstStyle>
            <a:lvl1pPr marL="0" indent="0" algn="l">
              <a:buNone/>
              <a:defRPr sz="1400">
                <a:solidFill>
                  <a:srgbClr val="FF0000"/>
                </a:solidFill>
              </a:defRPr>
            </a:lvl1pPr>
          </a:lstStyle>
          <a:p>
            <a:r>
              <a:rPr lang="en-US"/>
              <a:t>Click icon to insert full bleed </a:t>
            </a:r>
            <a:r>
              <a:rPr lang="en-US" err="1"/>
              <a:t>colour</a:t>
            </a:r>
            <a:r>
              <a:rPr lang="en-US"/>
              <a:t> image here. You may need to adjust ‘crop’ to ensure image fits. If you are looking to source an image please: 1) search the image bank 2) Talk with Help-desk Design 3) Search </a:t>
            </a:r>
            <a:r>
              <a:rPr lang="en-US" err="1"/>
              <a:t>www.alamy.com</a:t>
            </a:r>
            <a:endParaRPr lang="en-US"/>
          </a:p>
        </p:txBody>
      </p:sp>
      <p:sp>
        <p:nvSpPr>
          <p:cNvPr id="7" name="Holder 4">
            <a:extLst>
              <a:ext uri="{FF2B5EF4-FFF2-40B4-BE49-F238E27FC236}">
                <a16:creationId xmlns:a16="http://schemas.microsoft.com/office/drawing/2014/main" id="{1579E3F3-8093-5948-B68F-8D250B97D80E}"/>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20" name="Footer Placeholder 24">
            <a:extLst>
              <a:ext uri="{FF2B5EF4-FFF2-40B4-BE49-F238E27FC236}">
                <a16:creationId xmlns:a16="http://schemas.microsoft.com/office/drawing/2014/main" id="{315A4516-4DE9-8D4F-BBC3-7ECDC97A111B}"/>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
        <p:nvSpPr>
          <p:cNvPr id="3" name="Text Placeholder 3">
            <a:extLst>
              <a:ext uri="{FF2B5EF4-FFF2-40B4-BE49-F238E27FC236}">
                <a16:creationId xmlns:a16="http://schemas.microsoft.com/office/drawing/2014/main" id="{D72EA746-81C1-CD41-9219-2144D8B9061F}"/>
              </a:ext>
            </a:extLst>
          </p:cNvPr>
          <p:cNvSpPr>
            <a:spLocks noGrp="1"/>
          </p:cNvSpPr>
          <p:nvPr>
            <p:ph type="body" sz="half" idx="12" hasCustomPrompt="1"/>
          </p:nvPr>
        </p:nvSpPr>
        <p:spPr>
          <a:xfrm>
            <a:off x="2654967" y="1380066"/>
            <a:ext cx="6882066" cy="3302000"/>
          </a:xfrm>
          <a:prstGeom prst="rect">
            <a:avLst/>
          </a:prstGeom>
        </p:spPr>
        <p:txBody>
          <a:bodyPr/>
          <a:lstStyle>
            <a:lvl1pPr marL="0" indent="0">
              <a:lnSpc>
                <a:spcPts val="6600"/>
              </a:lnSpc>
              <a:buNone/>
              <a:defRPr sz="6600" b="1" cap="all" baseline="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TO GO HERE ALL </a:t>
            </a:r>
            <a:br>
              <a:rPr lang="en-US"/>
            </a:br>
            <a:r>
              <a:rPr lang="en-US"/>
              <a:t>CAPS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Full Bleed Image">
    <p:spTree>
      <p:nvGrpSpPr>
        <p:cNvPr id="1" name=""/>
        <p:cNvGrpSpPr/>
        <p:nvPr/>
      </p:nvGrpSpPr>
      <p:grpSpPr>
        <a:xfrm>
          <a:off x="0" y="0"/>
          <a:ext cx="0" cy="0"/>
          <a:chOff x="0" y="0"/>
          <a:chExt cx="0" cy="0"/>
        </a:xfrm>
      </p:grpSpPr>
      <p:sp>
        <p:nvSpPr>
          <p:cNvPr id="9" name="Picture Placeholder 32">
            <a:extLst>
              <a:ext uri="{FF2B5EF4-FFF2-40B4-BE49-F238E27FC236}">
                <a16:creationId xmlns:a16="http://schemas.microsoft.com/office/drawing/2014/main" id="{DAFA100E-E49F-4B43-B114-D9DF9E9ABBF2}"/>
              </a:ext>
            </a:extLst>
          </p:cNvPr>
          <p:cNvSpPr>
            <a:spLocks noGrp="1"/>
          </p:cNvSpPr>
          <p:nvPr>
            <p:ph type="pic" sz="quarter" idx="11" hasCustomPrompt="1"/>
          </p:nvPr>
        </p:nvSpPr>
        <p:spPr>
          <a:xfrm>
            <a:off x="0" y="0"/>
            <a:ext cx="12192000" cy="5741043"/>
          </a:xfrm>
          <a:prstGeom prst="rect">
            <a:avLst/>
          </a:prstGeom>
        </p:spPr>
        <p:txBody>
          <a:bodyPr/>
          <a:lstStyle>
            <a:lvl1pPr marL="0" indent="0" algn="l">
              <a:buNone/>
              <a:defRPr sz="1400">
                <a:solidFill>
                  <a:srgbClr val="FF0000"/>
                </a:solidFill>
              </a:defRPr>
            </a:lvl1pPr>
          </a:lstStyle>
          <a:p>
            <a:r>
              <a:rPr lang="en-US"/>
              <a:t>Click icon to insert full bleed </a:t>
            </a:r>
            <a:r>
              <a:rPr lang="en-US" err="1"/>
              <a:t>colour</a:t>
            </a:r>
            <a:r>
              <a:rPr lang="en-US"/>
              <a:t> image here. You may need to adjust ‘crop’ to ensure image fits. If you are looking to source an image please: 1) search the image bank 2) Talk with Help-desk Design 3) Search </a:t>
            </a:r>
            <a:r>
              <a:rPr lang="en-US" err="1"/>
              <a:t>www.alamy.com</a:t>
            </a:r>
            <a:endParaRPr lang="en-US"/>
          </a:p>
        </p:txBody>
      </p:sp>
      <p:sp>
        <p:nvSpPr>
          <p:cNvPr id="7" name="Holder 4">
            <a:extLst>
              <a:ext uri="{FF2B5EF4-FFF2-40B4-BE49-F238E27FC236}">
                <a16:creationId xmlns:a16="http://schemas.microsoft.com/office/drawing/2014/main" id="{1579E3F3-8093-5948-B68F-8D250B97D80E}"/>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20" name="Footer Placeholder 24">
            <a:extLst>
              <a:ext uri="{FF2B5EF4-FFF2-40B4-BE49-F238E27FC236}">
                <a16:creationId xmlns:a16="http://schemas.microsoft.com/office/drawing/2014/main" id="{315A4516-4DE9-8D4F-BBC3-7ECDC97A111B}"/>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s with dat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06A23699-0ABB-FE43-9782-6FBA202E00B1}"/>
              </a:ext>
            </a:extLst>
          </p:cNvPr>
          <p:cNvSpPr>
            <a:spLocks noGrp="1"/>
          </p:cNvSpPr>
          <p:nvPr>
            <p:ph type="body" sz="half" idx="12" hasCustomPrompt="1"/>
          </p:nvPr>
        </p:nvSpPr>
        <p:spPr>
          <a:xfrm>
            <a:off x="468007" y="594360"/>
            <a:ext cx="11131751" cy="427617"/>
          </a:xfrm>
          <a:prstGeom prst="rect">
            <a:avLst/>
          </a:prstGeom>
        </p:spPr>
        <p:txBody>
          <a:bodyPr/>
          <a:lstStyle>
            <a:lvl1pPr marL="0" indent="0">
              <a:buNone/>
              <a:defRPr sz="2800" b="1" cap="all"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“SHORT QUOTES in blue”</a:t>
            </a:r>
          </a:p>
        </p:txBody>
      </p:sp>
      <p:sp>
        <p:nvSpPr>
          <p:cNvPr id="4" name="Text Placeholder 3">
            <a:extLst>
              <a:ext uri="{FF2B5EF4-FFF2-40B4-BE49-F238E27FC236}">
                <a16:creationId xmlns:a16="http://schemas.microsoft.com/office/drawing/2014/main" id="{23BB1EC0-40FB-EA4A-BB90-A365FC7AEE95}"/>
              </a:ext>
            </a:extLst>
          </p:cNvPr>
          <p:cNvSpPr>
            <a:spLocks noGrp="1"/>
          </p:cNvSpPr>
          <p:nvPr>
            <p:ph type="body" sz="half" idx="13" hasCustomPrompt="1"/>
          </p:nvPr>
        </p:nvSpPr>
        <p:spPr>
          <a:xfrm>
            <a:off x="468007" y="1541033"/>
            <a:ext cx="11131751" cy="427617"/>
          </a:xfrm>
          <a:prstGeom prst="rect">
            <a:avLst/>
          </a:prstGeom>
        </p:spPr>
        <p:txBody>
          <a:bodyPr/>
          <a:lstStyle>
            <a:lvl1pPr marL="0" indent="0">
              <a:buNone/>
              <a:defRPr sz="2800" b="1"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“Long quotes in blue”</a:t>
            </a:r>
          </a:p>
        </p:txBody>
      </p:sp>
      <p:sp>
        <p:nvSpPr>
          <p:cNvPr id="5" name="Text Placeholder 3">
            <a:extLst>
              <a:ext uri="{FF2B5EF4-FFF2-40B4-BE49-F238E27FC236}">
                <a16:creationId xmlns:a16="http://schemas.microsoft.com/office/drawing/2014/main" id="{3696C77C-A8BE-024D-ABAA-C87A3F63F29E}"/>
              </a:ext>
            </a:extLst>
          </p:cNvPr>
          <p:cNvSpPr>
            <a:spLocks noGrp="1"/>
          </p:cNvSpPr>
          <p:nvPr>
            <p:ph type="body" sz="half" idx="14" hasCustomPrompt="1"/>
          </p:nvPr>
        </p:nvSpPr>
        <p:spPr>
          <a:xfrm>
            <a:off x="3258067" y="2886277"/>
            <a:ext cx="4523477" cy="1987475"/>
          </a:xfrm>
          <a:prstGeom prst="rect">
            <a:avLst/>
          </a:prstGeom>
        </p:spPr>
        <p:txBody>
          <a:bodyPr/>
          <a:lstStyle>
            <a:lvl1pPr marL="0" indent="0">
              <a:buNone/>
              <a:defRPr sz="2800" b="1"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Quotes in the frames. Frames may need to be copy and pasted from other slides.</a:t>
            </a:r>
          </a:p>
        </p:txBody>
      </p:sp>
      <p:sp>
        <p:nvSpPr>
          <p:cNvPr id="6" name="Text Placeholder 3">
            <a:extLst>
              <a:ext uri="{FF2B5EF4-FFF2-40B4-BE49-F238E27FC236}">
                <a16:creationId xmlns:a16="http://schemas.microsoft.com/office/drawing/2014/main" id="{62B6608B-FD81-CC46-B1C3-5FCAA47218B8}"/>
              </a:ext>
            </a:extLst>
          </p:cNvPr>
          <p:cNvSpPr>
            <a:spLocks noGrp="1"/>
          </p:cNvSpPr>
          <p:nvPr>
            <p:ph type="body" sz="half" idx="15" hasCustomPrompt="1"/>
          </p:nvPr>
        </p:nvSpPr>
        <p:spPr>
          <a:xfrm>
            <a:off x="2373788" y="4569267"/>
            <a:ext cx="4173967" cy="250115"/>
          </a:xfrm>
          <a:prstGeom prst="rect">
            <a:avLst/>
          </a:prstGeom>
        </p:spPr>
        <p:txBody>
          <a:bodyPr/>
          <a:lstStyle>
            <a:lvl1pPr marL="0" indent="0" algn="r">
              <a:buNone/>
              <a:defRPr sz="1800" b="1" cap="none" baseline="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 Job Title</a:t>
            </a:r>
          </a:p>
        </p:txBody>
      </p:sp>
      <p:sp>
        <p:nvSpPr>
          <p:cNvPr id="10" name="Holder 4">
            <a:extLst>
              <a:ext uri="{FF2B5EF4-FFF2-40B4-BE49-F238E27FC236}">
                <a16:creationId xmlns:a16="http://schemas.microsoft.com/office/drawing/2014/main" id="{30079043-9767-F645-B951-1AF99BF59A1E}"/>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14" name="Footer Placeholder 24">
            <a:extLst>
              <a:ext uri="{FF2B5EF4-FFF2-40B4-BE49-F238E27FC236}">
                <a16:creationId xmlns:a16="http://schemas.microsoft.com/office/drawing/2014/main" id="{609725BB-748D-434C-A64E-F71434D5E634}"/>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Tree>
    <p:extLst>
      <p:ext uri="{BB962C8B-B14F-4D97-AF65-F5344CB8AC3E}">
        <p14:creationId xmlns:p14="http://schemas.microsoft.com/office/powerpoint/2010/main" val="3650824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ing without photo">
    <p:spTree>
      <p:nvGrpSpPr>
        <p:cNvPr id="1" name=""/>
        <p:cNvGrpSpPr/>
        <p:nvPr/>
      </p:nvGrpSpPr>
      <p:grpSpPr>
        <a:xfrm>
          <a:off x="0" y="0"/>
          <a:ext cx="0" cy="0"/>
          <a:chOff x="0" y="0"/>
          <a:chExt cx="0" cy="0"/>
        </a:xfrm>
      </p:grpSpPr>
      <p:sp>
        <p:nvSpPr>
          <p:cNvPr id="4" name="Holder 4">
            <a:extLst>
              <a:ext uri="{FF2B5EF4-FFF2-40B4-BE49-F238E27FC236}">
                <a16:creationId xmlns:a16="http://schemas.microsoft.com/office/drawing/2014/main" id="{FABE6BB5-BE78-DA47-91AA-C6290C8EAD2B}"/>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7" name="Rectangle 6">
            <a:extLst>
              <a:ext uri="{FF2B5EF4-FFF2-40B4-BE49-F238E27FC236}">
                <a16:creationId xmlns:a16="http://schemas.microsoft.com/office/drawing/2014/main" id="{9010BAD5-3DD5-994B-B399-CF363FDC27FF}"/>
              </a:ext>
            </a:extLst>
          </p:cNvPr>
          <p:cNvSpPr/>
          <p:nvPr userDrawn="1"/>
        </p:nvSpPr>
        <p:spPr>
          <a:xfrm>
            <a:off x="0" y="-140676"/>
            <a:ext cx="12192000" cy="5916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older 2">
            <a:extLst>
              <a:ext uri="{FF2B5EF4-FFF2-40B4-BE49-F238E27FC236}">
                <a16:creationId xmlns:a16="http://schemas.microsoft.com/office/drawing/2014/main" id="{12EF8EAC-9337-1742-8A34-63C26D8990D9}"/>
              </a:ext>
            </a:extLst>
          </p:cNvPr>
          <p:cNvSpPr>
            <a:spLocks noGrp="1"/>
          </p:cNvSpPr>
          <p:nvPr>
            <p:ph type="title" hasCustomPrompt="1"/>
          </p:nvPr>
        </p:nvSpPr>
        <p:spPr>
          <a:xfrm>
            <a:off x="2331058" y="1384981"/>
            <a:ext cx="7529884" cy="2335924"/>
          </a:xfrm>
          <a:prstGeom prst="rect">
            <a:avLst/>
          </a:prstGeom>
        </p:spPr>
        <p:txBody>
          <a:bodyPr lIns="0" tIns="0" rIns="0" bIns="0"/>
          <a:lstStyle>
            <a:lvl1pPr algn="ctr">
              <a:lnSpc>
                <a:spcPts val="5000"/>
              </a:lnSpc>
              <a:defRPr sz="5000" b="1" i="0" cap="all" baseline="0">
                <a:solidFill>
                  <a:schemeClr val="bg1"/>
                </a:solidFill>
                <a:latin typeface="Arial Black" panose="020B0604020202020204" pitchFamily="34" charset="0"/>
                <a:cs typeface="Arial Black" panose="020B0604020202020204" pitchFamily="34" charset="0"/>
              </a:defRPr>
            </a:lvl1pPr>
          </a:lstStyle>
          <a:p>
            <a:r>
              <a:rPr lang="en-US"/>
              <a:t>SECTION HEADING WITHOUT PHOTO MUST INCLUDE FRAMES AROUND TITLE</a:t>
            </a:r>
            <a:endParaRPr/>
          </a:p>
        </p:txBody>
      </p:sp>
      <p:sp>
        <p:nvSpPr>
          <p:cNvPr id="9" name="Footer Placeholder 24">
            <a:extLst>
              <a:ext uri="{FF2B5EF4-FFF2-40B4-BE49-F238E27FC236}">
                <a16:creationId xmlns:a16="http://schemas.microsoft.com/office/drawing/2014/main" id="{DB904BF4-CA8D-614B-8D9D-8933BF9578FB}"/>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Tree>
    <p:extLst>
      <p:ext uri="{BB962C8B-B14F-4D97-AF65-F5344CB8AC3E}">
        <p14:creationId xmlns:p14="http://schemas.microsoft.com/office/powerpoint/2010/main" val="437604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TC Exists Statem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Presentation Title - go to Insert &gt; 'Header and Footer' to amend</a:t>
            </a:r>
          </a:p>
        </p:txBody>
      </p:sp>
      <p:pic>
        <p:nvPicPr>
          <p:cNvPr id="11" name="Picture 10">
            <a:extLst>
              <a:ext uri="{FF2B5EF4-FFF2-40B4-BE49-F238E27FC236}">
                <a16:creationId xmlns:a16="http://schemas.microsoft.com/office/drawing/2014/main" id="{6247DB65-3EE3-8444-9122-A036207605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03" y="-16228"/>
            <a:ext cx="12187897" cy="5791995"/>
          </a:xfrm>
          <a:prstGeom prst="rect">
            <a:avLst/>
          </a:prstGeom>
        </p:spPr>
      </p:pic>
      <p:sp>
        <p:nvSpPr>
          <p:cNvPr id="12" name="object 4">
            <a:extLst>
              <a:ext uri="{FF2B5EF4-FFF2-40B4-BE49-F238E27FC236}">
                <a16:creationId xmlns:a16="http://schemas.microsoft.com/office/drawing/2014/main" id="{18947802-49B0-8948-890D-91E26961CF4C}"/>
              </a:ext>
            </a:extLst>
          </p:cNvPr>
          <p:cNvSpPr txBox="1"/>
          <p:nvPr userDrawn="1"/>
        </p:nvSpPr>
        <p:spPr>
          <a:xfrm>
            <a:off x="778881" y="796925"/>
            <a:ext cx="10149469" cy="3222549"/>
          </a:xfrm>
          <a:prstGeom prst="rect">
            <a:avLst/>
          </a:prstGeom>
        </p:spPr>
        <p:txBody>
          <a:bodyPr vert="horz" wrap="square" lIns="0" tIns="0" rIns="0" bIns="0" rtlCol="0">
            <a:spAutoFit/>
          </a:bodyPr>
          <a:lstStyle/>
          <a:p>
            <a:pPr marL="12700" marR="1485900">
              <a:lnSpc>
                <a:spcPct val="75000"/>
              </a:lnSpc>
              <a:spcAft>
                <a:spcPts val="600"/>
              </a:spcAft>
            </a:pPr>
            <a:r>
              <a:rPr sz="4400" b="1">
                <a:solidFill>
                  <a:srgbClr val="FFFFFF"/>
                </a:solidFill>
                <a:latin typeface="Arial Black" charset="0"/>
                <a:ea typeface="Arial Black" charset="0"/>
                <a:cs typeface="Arial Black" charset="0"/>
              </a:rPr>
              <a:t>BUSINESS IN THE COMMUNITY EXISTS TO </a:t>
            </a:r>
            <a:r>
              <a:rPr lang="en-US" sz="4400" b="1">
                <a:solidFill>
                  <a:srgbClr val="FFFFFF"/>
                </a:solidFill>
                <a:latin typeface="Arial Black" charset="0"/>
                <a:ea typeface="Arial Black" charset="0"/>
                <a:cs typeface="Arial Black" charset="0"/>
              </a:rPr>
              <a:t>BUILD</a:t>
            </a:r>
            <a:r>
              <a:rPr sz="4400" b="1">
                <a:solidFill>
                  <a:srgbClr val="FFFFFF"/>
                </a:solidFill>
                <a:latin typeface="Arial Black" charset="0"/>
                <a:ea typeface="Arial Black" charset="0"/>
                <a:cs typeface="Arial Black" charset="0"/>
              </a:rPr>
              <a:t> HEALTHY COMMUNITIES WITH</a:t>
            </a:r>
            <a:endParaRPr sz="4400" b="1">
              <a:latin typeface="Arial Black" charset="0"/>
              <a:ea typeface="Arial Black" charset="0"/>
              <a:cs typeface="Arial Black" charset="0"/>
            </a:endParaRPr>
          </a:p>
          <a:p>
            <a:pPr marL="12700">
              <a:lnSpc>
                <a:spcPct val="75000"/>
              </a:lnSpc>
              <a:spcAft>
                <a:spcPts val="600"/>
              </a:spcAft>
            </a:pPr>
            <a:r>
              <a:rPr sz="4400" b="1">
                <a:solidFill>
                  <a:srgbClr val="FFFFFF"/>
                </a:solidFill>
                <a:latin typeface="Arial Black" charset="0"/>
                <a:ea typeface="Arial Black" charset="0"/>
                <a:cs typeface="Arial Black" charset="0"/>
              </a:rPr>
              <a:t>SUCCESSFUL BUSINESSES</a:t>
            </a:r>
            <a:endParaRPr sz="4400" b="1">
              <a:latin typeface="Arial Black" charset="0"/>
              <a:ea typeface="Arial Black" charset="0"/>
              <a:cs typeface="Arial Black" charset="0"/>
            </a:endParaRPr>
          </a:p>
          <a:p>
            <a:pPr marL="12700">
              <a:lnSpc>
                <a:spcPct val="75000"/>
              </a:lnSpc>
              <a:spcAft>
                <a:spcPts val="600"/>
              </a:spcAft>
            </a:pPr>
            <a:r>
              <a:rPr sz="4400" b="1">
                <a:solidFill>
                  <a:srgbClr val="FFFFFF"/>
                </a:solidFill>
                <a:latin typeface="Arial Black" charset="0"/>
                <a:ea typeface="Arial Black" charset="0"/>
                <a:cs typeface="Arial Black" charset="0"/>
              </a:rPr>
              <a:t>AT THEIR HEART</a:t>
            </a:r>
            <a:endParaRPr sz="4400" b="1">
              <a:latin typeface="Arial Black" charset="0"/>
              <a:ea typeface="Arial Black" charset="0"/>
              <a:cs typeface="Arial Black" charset="0"/>
            </a:endParaRPr>
          </a:p>
        </p:txBody>
      </p:sp>
      <p:sp>
        <p:nvSpPr>
          <p:cNvPr id="13" name="object 5">
            <a:extLst>
              <a:ext uri="{FF2B5EF4-FFF2-40B4-BE49-F238E27FC236}">
                <a16:creationId xmlns:a16="http://schemas.microsoft.com/office/drawing/2014/main" id="{D5D36FE2-3A6C-E34C-89D3-65FEE960DCC8}"/>
              </a:ext>
            </a:extLst>
          </p:cNvPr>
          <p:cNvSpPr/>
          <p:nvPr userDrawn="1"/>
        </p:nvSpPr>
        <p:spPr>
          <a:xfrm>
            <a:off x="468005" y="442029"/>
            <a:ext cx="702945" cy="765810"/>
          </a:xfrm>
          <a:custGeom>
            <a:avLst/>
            <a:gdLst/>
            <a:ahLst/>
            <a:cxnLst/>
            <a:rect l="l" t="t" r="r" b="b"/>
            <a:pathLst>
              <a:path w="702944" h="765810">
                <a:moveTo>
                  <a:pt x="686968" y="0"/>
                </a:moveTo>
                <a:lnTo>
                  <a:pt x="0" y="78663"/>
                </a:lnTo>
                <a:lnTo>
                  <a:pt x="78663" y="765632"/>
                </a:lnTo>
                <a:lnTo>
                  <a:pt x="137642" y="758875"/>
                </a:lnTo>
                <a:lnTo>
                  <a:pt x="137642" y="135128"/>
                </a:lnTo>
                <a:lnTo>
                  <a:pt x="702437" y="135128"/>
                </a:lnTo>
                <a:lnTo>
                  <a:pt x="686968" y="0"/>
                </a:lnTo>
                <a:close/>
              </a:path>
            </a:pathLst>
          </a:custGeom>
          <a:solidFill>
            <a:srgbClr val="E5007D"/>
          </a:solidFill>
        </p:spPr>
        <p:txBody>
          <a:bodyPr wrap="square" lIns="0" tIns="0" rIns="0" bIns="0" rtlCol="0"/>
          <a:lstStyle/>
          <a:p>
            <a:endParaRPr/>
          </a:p>
        </p:txBody>
      </p:sp>
      <p:sp>
        <p:nvSpPr>
          <p:cNvPr id="14" name="object 6">
            <a:extLst>
              <a:ext uri="{FF2B5EF4-FFF2-40B4-BE49-F238E27FC236}">
                <a16:creationId xmlns:a16="http://schemas.microsoft.com/office/drawing/2014/main" id="{180FF4B2-3E98-E943-8764-A88A263F29B7}"/>
              </a:ext>
            </a:extLst>
          </p:cNvPr>
          <p:cNvSpPr/>
          <p:nvPr userDrawn="1"/>
        </p:nvSpPr>
        <p:spPr>
          <a:xfrm>
            <a:off x="5594350" y="3473954"/>
            <a:ext cx="702945" cy="765810"/>
          </a:xfrm>
          <a:custGeom>
            <a:avLst/>
            <a:gdLst/>
            <a:ahLst/>
            <a:cxnLst/>
            <a:rect l="l" t="t" r="r" b="b"/>
            <a:pathLst>
              <a:path w="702945" h="765810">
                <a:moveTo>
                  <a:pt x="623760" y="0"/>
                </a:moveTo>
                <a:lnTo>
                  <a:pt x="564781" y="6743"/>
                </a:lnTo>
                <a:lnTo>
                  <a:pt x="564781" y="630491"/>
                </a:lnTo>
                <a:lnTo>
                  <a:pt x="0" y="630491"/>
                </a:lnTo>
                <a:lnTo>
                  <a:pt x="15468" y="765619"/>
                </a:lnTo>
                <a:lnTo>
                  <a:pt x="702437" y="686955"/>
                </a:lnTo>
                <a:lnTo>
                  <a:pt x="623760" y="0"/>
                </a:lnTo>
                <a:close/>
              </a:path>
            </a:pathLst>
          </a:custGeom>
          <a:solidFill>
            <a:srgbClr val="009FE3"/>
          </a:solidFill>
        </p:spPr>
        <p:txBody>
          <a:bodyPr wrap="square" lIns="0" tIns="0" rIns="0" bIns="0" rtlCol="0"/>
          <a:lstStyle/>
          <a:p>
            <a:endParaRPr/>
          </a:p>
        </p:txBody>
      </p:sp>
    </p:spTree>
    <p:extLst>
      <p:ext uri="{BB962C8B-B14F-4D97-AF65-F5344CB8AC3E}">
        <p14:creationId xmlns:p14="http://schemas.microsoft.com/office/powerpoint/2010/main" val="230379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ing with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83430BC-6105-4443-840F-5E8925D597E0}"/>
              </a:ext>
            </a:extLst>
          </p:cNvPr>
          <p:cNvSpPr>
            <a:spLocks noGrp="1"/>
          </p:cNvSpPr>
          <p:nvPr>
            <p:ph type="pic" sz="quarter" idx="17" hasCustomPrompt="1"/>
          </p:nvPr>
        </p:nvSpPr>
        <p:spPr>
          <a:xfrm>
            <a:off x="949325" y="703263"/>
            <a:ext cx="10361613" cy="4922033"/>
          </a:xfrm>
          <a:prstGeom prst="rect">
            <a:avLst/>
          </a:prstGeom>
        </p:spPr>
        <p:txBody>
          <a:bodyPr/>
          <a:lstStyle>
            <a:lvl1pPr marL="0" indent="0">
              <a:buNone/>
              <a:defRPr sz="2000">
                <a:solidFill>
                  <a:srgbClr val="FF0000"/>
                </a:solidFill>
              </a:defRPr>
            </a:lvl1pPr>
          </a:lstStyle>
          <a:p>
            <a:r>
              <a:rPr lang="en-US"/>
              <a:t>Click icon to add black and white isolated image behind text. You may need to adjust ‘crop’ to ensure image fits.</a:t>
            </a:r>
          </a:p>
        </p:txBody>
      </p:sp>
      <p:sp>
        <p:nvSpPr>
          <p:cNvPr id="4" name="Holder 4">
            <a:extLst>
              <a:ext uri="{FF2B5EF4-FFF2-40B4-BE49-F238E27FC236}">
                <a16:creationId xmlns:a16="http://schemas.microsoft.com/office/drawing/2014/main" id="{AE084A79-BDD6-714F-8D53-D43BE6D917BA}"/>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7" name="Holder 2">
            <a:extLst>
              <a:ext uri="{FF2B5EF4-FFF2-40B4-BE49-F238E27FC236}">
                <a16:creationId xmlns:a16="http://schemas.microsoft.com/office/drawing/2014/main" id="{2556EBC7-2FAA-2643-BB01-8EB03BE266ED}"/>
              </a:ext>
            </a:extLst>
          </p:cNvPr>
          <p:cNvSpPr>
            <a:spLocks noGrp="1"/>
          </p:cNvSpPr>
          <p:nvPr>
            <p:ph type="title" hasCustomPrompt="1"/>
          </p:nvPr>
        </p:nvSpPr>
        <p:spPr>
          <a:xfrm>
            <a:off x="2353348" y="1631166"/>
            <a:ext cx="7529884" cy="2335924"/>
          </a:xfrm>
          <a:prstGeom prst="rect">
            <a:avLst/>
          </a:prstGeom>
        </p:spPr>
        <p:txBody>
          <a:bodyPr lIns="0" tIns="0" rIns="0" bIns="0"/>
          <a:lstStyle>
            <a:lvl1pPr algn="ctr">
              <a:lnSpc>
                <a:spcPts val="5000"/>
              </a:lnSpc>
              <a:defRPr sz="5000" b="1" i="0" cap="all" baseline="0">
                <a:solidFill>
                  <a:schemeClr val="tx1"/>
                </a:solidFill>
                <a:latin typeface="Arial Black" panose="020B0604020202020204" pitchFamily="34" charset="0"/>
                <a:cs typeface="Arial Black" panose="020B0604020202020204" pitchFamily="34" charset="0"/>
              </a:defRPr>
            </a:lvl1pPr>
          </a:lstStyle>
          <a:p>
            <a:r>
              <a:rPr lang="en-US"/>
              <a:t>SECTION HEADING WITH PHOTO MUST INCLUDE FRAMES AROUND TITLE</a:t>
            </a:r>
            <a:endParaRPr/>
          </a:p>
        </p:txBody>
      </p:sp>
      <p:sp>
        <p:nvSpPr>
          <p:cNvPr id="8" name="Footer Placeholder 24">
            <a:extLst>
              <a:ext uri="{FF2B5EF4-FFF2-40B4-BE49-F238E27FC236}">
                <a16:creationId xmlns:a16="http://schemas.microsoft.com/office/drawing/2014/main" id="{E51A6384-ADA4-EA44-B95D-53E44A94609A}"/>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Tree>
    <p:extLst>
      <p:ext uri="{BB962C8B-B14F-4D97-AF65-F5344CB8AC3E}">
        <p14:creationId xmlns:p14="http://schemas.microsoft.com/office/powerpoint/2010/main" val="2717826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s - Design 1">
    <p:spTree>
      <p:nvGrpSpPr>
        <p:cNvPr id="1" name=""/>
        <p:cNvGrpSpPr/>
        <p:nvPr/>
      </p:nvGrpSpPr>
      <p:grpSpPr>
        <a:xfrm>
          <a:off x="0" y="0"/>
          <a:ext cx="0" cy="0"/>
          <a:chOff x="0" y="0"/>
          <a:chExt cx="0" cy="0"/>
        </a:xfrm>
      </p:grpSpPr>
      <p:sp>
        <p:nvSpPr>
          <p:cNvPr id="4" name="Holder 4">
            <a:extLst>
              <a:ext uri="{FF2B5EF4-FFF2-40B4-BE49-F238E27FC236}">
                <a16:creationId xmlns:a16="http://schemas.microsoft.com/office/drawing/2014/main" id="{C6EAD2D3-D50B-EE46-9217-355D6185BBB7}"/>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7" name="Rectangle 6">
            <a:extLst>
              <a:ext uri="{FF2B5EF4-FFF2-40B4-BE49-F238E27FC236}">
                <a16:creationId xmlns:a16="http://schemas.microsoft.com/office/drawing/2014/main" id="{07E84293-81BD-AD44-9D0B-2AA6C1F93B83}"/>
              </a:ext>
            </a:extLst>
          </p:cNvPr>
          <p:cNvSpPr/>
          <p:nvPr userDrawn="1"/>
        </p:nvSpPr>
        <p:spPr>
          <a:xfrm>
            <a:off x="0" y="-140676"/>
            <a:ext cx="12192000" cy="59048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cxnSp>
        <p:nvCxnSpPr>
          <p:cNvPr id="9" name="Straight Connector 8">
            <a:extLst>
              <a:ext uri="{FF2B5EF4-FFF2-40B4-BE49-F238E27FC236}">
                <a16:creationId xmlns:a16="http://schemas.microsoft.com/office/drawing/2014/main" id="{5238C444-362F-184D-866F-FCBD504DCF14}"/>
              </a:ext>
            </a:extLst>
          </p:cNvPr>
          <p:cNvCxnSpPr/>
          <p:nvPr userDrawn="1"/>
        </p:nvCxnSpPr>
        <p:spPr>
          <a:xfrm>
            <a:off x="510209" y="2581421"/>
            <a:ext cx="54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1D4681-10BC-F643-A30B-01A0F65AFB7A}"/>
              </a:ext>
            </a:extLst>
          </p:cNvPr>
          <p:cNvCxnSpPr/>
          <p:nvPr userDrawn="1"/>
        </p:nvCxnSpPr>
        <p:spPr>
          <a:xfrm>
            <a:off x="6077243" y="2581421"/>
            <a:ext cx="54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EC9043CF-1AFF-0E42-A6D7-6ED2CEFD5552}"/>
              </a:ext>
            </a:extLst>
          </p:cNvPr>
          <p:cNvSpPr>
            <a:spLocks noGrp="1"/>
          </p:cNvSpPr>
          <p:nvPr>
            <p:ph type="body" sz="half" idx="15" hasCustomPrompt="1"/>
          </p:nvPr>
        </p:nvSpPr>
        <p:spPr>
          <a:xfrm>
            <a:off x="503176" y="2838157"/>
            <a:ext cx="11131751" cy="427617"/>
          </a:xfrm>
          <a:prstGeom prst="rect">
            <a:avLst/>
          </a:prstGeom>
        </p:spPr>
        <p:txBody>
          <a:bodyPr/>
          <a:lstStyle>
            <a:lvl1pPr marL="0" indent="0">
              <a:buNone/>
              <a:defRPr sz="12000" b="1" cap="all" baseline="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000%</a:t>
            </a:r>
          </a:p>
        </p:txBody>
      </p:sp>
      <p:sp>
        <p:nvSpPr>
          <p:cNvPr id="12" name="Text Placeholder 3">
            <a:extLst>
              <a:ext uri="{FF2B5EF4-FFF2-40B4-BE49-F238E27FC236}">
                <a16:creationId xmlns:a16="http://schemas.microsoft.com/office/drawing/2014/main" id="{F9B14BC8-C356-BE4E-B18B-2ED78A1D0CD3}"/>
              </a:ext>
            </a:extLst>
          </p:cNvPr>
          <p:cNvSpPr>
            <a:spLocks noGrp="1"/>
          </p:cNvSpPr>
          <p:nvPr>
            <p:ph type="body" sz="half" idx="16" hasCustomPrompt="1"/>
          </p:nvPr>
        </p:nvSpPr>
        <p:spPr>
          <a:xfrm>
            <a:off x="6088050" y="2838157"/>
            <a:ext cx="11131751" cy="427617"/>
          </a:xfrm>
          <a:prstGeom prst="rect">
            <a:avLst/>
          </a:prstGeom>
        </p:spPr>
        <p:txBody>
          <a:bodyPr/>
          <a:lstStyle>
            <a:lvl1pPr marL="0" indent="0">
              <a:buNone/>
              <a:defRPr sz="12000" b="1" cap="all" baseline="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0X</a:t>
            </a:r>
          </a:p>
        </p:txBody>
      </p:sp>
      <p:sp>
        <p:nvSpPr>
          <p:cNvPr id="13" name="Text Placeholder 3">
            <a:extLst>
              <a:ext uri="{FF2B5EF4-FFF2-40B4-BE49-F238E27FC236}">
                <a16:creationId xmlns:a16="http://schemas.microsoft.com/office/drawing/2014/main" id="{6881207A-264C-444F-BF34-6B750ED5724B}"/>
              </a:ext>
            </a:extLst>
          </p:cNvPr>
          <p:cNvSpPr>
            <a:spLocks noGrp="1"/>
          </p:cNvSpPr>
          <p:nvPr>
            <p:ph type="body" sz="half" idx="10" hasCustomPrompt="1"/>
          </p:nvPr>
        </p:nvSpPr>
        <p:spPr>
          <a:xfrm>
            <a:off x="521016" y="4672516"/>
            <a:ext cx="5389193" cy="887739"/>
          </a:xfrm>
          <a:prstGeom prst="rect">
            <a:avLst/>
          </a:prstGeom>
        </p:spPr>
        <p:txBody>
          <a:bodyPr/>
          <a:lstStyle>
            <a:lvl1pPr marL="0" indent="0">
              <a:buNone/>
              <a:defRPr lang="en-GB" sz="1800" b="0" i="0" u="none" strike="noStrike" smtClean="0">
                <a:solidFill>
                  <a:schemeClr val="bg1"/>
                </a:solidFill>
                <a:effectLst/>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Copy  |  18pt  |  White</a:t>
            </a:r>
          </a:p>
        </p:txBody>
      </p:sp>
      <p:sp>
        <p:nvSpPr>
          <p:cNvPr id="14" name="Text Placeholder 3">
            <a:extLst>
              <a:ext uri="{FF2B5EF4-FFF2-40B4-BE49-F238E27FC236}">
                <a16:creationId xmlns:a16="http://schemas.microsoft.com/office/drawing/2014/main" id="{CAF02BCA-E417-CE4A-8998-B01C5E5862B1}"/>
              </a:ext>
            </a:extLst>
          </p:cNvPr>
          <p:cNvSpPr>
            <a:spLocks noGrp="1"/>
          </p:cNvSpPr>
          <p:nvPr>
            <p:ph type="body" sz="half" idx="17" hasCustomPrompt="1"/>
          </p:nvPr>
        </p:nvSpPr>
        <p:spPr>
          <a:xfrm>
            <a:off x="6088051" y="4672516"/>
            <a:ext cx="5547710" cy="887739"/>
          </a:xfrm>
          <a:prstGeom prst="rect">
            <a:avLst/>
          </a:prstGeom>
        </p:spPr>
        <p:txBody>
          <a:bodyPr/>
          <a:lstStyle>
            <a:lvl1pPr marL="0" indent="0">
              <a:buNone/>
              <a:defRPr sz="1800" b="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Copy  |  18pt  |  White</a:t>
            </a:r>
          </a:p>
        </p:txBody>
      </p:sp>
      <p:sp>
        <p:nvSpPr>
          <p:cNvPr id="15" name="Footer Placeholder 24">
            <a:extLst>
              <a:ext uri="{FF2B5EF4-FFF2-40B4-BE49-F238E27FC236}">
                <a16:creationId xmlns:a16="http://schemas.microsoft.com/office/drawing/2014/main" id="{2248A0A5-8DB3-944A-AD74-C7828BA54A0F}"/>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
        <p:nvSpPr>
          <p:cNvPr id="16" name="Text Placeholder 3">
            <a:extLst>
              <a:ext uri="{FF2B5EF4-FFF2-40B4-BE49-F238E27FC236}">
                <a16:creationId xmlns:a16="http://schemas.microsoft.com/office/drawing/2014/main" id="{4761FB45-658F-384E-9240-C054461B7185}"/>
              </a:ext>
            </a:extLst>
          </p:cNvPr>
          <p:cNvSpPr>
            <a:spLocks noGrp="1"/>
          </p:cNvSpPr>
          <p:nvPr>
            <p:ph type="body" sz="half" idx="18" hasCustomPrompt="1"/>
          </p:nvPr>
        </p:nvSpPr>
        <p:spPr>
          <a:xfrm>
            <a:off x="468005" y="594359"/>
            <a:ext cx="11009237" cy="1049245"/>
          </a:xfrm>
          <a:prstGeom prst="rect">
            <a:avLst/>
          </a:prstGeom>
        </p:spPr>
        <p:txBody>
          <a:bodyPr/>
          <a:lstStyle>
            <a:lvl1pPr marL="0" indent="0">
              <a:buNone/>
              <a:defRPr sz="2800" b="1" cap="all" baseline="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MAIN HEADING | 28 – 35pt | choose from </a:t>
            </a:r>
            <a:r>
              <a:rPr lang="en-US" err="1"/>
              <a:t>bitc</a:t>
            </a:r>
            <a:r>
              <a:rPr lang="en-US"/>
              <a:t> </a:t>
            </a:r>
            <a:r>
              <a:rPr lang="en-US" err="1"/>
              <a:t>colours</a:t>
            </a:r>
            <a:r>
              <a:rPr lang="en-US"/>
              <a:t> blue, magenta or cyan</a:t>
            </a:r>
          </a:p>
        </p:txBody>
      </p:sp>
    </p:spTree>
    <p:extLst>
      <p:ext uri="{BB962C8B-B14F-4D97-AF65-F5344CB8AC3E}">
        <p14:creationId xmlns:p14="http://schemas.microsoft.com/office/powerpoint/2010/main" val="1112078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s - Design 2">
    <p:spTree>
      <p:nvGrpSpPr>
        <p:cNvPr id="1" name=""/>
        <p:cNvGrpSpPr/>
        <p:nvPr/>
      </p:nvGrpSpPr>
      <p:grpSpPr>
        <a:xfrm>
          <a:off x="0" y="0"/>
          <a:ext cx="0" cy="0"/>
          <a:chOff x="0" y="0"/>
          <a:chExt cx="0" cy="0"/>
        </a:xfrm>
      </p:grpSpPr>
      <p:sp>
        <p:nvSpPr>
          <p:cNvPr id="4" name="Holder 4">
            <a:extLst>
              <a:ext uri="{FF2B5EF4-FFF2-40B4-BE49-F238E27FC236}">
                <a16:creationId xmlns:a16="http://schemas.microsoft.com/office/drawing/2014/main" id="{C6EAD2D3-D50B-EE46-9217-355D6185BBB7}"/>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7" name="Rectangle 6">
            <a:extLst>
              <a:ext uri="{FF2B5EF4-FFF2-40B4-BE49-F238E27FC236}">
                <a16:creationId xmlns:a16="http://schemas.microsoft.com/office/drawing/2014/main" id="{07E84293-81BD-AD44-9D0B-2AA6C1F93B83}"/>
              </a:ext>
            </a:extLst>
          </p:cNvPr>
          <p:cNvSpPr/>
          <p:nvPr userDrawn="1"/>
        </p:nvSpPr>
        <p:spPr>
          <a:xfrm>
            <a:off x="0" y="-140677"/>
            <a:ext cx="12192000" cy="58932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cxnSp>
        <p:nvCxnSpPr>
          <p:cNvPr id="9" name="Straight Connector 8">
            <a:extLst>
              <a:ext uri="{FF2B5EF4-FFF2-40B4-BE49-F238E27FC236}">
                <a16:creationId xmlns:a16="http://schemas.microsoft.com/office/drawing/2014/main" id="{5238C444-362F-184D-866F-FCBD504DCF14}"/>
              </a:ext>
            </a:extLst>
          </p:cNvPr>
          <p:cNvCxnSpPr/>
          <p:nvPr userDrawn="1"/>
        </p:nvCxnSpPr>
        <p:spPr>
          <a:xfrm>
            <a:off x="510209" y="2581421"/>
            <a:ext cx="540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1D4681-10BC-F643-A30B-01A0F65AFB7A}"/>
              </a:ext>
            </a:extLst>
          </p:cNvPr>
          <p:cNvCxnSpPr/>
          <p:nvPr userDrawn="1"/>
        </p:nvCxnSpPr>
        <p:spPr>
          <a:xfrm>
            <a:off x="6077243" y="2581421"/>
            <a:ext cx="540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EC9043CF-1AFF-0E42-A6D7-6ED2CEFD5552}"/>
              </a:ext>
            </a:extLst>
          </p:cNvPr>
          <p:cNvSpPr>
            <a:spLocks noGrp="1"/>
          </p:cNvSpPr>
          <p:nvPr>
            <p:ph type="body" sz="half" idx="15" hasCustomPrompt="1"/>
          </p:nvPr>
        </p:nvSpPr>
        <p:spPr>
          <a:xfrm>
            <a:off x="503176" y="2838157"/>
            <a:ext cx="11131751" cy="427617"/>
          </a:xfrm>
          <a:prstGeom prst="rect">
            <a:avLst/>
          </a:prstGeom>
        </p:spPr>
        <p:txBody>
          <a:bodyPr/>
          <a:lstStyle>
            <a:lvl1pPr marL="0" indent="0">
              <a:buNone/>
              <a:defRPr sz="12000" b="1" cap="all" baseline="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000%</a:t>
            </a:r>
          </a:p>
        </p:txBody>
      </p:sp>
      <p:sp>
        <p:nvSpPr>
          <p:cNvPr id="12" name="Text Placeholder 3">
            <a:extLst>
              <a:ext uri="{FF2B5EF4-FFF2-40B4-BE49-F238E27FC236}">
                <a16:creationId xmlns:a16="http://schemas.microsoft.com/office/drawing/2014/main" id="{F9B14BC8-C356-BE4E-B18B-2ED78A1D0CD3}"/>
              </a:ext>
            </a:extLst>
          </p:cNvPr>
          <p:cNvSpPr>
            <a:spLocks noGrp="1"/>
          </p:cNvSpPr>
          <p:nvPr>
            <p:ph type="body" sz="half" idx="16" hasCustomPrompt="1"/>
          </p:nvPr>
        </p:nvSpPr>
        <p:spPr>
          <a:xfrm>
            <a:off x="6088050" y="2838157"/>
            <a:ext cx="11131751" cy="427617"/>
          </a:xfrm>
          <a:prstGeom prst="rect">
            <a:avLst/>
          </a:prstGeom>
        </p:spPr>
        <p:txBody>
          <a:bodyPr/>
          <a:lstStyle>
            <a:lvl1pPr marL="0" indent="0">
              <a:buNone/>
              <a:defRPr sz="12000" b="1" cap="all" baseline="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0X</a:t>
            </a:r>
          </a:p>
        </p:txBody>
      </p:sp>
      <p:sp>
        <p:nvSpPr>
          <p:cNvPr id="13" name="Text Placeholder 3">
            <a:extLst>
              <a:ext uri="{FF2B5EF4-FFF2-40B4-BE49-F238E27FC236}">
                <a16:creationId xmlns:a16="http://schemas.microsoft.com/office/drawing/2014/main" id="{6881207A-264C-444F-BF34-6B750ED5724B}"/>
              </a:ext>
            </a:extLst>
          </p:cNvPr>
          <p:cNvSpPr>
            <a:spLocks noGrp="1"/>
          </p:cNvSpPr>
          <p:nvPr>
            <p:ph type="body" sz="half" idx="10" hasCustomPrompt="1"/>
          </p:nvPr>
        </p:nvSpPr>
        <p:spPr>
          <a:xfrm>
            <a:off x="521016" y="4672516"/>
            <a:ext cx="5389193" cy="869779"/>
          </a:xfrm>
          <a:prstGeom prst="rect">
            <a:avLst/>
          </a:prstGeom>
        </p:spPr>
        <p:txBody>
          <a:bodyPr/>
          <a:lstStyle>
            <a:lvl1pPr marL="0" indent="0">
              <a:buNone/>
              <a:defRPr lang="en-GB" sz="1800" b="0" i="0" u="none" strike="noStrike" smtClean="0">
                <a:solidFill>
                  <a:schemeClr val="bg1"/>
                </a:solidFill>
                <a:effectLst/>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Copy  |  18pt  |  White</a:t>
            </a:r>
          </a:p>
        </p:txBody>
      </p:sp>
      <p:sp>
        <p:nvSpPr>
          <p:cNvPr id="14" name="Text Placeholder 3">
            <a:extLst>
              <a:ext uri="{FF2B5EF4-FFF2-40B4-BE49-F238E27FC236}">
                <a16:creationId xmlns:a16="http://schemas.microsoft.com/office/drawing/2014/main" id="{CAF02BCA-E417-CE4A-8998-B01C5E5862B1}"/>
              </a:ext>
            </a:extLst>
          </p:cNvPr>
          <p:cNvSpPr>
            <a:spLocks noGrp="1"/>
          </p:cNvSpPr>
          <p:nvPr>
            <p:ph type="body" sz="half" idx="17" hasCustomPrompt="1"/>
          </p:nvPr>
        </p:nvSpPr>
        <p:spPr>
          <a:xfrm>
            <a:off x="6088051" y="4672516"/>
            <a:ext cx="5547710" cy="887740"/>
          </a:xfrm>
          <a:prstGeom prst="rect">
            <a:avLst/>
          </a:prstGeom>
        </p:spPr>
        <p:txBody>
          <a:bodyPr/>
          <a:lstStyle>
            <a:lvl1pPr marL="0" indent="0">
              <a:buNone/>
              <a:defRPr sz="1800" b="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Copy  |  18pt  |  White</a:t>
            </a:r>
          </a:p>
        </p:txBody>
      </p:sp>
      <p:sp>
        <p:nvSpPr>
          <p:cNvPr id="15" name="Footer Placeholder 24">
            <a:extLst>
              <a:ext uri="{FF2B5EF4-FFF2-40B4-BE49-F238E27FC236}">
                <a16:creationId xmlns:a16="http://schemas.microsoft.com/office/drawing/2014/main" id="{E5957A81-1AA9-2541-8AE5-4F43F30D7AFC}"/>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
        <p:nvSpPr>
          <p:cNvPr id="16" name="Text Placeholder 3">
            <a:extLst>
              <a:ext uri="{FF2B5EF4-FFF2-40B4-BE49-F238E27FC236}">
                <a16:creationId xmlns:a16="http://schemas.microsoft.com/office/drawing/2014/main" id="{4761FB45-658F-384E-9240-C054461B7185}"/>
              </a:ext>
            </a:extLst>
          </p:cNvPr>
          <p:cNvSpPr>
            <a:spLocks noGrp="1"/>
          </p:cNvSpPr>
          <p:nvPr>
            <p:ph type="body" sz="half" idx="18" hasCustomPrompt="1"/>
          </p:nvPr>
        </p:nvSpPr>
        <p:spPr>
          <a:xfrm>
            <a:off x="468007" y="594360"/>
            <a:ext cx="11009236" cy="1049245"/>
          </a:xfrm>
          <a:prstGeom prst="rect">
            <a:avLst/>
          </a:prstGeom>
        </p:spPr>
        <p:txBody>
          <a:bodyPr/>
          <a:lstStyle>
            <a:lvl1pPr marL="0" indent="0">
              <a:buNone/>
              <a:defRPr sz="2800" b="1" cap="all" baseline="0">
                <a:solidFill>
                  <a:schemeClr val="bg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MAIN HEADING | 28 – 35pt | choose from </a:t>
            </a:r>
            <a:r>
              <a:rPr lang="en-US" err="1"/>
              <a:t>bitc</a:t>
            </a:r>
            <a:r>
              <a:rPr lang="en-US"/>
              <a:t> </a:t>
            </a:r>
            <a:r>
              <a:rPr lang="en-US" err="1"/>
              <a:t>colours</a:t>
            </a:r>
            <a:r>
              <a:rPr lang="en-US"/>
              <a:t> blue, magenta or cyan</a:t>
            </a:r>
          </a:p>
        </p:txBody>
      </p:sp>
    </p:spTree>
    <p:extLst>
      <p:ext uri="{BB962C8B-B14F-4D97-AF65-F5344CB8AC3E}">
        <p14:creationId xmlns:p14="http://schemas.microsoft.com/office/powerpoint/2010/main" val="214166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acts - Design 3">
    <p:spTree>
      <p:nvGrpSpPr>
        <p:cNvPr id="1" name=""/>
        <p:cNvGrpSpPr/>
        <p:nvPr/>
      </p:nvGrpSpPr>
      <p:grpSpPr>
        <a:xfrm>
          <a:off x="0" y="0"/>
          <a:ext cx="0" cy="0"/>
          <a:chOff x="0" y="0"/>
          <a:chExt cx="0" cy="0"/>
        </a:xfrm>
      </p:grpSpPr>
      <p:sp>
        <p:nvSpPr>
          <p:cNvPr id="4" name="Holder 4">
            <a:extLst>
              <a:ext uri="{FF2B5EF4-FFF2-40B4-BE49-F238E27FC236}">
                <a16:creationId xmlns:a16="http://schemas.microsoft.com/office/drawing/2014/main" id="{C6EAD2D3-D50B-EE46-9217-355D6185BBB7}"/>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cxnSp>
        <p:nvCxnSpPr>
          <p:cNvPr id="9" name="Straight Connector 8">
            <a:extLst>
              <a:ext uri="{FF2B5EF4-FFF2-40B4-BE49-F238E27FC236}">
                <a16:creationId xmlns:a16="http://schemas.microsoft.com/office/drawing/2014/main" id="{5238C444-362F-184D-866F-FCBD504DCF14}"/>
              </a:ext>
            </a:extLst>
          </p:cNvPr>
          <p:cNvCxnSpPr/>
          <p:nvPr userDrawn="1"/>
        </p:nvCxnSpPr>
        <p:spPr>
          <a:xfrm>
            <a:off x="510209" y="2581421"/>
            <a:ext cx="540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1D4681-10BC-F643-A30B-01A0F65AFB7A}"/>
              </a:ext>
            </a:extLst>
          </p:cNvPr>
          <p:cNvCxnSpPr/>
          <p:nvPr userDrawn="1"/>
        </p:nvCxnSpPr>
        <p:spPr>
          <a:xfrm>
            <a:off x="6077243" y="2581421"/>
            <a:ext cx="540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EC9043CF-1AFF-0E42-A6D7-6ED2CEFD5552}"/>
              </a:ext>
            </a:extLst>
          </p:cNvPr>
          <p:cNvSpPr>
            <a:spLocks noGrp="1"/>
          </p:cNvSpPr>
          <p:nvPr>
            <p:ph type="body" sz="half" idx="15" hasCustomPrompt="1"/>
          </p:nvPr>
        </p:nvSpPr>
        <p:spPr>
          <a:xfrm>
            <a:off x="503176" y="2838158"/>
            <a:ext cx="5407033" cy="274914"/>
          </a:xfrm>
          <a:prstGeom prst="rect">
            <a:avLst/>
          </a:prstGeom>
        </p:spPr>
        <p:txBody>
          <a:bodyPr/>
          <a:lstStyle>
            <a:lvl1pPr marL="0" indent="0">
              <a:buNone/>
              <a:defRPr sz="12000" b="1" cap="all" baseline="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000%</a:t>
            </a:r>
          </a:p>
        </p:txBody>
      </p:sp>
      <p:sp>
        <p:nvSpPr>
          <p:cNvPr id="12" name="Text Placeholder 3">
            <a:extLst>
              <a:ext uri="{FF2B5EF4-FFF2-40B4-BE49-F238E27FC236}">
                <a16:creationId xmlns:a16="http://schemas.microsoft.com/office/drawing/2014/main" id="{F9B14BC8-C356-BE4E-B18B-2ED78A1D0CD3}"/>
              </a:ext>
            </a:extLst>
          </p:cNvPr>
          <p:cNvSpPr>
            <a:spLocks noGrp="1"/>
          </p:cNvSpPr>
          <p:nvPr>
            <p:ph type="body" sz="half" idx="16" hasCustomPrompt="1"/>
          </p:nvPr>
        </p:nvSpPr>
        <p:spPr>
          <a:xfrm>
            <a:off x="6088050" y="2838158"/>
            <a:ext cx="5389193" cy="274914"/>
          </a:xfrm>
          <a:prstGeom prst="rect">
            <a:avLst/>
          </a:prstGeom>
        </p:spPr>
        <p:txBody>
          <a:bodyPr/>
          <a:lstStyle>
            <a:lvl1pPr marL="0" indent="0">
              <a:buNone/>
              <a:defRPr sz="12000" b="1" cap="all" baseline="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0X</a:t>
            </a:r>
          </a:p>
        </p:txBody>
      </p:sp>
      <p:sp>
        <p:nvSpPr>
          <p:cNvPr id="13" name="Text Placeholder 3">
            <a:extLst>
              <a:ext uri="{FF2B5EF4-FFF2-40B4-BE49-F238E27FC236}">
                <a16:creationId xmlns:a16="http://schemas.microsoft.com/office/drawing/2014/main" id="{6881207A-264C-444F-BF34-6B750ED5724B}"/>
              </a:ext>
            </a:extLst>
          </p:cNvPr>
          <p:cNvSpPr>
            <a:spLocks noGrp="1"/>
          </p:cNvSpPr>
          <p:nvPr>
            <p:ph type="body" sz="half" idx="10" hasCustomPrompt="1"/>
          </p:nvPr>
        </p:nvSpPr>
        <p:spPr>
          <a:xfrm>
            <a:off x="521016" y="4672516"/>
            <a:ext cx="5389193" cy="952780"/>
          </a:xfrm>
          <a:prstGeom prst="rect">
            <a:avLst/>
          </a:prstGeom>
        </p:spPr>
        <p:txBody>
          <a:bodyPr/>
          <a:lstStyle>
            <a:lvl1pPr marL="0" indent="0">
              <a:buNone/>
              <a:defRPr lang="en-GB" sz="1800" b="0" i="0" u="none" strike="noStrike" smtClean="0">
                <a:solidFill>
                  <a:schemeClr val="tx1"/>
                </a:solidFill>
                <a:effectLst/>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Copy  |  18pt  |  Blue</a:t>
            </a:r>
          </a:p>
        </p:txBody>
      </p:sp>
      <p:sp>
        <p:nvSpPr>
          <p:cNvPr id="14" name="Text Placeholder 3">
            <a:extLst>
              <a:ext uri="{FF2B5EF4-FFF2-40B4-BE49-F238E27FC236}">
                <a16:creationId xmlns:a16="http://schemas.microsoft.com/office/drawing/2014/main" id="{CAF02BCA-E417-CE4A-8998-B01C5E5862B1}"/>
              </a:ext>
            </a:extLst>
          </p:cNvPr>
          <p:cNvSpPr>
            <a:spLocks noGrp="1"/>
          </p:cNvSpPr>
          <p:nvPr>
            <p:ph type="body" sz="half" idx="17" hasCustomPrompt="1"/>
          </p:nvPr>
        </p:nvSpPr>
        <p:spPr>
          <a:xfrm>
            <a:off x="6088051" y="4672516"/>
            <a:ext cx="5547710" cy="952780"/>
          </a:xfrm>
          <a:prstGeom prst="rect">
            <a:avLst/>
          </a:prstGeom>
        </p:spPr>
        <p:txBody>
          <a:bodyPr/>
          <a:lstStyle>
            <a:lvl1pPr marL="0" indent="0">
              <a:buNone/>
              <a:defRPr sz="1800" b="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Copy  |  18pt  |  Blue</a:t>
            </a:r>
          </a:p>
        </p:txBody>
      </p:sp>
      <p:sp>
        <p:nvSpPr>
          <p:cNvPr id="16" name="Footer Placeholder 24">
            <a:extLst>
              <a:ext uri="{FF2B5EF4-FFF2-40B4-BE49-F238E27FC236}">
                <a16:creationId xmlns:a16="http://schemas.microsoft.com/office/drawing/2014/main" id="{52610023-FCAA-1243-A1E9-F192BB97910B}"/>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
        <p:nvSpPr>
          <p:cNvPr id="17" name="Text Placeholder 3">
            <a:extLst>
              <a:ext uri="{FF2B5EF4-FFF2-40B4-BE49-F238E27FC236}">
                <a16:creationId xmlns:a16="http://schemas.microsoft.com/office/drawing/2014/main" id="{4761FB45-658F-384E-9240-C054461B7185}"/>
              </a:ext>
            </a:extLst>
          </p:cNvPr>
          <p:cNvSpPr>
            <a:spLocks noGrp="1"/>
          </p:cNvSpPr>
          <p:nvPr>
            <p:ph type="body" sz="half" idx="18" hasCustomPrompt="1"/>
          </p:nvPr>
        </p:nvSpPr>
        <p:spPr>
          <a:xfrm>
            <a:off x="468007" y="585271"/>
            <a:ext cx="11131750" cy="1162506"/>
          </a:xfrm>
          <a:prstGeom prst="rect">
            <a:avLst/>
          </a:prstGeom>
        </p:spPr>
        <p:txBody>
          <a:bodyPr/>
          <a:lstStyle>
            <a:lvl1pPr marL="0" indent="0">
              <a:buNone/>
              <a:defRPr sz="2800" b="1" cap="all"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MAIN HEADING | 28 – 35pt | choose from </a:t>
            </a:r>
            <a:r>
              <a:rPr lang="en-US" err="1"/>
              <a:t>bitc</a:t>
            </a:r>
            <a:r>
              <a:rPr lang="en-US"/>
              <a:t> </a:t>
            </a:r>
            <a:r>
              <a:rPr lang="en-US" err="1"/>
              <a:t>colours</a:t>
            </a:r>
            <a:r>
              <a:rPr lang="en-US"/>
              <a:t> blue, magenta or cyan</a:t>
            </a:r>
          </a:p>
        </p:txBody>
      </p:sp>
    </p:spTree>
    <p:extLst>
      <p:ext uri="{BB962C8B-B14F-4D97-AF65-F5344CB8AC3E}">
        <p14:creationId xmlns:p14="http://schemas.microsoft.com/office/powerpoint/2010/main" val="1146358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Facts - Design 3">
    <p:spTree>
      <p:nvGrpSpPr>
        <p:cNvPr id="1" name=""/>
        <p:cNvGrpSpPr/>
        <p:nvPr/>
      </p:nvGrpSpPr>
      <p:grpSpPr>
        <a:xfrm>
          <a:off x="0" y="0"/>
          <a:ext cx="0" cy="0"/>
          <a:chOff x="0" y="0"/>
          <a:chExt cx="0" cy="0"/>
        </a:xfrm>
      </p:grpSpPr>
      <p:sp>
        <p:nvSpPr>
          <p:cNvPr id="4" name="Holder 4">
            <a:extLst>
              <a:ext uri="{FF2B5EF4-FFF2-40B4-BE49-F238E27FC236}">
                <a16:creationId xmlns:a16="http://schemas.microsoft.com/office/drawing/2014/main" id="{C6EAD2D3-D50B-EE46-9217-355D6185BBB7}"/>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cxnSp>
        <p:nvCxnSpPr>
          <p:cNvPr id="9" name="Straight Connector 8">
            <a:extLst>
              <a:ext uri="{FF2B5EF4-FFF2-40B4-BE49-F238E27FC236}">
                <a16:creationId xmlns:a16="http://schemas.microsoft.com/office/drawing/2014/main" id="{5238C444-362F-184D-866F-FCBD504DCF14}"/>
              </a:ext>
            </a:extLst>
          </p:cNvPr>
          <p:cNvCxnSpPr/>
          <p:nvPr userDrawn="1"/>
        </p:nvCxnSpPr>
        <p:spPr>
          <a:xfrm>
            <a:off x="508575" y="2625315"/>
            <a:ext cx="335297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1D4681-10BC-F643-A30B-01A0F65AFB7A}"/>
              </a:ext>
            </a:extLst>
          </p:cNvPr>
          <p:cNvCxnSpPr/>
          <p:nvPr userDrawn="1"/>
        </p:nvCxnSpPr>
        <p:spPr>
          <a:xfrm>
            <a:off x="4141777" y="2625315"/>
            <a:ext cx="345140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EC9043CF-1AFF-0E42-A6D7-6ED2CEFD5552}"/>
              </a:ext>
            </a:extLst>
          </p:cNvPr>
          <p:cNvSpPr>
            <a:spLocks noGrp="1"/>
          </p:cNvSpPr>
          <p:nvPr>
            <p:ph type="body" sz="half" idx="15" hasCustomPrompt="1"/>
          </p:nvPr>
        </p:nvSpPr>
        <p:spPr>
          <a:xfrm>
            <a:off x="502874" y="2882051"/>
            <a:ext cx="3357343" cy="427617"/>
          </a:xfrm>
          <a:prstGeom prst="rect">
            <a:avLst/>
          </a:prstGeom>
        </p:spPr>
        <p:txBody>
          <a:bodyPr/>
          <a:lstStyle>
            <a:lvl1pPr marL="0" indent="0">
              <a:buNone/>
              <a:defRPr sz="9600" b="1" cap="all" baseline="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000%</a:t>
            </a:r>
          </a:p>
        </p:txBody>
      </p:sp>
      <p:sp>
        <p:nvSpPr>
          <p:cNvPr id="12" name="Text Placeholder 3">
            <a:extLst>
              <a:ext uri="{FF2B5EF4-FFF2-40B4-BE49-F238E27FC236}">
                <a16:creationId xmlns:a16="http://schemas.microsoft.com/office/drawing/2014/main" id="{F9B14BC8-C356-BE4E-B18B-2ED78A1D0CD3}"/>
              </a:ext>
            </a:extLst>
          </p:cNvPr>
          <p:cNvSpPr>
            <a:spLocks noGrp="1"/>
          </p:cNvSpPr>
          <p:nvPr>
            <p:ph type="body" sz="half" idx="16" hasCustomPrompt="1"/>
          </p:nvPr>
        </p:nvSpPr>
        <p:spPr>
          <a:xfrm>
            <a:off x="4143713" y="2897495"/>
            <a:ext cx="3422335" cy="412173"/>
          </a:xfrm>
          <a:prstGeom prst="rect">
            <a:avLst/>
          </a:prstGeom>
        </p:spPr>
        <p:txBody>
          <a:bodyPr/>
          <a:lstStyle>
            <a:lvl1pPr marL="0" indent="0">
              <a:buNone/>
              <a:defRPr sz="9600" b="1" cap="all" baseline="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0X</a:t>
            </a:r>
          </a:p>
        </p:txBody>
      </p:sp>
      <p:sp>
        <p:nvSpPr>
          <p:cNvPr id="13" name="Text Placeholder 3">
            <a:extLst>
              <a:ext uri="{FF2B5EF4-FFF2-40B4-BE49-F238E27FC236}">
                <a16:creationId xmlns:a16="http://schemas.microsoft.com/office/drawing/2014/main" id="{6881207A-264C-444F-BF34-6B750ED5724B}"/>
              </a:ext>
            </a:extLst>
          </p:cNvPr>
          <p:cNvSpPr>
            <a:spLocks noGrp="1"/>
          </p:cNvSpPr>
          <p:nvPr>
            <p:ph type="body" sz="half" idx="10" hasCustomPrompt="1"/>
          </p:nvPr>
        </p:nvSpPr>
        <p:spPr>
          <a:xfrm>
            <a:off x="468007" y="4341252"/>
            <a:ext cx="3346265" cy="1238658"/>
          </a:xfrm>
          <a:prstGeom prst="rect">
            <a:avLst/>
          </a:prstGeom>
        </p:spPr>
        <p:txBody>
          <a:bodyPr/>
          <a:lstStyle>
            <a:lvl1pPr marL="0" indent="0">
              <a:buNone/>
              <a:defRPr lang="en-GB" sz="1800" b="0" i="0" u="none" strike="noStrike" smtClean="0">
                <a:solidFill>
                  <a:schemeClr val="tx1"/>
                </a:solidFill>
                <a:effectLst/>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Copy  |  18pt  |  Blue</a:t>
            </a:r>
          </a:p>
        </p:txBody>
      </p:sp>
      <p:sp>
        <p:nvSpPr>
          <p:cNvPr id="14" name="Text Placeholder 3">
            <a:extLst>
              <a:ext uri="{FF2B5EF4-FFF2-40B4-BE49-F238E27FC236}">
                <a16:creationId xmlns:a16="http://schemas.microsoft.com/office/drawing/2014/main" id="{CAF02BCA-E417-CE4A-8998-B01C5E5862B1}"/>
              </a:ext>
            </a:extLst>
          </p:cNvPr>
          <p:cNvSpPr>
            <a:spLocks noGrp="1"/>
          </p:cNvSpPr>
          <p:nvPr>
            <p:ph type="body" sz="half" idx="17" hasCustomPrompt="1"/>
          </p:nvPr>
        </p:nvSpPr>
        <p:spPr>
          <a:xfrm>
            <a:off x="4189374" y="4314395"/>
            <a:ext cx="3444692" cy="1264236"/>
          </a:xfrm>
          <a:prstGeom prst="rect">
            <a:avLst/>
          </a:prstGeom>
        </p:spPr>
        <p:txBody>
          <a:bodyPr/>
          <a:lstStyle>
            <a:lvl1pPr marL="0" indent="0">
              <a:buNone/>
              <a:defRPr sz="1800" b="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Copy  |  18pt  |  Blue</a:t>
            </a:r>
          </a:p>
        </p:txBody>
      </p:sp>
      <p:sp>
        <p:nvSpPr>
          <p:cNvPr id="16" name="Footer Placeholder 24">
            <a:extLst>
              <a:ext uri="{FF2B5EF4-FFF2-40B4-BE49-F238E27FC236}">
                <a16:creationId xmlns:a16="http://schemas.microsoft.com/office/drawing/2014/main" id="{52610023-FCAA-1243-A1E9-F192BB97910B}"/>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cxnSp>
        <p:nvCxnSpPr>
          <p:cNvPr id="17" name="Straight Connector 16">
            <a:extLst>
              <a:ext uri="{FF2B5EF4-FFF2-40B4-BE49-F238E27FC236}">
                <a16:creationId xmlns:a16="http://schemas.microsoft.com/office/drawing/2014/main" id="{211D4681-10BC-F643-A30B-01A0F65AFB7A}"/>
              </a:ext>
            </a:extLst>
          </p:cNvPr>
          <p:cNvCxnSpPr/>
          <p:nvPr userDrawn="1"/>
        </p:nvCxnSpPr>
        <p:spPr>
          <a:xfrm>
            <a:off x="8035655" y="2625315"/>
            <a:ext cx="345140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F9B14BC8-C356-BE4E-B18B-2ED78A1D0CD3}"/>
              </a:ext>
            </a:extLst>
          </p:cNvPr>
          <p:cNvSpPr>
            <a:spLocks noGrp="1"/>
          </p:cNvSpPr>
          <p:nvPr>
            <p:ph type="body" sz="half" idx="18" hasCustomPrompt="1"/>
          </p:nvPr>
        </p:nvSpPr>
        <p:spPr>
          <a:xfrm>
            <a:off x="8035655" y="2897495"/>
            <a:ext cx="3422335" cy="412173"/>
          </a:xfrm>
          <a:prstGeom prst="rect">
            <a:avLst/>
          </a:prstGeom>
        </p:spPr>
        <p:txBody>
          <a:bodyPr/>
          <a:lstStyle>
            <a:lvl1pPr marL="0" indent="0">
              <a:buNone/>
              <a:defRPr sz="9600" b="1" cap="all" baseline="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0X</a:t>
            </a:r>
          </a:p>
        </p:txBody>
      </p:sp>
      <p:sp>
        <p:nvSpPr>
          <p:cNvPr id="19" name="Text Placeholder 3">
            <a:extLst>
              <a:ext uri="{FF2B5EF4-FFF2-40B4-BE49-F238E27FC236}">
                <a16:creationId xmlns:a16="http://schemas.microsoft.com/office/drawing/2014/main" id="{CAF02BCA-E417-CE4A-8998-B01C5E5862B1}"/>
              </a:ext>
            </a:extLst>
          </p:cNvPr>
          <p:cNvSpPr>
            <a:spLocks noGrp="1"/>
          </p:cNvSpPr>
          <p:nvPr>
            <p:ph type="body" sz="half" idx="19" hasCustomPrompt="1"/>
          </p:nvPr>
        </p:nvSpPr>
        <p:spPr>
          <a:xfrm>
            <a:off x="8009168" y="4314395"/>
            <a:ext cx="3444692" cy="1264236"/>
          </a:xfrm>
          <a:prstGeom prst="rect">
            <a:avLst/>
          </a:prstGeom>
        </p:spPr>
        <p:txBody>
          <a:bodyPr/>
          <a:lstStyle>
            <a:lvl1pPr marL="0" indent="0">
              <a:buNone/>
              <a:defRPr sz="1800" b="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Copy  |  18pt  |  Blue</a:t>
            </a:r>
          </a:p>
        </p:txBody>
      </p:sp>
      <p:sp>
        <p:nvSpPr>
          <p:cNvPr id="20" name="Text Placeholder 3">
            <a:extLst>
              <a:ext uri="{FF2B5EF4-FFF2-40B4-BE49-F238E27FC236}">
                <a16:creationId xmlns:a16="http://schemas.microsoft.com/office/drawing/2014/main" id="{4761FB45-658F-384E-9240-C054461B7185}"/>
              </a:ext>
            </a:extLst>
          </p:cNvPr>
          <p:cNvSpPr>
            <a:spLocks noGrp="1"/>
          </p:cNvSpPr>
          <p:nvPr>
            <p:ph type="body" sz="half" idx="20" hasCustomPrompt="1"/>
          </p:nvPr>
        </p:nvSpPr>
        <p:spPr>
          <a:xfrm>
            <a:off x="468006" y="594360"/>
            <a:ext cx="11131751" cy="1292313"/>
          </a:xfrm>
          <a:prstGeom prst="rect">
            <a:avLst/>
          </a:prstGeom>
        </p:spPr>
        <p:txBody>
          <a:bodyPr/>
          <a:lstStyle>
            <a:lvl1pPr marL="0" indent="0">
              <a:buNone/>
              <a:defRPr sz="2800" b="1" cap="all"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MAIN HEADING | 28 – 35pt | choose from </a:t>
            </a:r>
            <a:r>
              <a:rPr lang="en-US" err="1"/>
              <a:t>bitc</a:t>
            </a:r>
            <a:r>
              <a:rPr lang="en-US"/>
              <a:t> </a:t>
            </a:r>
            <a:r>
              <a:rPr lang="en-US" err="1"/>
              <a:t>colours</a:t>
            </a:r>
            <a:r>
              <a:rPr lang="en-US"/>
              <a:t> blue, magenta or cyan</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ultiple Facts - Design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6EB213F-5E2C-A84C-9A60-04D73FCCEE2F}"/>
              </a:ext>
            </a:extLst>
          </p:cNvPr>
          <p:cNvSpPr>
            <a:spLocks noGrp="1"/>
          </p:cNvSpPr>
          <p:nvPr>
            <p:ph type="pic" sz="quarter" idx="13" hasCustomPrompt="1"/>
          </p:nvPr>
        </p:nvSpPr>
        <p:spPr>
          <a:xfrm>
            <a:off x="8526801" y="2771336"/>
            <a:ext cx="3496096" cy="2951344"/>
          </a:xfrm>
          <a:prstGeom prst="rect">
            <a:avLst/>
          </a:prstGeom>
        </p:spPr>
        <p:txBody>
          <a:bodyPr/>
          <a:lstStyle>
            <a:lvl1pPr marL="0" indent="0">
              <a:buNone/>
              <a:defRPr sz="1600">
                <a:solidFill>
                  <a:srgbClr val="FF0000"/>
                </a:solidFill>
              </a:defRPr>
            </a:lvl1pPr>
          </a:lstStyle>
          <a:p>
            <a:r>
              <a:rPr lang="en-US"/>
              <a:t>Click icon to insert black and white isolated image here. You may need to adjust ‘crop’ to ensure image fits. If you are looking to source an image please: 1) search the image bank 2) Talk with Help-desk Design   3) Search </a:t>
            </a:r>
            <a:r>
              <a:rPr lang="en-US" err="1"/>
              <a:t>www.alamy.com</a:t>
            </a:r>
            <a:endParaRPr lang="en-US"/>
          </a:p>
          <a:p>
            <a:endParaRPr lang="en-US"/>
          </a:p>
        </p:txBody>
      </p:sp>
      <p:cxnSp>
        <p:nvCxnSpPr>
          <p:cNvPr id="7" name="Straight Connector 6">
            <a:extLst>
              <a:ext uri="{FF2B5EF4-FFF2-40B4-BE49-F238E27FC236}">
                <a16:creationId xmlns:a16="http://schemas.microsoft.com/office/drawing/2014/main" id="{F5352438-AFBB-AA40-A29A-F14765DC1BD2}"/>
              </a:ext>
            </a:extLst>
          </p:cNvPr>
          <p:cNvCxnSpPr/>
          <p:nvPr userDrawn="1"/>
        </p:nvCxnSpPr>
        <p:spPr>
          <a:xfrm>
            <a:off x="468006" y="2771335"/>
            <a:ext cx="252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B5C4C83-71CE-C543-ABB4-196DFE861563}"/>
              </a:ext>
            </a:extLst>
          </p:cNvPr>
          <p:cNvCxnSpPr/>
          <p:nvPr userDrawn="1"/>
        </p:nvCxnSpPr>
        <p:spPr>
          <a:xfrm>
            <a:off x="3239342" y="2771335"/>
            <a:ext cx="252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FF1AC1C-4ECF-254D-80FD-C0646E63B732}"/>
              </a:ext>
            </a:extLst>
          </p:cNvPr>
          <p:cNvCxnSpPr/>
          <p:nvPr userDrawn="1"/>
        </p:nvCxnSpPr>
        <p:spPr>
          <a:xfrm>
            <a:off x="6006801" y="2771335"/>
            <a:ext cx="252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CCC2B19C-4464-624C-96AC-46133D4C75BF}"/>
              </a:ext>
            </a:extLst>
          </p:cNvPr>
          <p:cNvSpPr>
            <a:spLocks noGrp="1"/>
          </p:cNvSpPr>
          <p:nvPr>
            <p:ph type="body" sz="half" idx="2" hasCustomPrompt="1"/>
          </p:nvPr>
        </p:nvSpPr>
        <p:spPr>
          <a:xfrm>
            <a:off x="468007" y="2860166"/>
            <a:ext cx="2520000" cy="427617"/>
          </a:xfrm>
          <a:prstGeom prst="rect">
            <a:avLst/>
          </a:prstGeom>
        </p:spPr>
        <p:txBody>
          <a:bodyPr/>
          <a:lstStyle>
            <a:lvl1pPr marL="0" indent="0" algn="ctr">
              <a:buNone/>
              <a:defRPr sz="1800" b="1">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Subheading | 18pt</a:t>
            </a:r>
          </a:p>
        </p:txBody>
      </p:sp>
      <p:sp>
        <p:nvSpPr>
          <p:cNvPr id="11" name="Text Placeholder 3">
            <a:extLst>
              <a:ext uri="{FF2B5EF4-FFF2-40B4-BE49-F238E27FC236}">
                <a16:creationId xmlns:a16="http://schemas.microsoft.com/office/drawing/2014/main" id="{DD7524CE-1BD7-9147-A9BF-939B1D216354}"/>
              </a:ext>
            </a:extLst>
          </p:cNvPr>
          <p:cNvSpPr>
            <a:spLocks noGrp="1"/>
          </p:cNvSpPr>
          <p:nvPr>
            <p:ph type="body" sz="half" idx="14" hasCustomPrompt="1"/>
          </p:nvPr>
        </p:nvSpPr>
        <p:spPr>
          <a:xfrm>
            <a:off x="3239342" y="2860166"/>
            <a:ext cx="2520000" cy="427617"/>
          </a:xfrm>
          <a:prstGeom prst="rect">
            <a:avLst/>
          </a:prstGeom>
        </p:spPr>
        <p:txBody>
          <a:bodyPr/>
          <a:lstStyle>
            <a:lvl1pPr marL="0" indent="0" algn="ctr">
              <a:buNone/>
              <a:defRPr sz="1800" b="1">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Subheading | 18pt</a:t>
            </a:r>
          </a:p>
        </p:txBody>
      </p:sp>
      <p:sp>
        <p:nvSpPr>
          <p:cNvPr id="12" name="Text Placeholder 3">
            <a:extLst>
              <a:ext uri="{FF2B5EF4-FFF2-40B4-BE49-F238E27FC236}">
                <a16:creationId xmlns:a16="http://schemas.microsoft.com/office/drawing/2014/main" id="{484FF5BA-1091-D946-8E2A-14E91820522C}"/>
              </a:ext>
            </a:extLst>
          </p:cNvPr>
          <p:cNvSpPr>
            <a:spLocks noGrp="1"/>
          </p:cNvSpPr>
          <p:nvPr>
            <p:ph type="body" sz="half" idx="15" hasCustomPrompt="1"/>
          </p:nvPr>
        </p:nvSpPr>
        <p:spPr>
          <a:xfrm>
            <a:off x="6006801" y="2860166"/>
            <a:ext cx="2520000" cy="427617"/>
          </a:xfrm>
          <a:prstGeom prst="rect">
            <a:avLst/>
          </a:prstGeom>
        </p:spPr>
        <p:txBody>
          <a:bodyPr/>
          <a:lstStyle>
            <a:lvl1pPr marL="0" indent="0" algn="ctr">
              <a:buNone/>
              <a:defRPr sz="1800" b="1">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Subheading | 18pt</a:t>
            </a:r>
          </a:p>
        </p:txBody>
      </p:sp>
      <p:cxnSp>
        <p:nvCxnSpPr>
          <p:cNvPr id="21" name="Straight Connector 20">
            <a:extLst>
              <a:ext uri="{FF2B5EF4-FFF2-40B4-BE49-F238E27FC236}">
                <a16:creationId xmlns:a16="http://schemas.microsoft.com/office/drawing/2014/main" id="{52E5CD9E-5026-7A42-ABB3-D8330659D180}"/>
              </a:ext>
            </a:extLst>
          </p:cNvPr>
          <p:cNvCxnSpPr/>
          <p:nvPr userDrawn="1"/>
        </p:nvCxnSpPr>
        <p:spPr>
          <a:xfrm>
            <a:off x="465659" y="4604829"/>
            <a:ext cx="252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89F0D87-2BE7-ED4E-8A7F-F015CED33A0C}"/>
              </a:ext>
            </a:extLst>
          </p:cNvPr>
          <p:cNvCxnSpPr/>
          <p:nvPr userDrawn="1"/>
        </p:nvCxnSpPr>
        <p:spPr>
          <a:xfrm>
            <a:off x="3236995" y="4604829"/>
            <a:ext cx="252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Holder 4">
            <a:extLst>
              <a:ext uri="{FF2B5EF4-FFF2-40B4-BE49-F238E27FC236}">
                <a16:creationId xmlns:a16="http://schemas.microsoft.com/office/drawing/2014/main" id="{F5430FDC-B6E6-4D48-B640-EB3B9F0F0143}"/>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28" name="Text Placeholder 3">
            <a:extLst>
              <a:ext uri="{FF2B5EF4-FFF2-40B4-BE49-F238E27FC236}">
                <a16:creationId xmlns:a16="http://schemas.microsoft.com/office/drawing/2014/main" id="{B9D8BD29-C930-3347-BE7B-465DD4D83049}"/>
              </a:ext>
            </a:extLst>
          </p:cNvPr>
          <p:cNvSpPr>
            <a:spLocks noGrp="1"/>
          </p:cNvSpPr>
          <p:nvPr>
            <p:ph type="body" sz="half" idx="17" hasCustomPrompt="1"/>
          </p:nvPr>
        </p:nvSpPr>
        <p:spPr>
          <a:xfrm>
            <a:off x="376566" y="3394739"/>
            <a:ext cx="1136756" cy="540253"/>
          </a:xfrm>
          <a:prstGeom prst="rect">
            <a:avLst/>
          </a:prstGeom>
        </p:spPr>
        <p:txBody>
          <a:bodyPr/>
          <a:lstStyle>
            <a:lvl1pPr marL="0" indent="0" algn="l">
              <a:buNone/>
              <a:defRPr sz="36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a:t>
            </a:r>
          </a:p>
        </p:txBody>
      </p:sp>
      <p:sp>
        <p:nvSpPr>
          <p:cNvPr id="29" name="Text Placeholder 3">
            <a:extLst>
              <a:ext uri="{FF2B5EF4-FFF2-40B4-BE49-F238E27FC236}">
                <a16:creationId xmlns:a16="http://schemas.microsoft.com/office/drawing/2014/main" id="{D774D1BC-0037-E648-8180-D2142CE00CCC}"/>
              </a:ext>
            </a:extLst>
          </p:cNvPr>
          <p:cNvSpPr>
            <a:spLocks noGrp="1"/>
          </p:cNvSpPr>
          <p:nvPr>
            <p:ph type="body" sz="half" idx="18" hasCustomPrompt="1"/>
          </p:nvPr>
        </p:nvSpPr>
        <p:spPr>
          <a:xfrm>
            <a:off x="1606645" y="3394739"/>
            <a:ext cx="1376209"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Statement backing up figure on left. (can be three lines)</a:t>
            </a:r>
          </a:p>
        </p:txBody>
      </p:sp>
      <p:sp>
        <p:nvSpPr>
          <p:cNvPr id="30" name="Text Placeholder 3">
            <a:extLst>
              <a:ext uri="{FF2B5EF4-FFF2-40B4-BE49-F238E27FC236}">
                <a16:creationId xmlns:a16="http://schemas.microsoft.com/office/drawing/2014/main" id="{423A8E8E-B83A-4743-9C92-CD3F727304A1}"/>
              </a:ext>
            </a:extLst>
          </p:cNvPr>
          <p:cNvSpPr>
            <a:spLocks noGrp="1"/>
          </p:cNvSpPr>
          <p:nvPr>
            <p:ph type="body" sz="half" idx="19" hasCustomPrompt="1"/>
          </p:nvPr>
        </p:nvSpPr>
        <p:spPr>
          <a:xfrm>
            <a:off x="1606645" y="3922278"/>
            <a:ext cx="1376209" cy="562881"/>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Source of above statement (can be three lines)</a:t>
            </a:r>
          </a:p>
        </p:txBody>
      </p:sp>
      <p:sp>
        <p:nvSpPr>
          <p:cNvPr id="31" name="Text Placeholder 3">
            <a:extLst>
              <a:ext uri="{FF2B5EF4-FFF2-40B4-BE49-F238E27FC236}">
                <a16:creationId xmlns:a16="http://schemas.microsoft.com/office/drawing/2014/main" id="{E3B5CE1B-50FF-6E4E-9675-A11232C28DC9}"/>
              </a:ext>
            </a:extLst>
          </p:cNvPr>
          <p:cNvSpPr>
            <a:spLocks noGrp="1"/>
          </p:cNvSpPr>
          <p:nvPr>
            <p:ph type="body" sz="half" idx="20" hasCustomPrompt="1"/>
          </p:nvPr>
        </p:nvSpPr>
        <p:spPr>
          <a:xfrm>
            <a:off x="369533" y="4667865"/>
            <a:ext cx="1136756" cy="540253"/>
          </a:xfrm>
          <a:prstGeom prst="rect">
            <a:avLst/>
          </a:prstGeom>
        </p:spPr>
        <p:txBody>
          <a:bodyPr/>
          <a:lstStyle>
            <a:lvl1pPr marL="0" indent="0" algn="l">
              <a:buNone/>
              <a:defRPr sz="36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a:t>
            </a:r>
          </a:p>
        </p:txBody>
      </p:sp>
      <p:sp>
        <p:nvSpPr>
          <p:cNvPr id="32" name="Text Placeholder 3">
            <a:extLst>
              <a:ext uri="{FF2B5EF4-FFF2-40B4-BE49-F238E27FC236}">
                <a16:creationId xmlns:a16="http://schemas.microsoft.com/office/drawing/2014/main" id="{4D5324DA-0E97-4044-84BE-3D57FD865DB7}"/>
              </a:ext>
            </a:extLst>
          </p:cNvPr>
          <p:cNvSpPr>
            <a:spLocks noGrp="1"/>
          </p:cNvSpPr>
          <p:nvPr>
            <p:ph type="body" sz="half" idx="21" hasCustomPrompt="1"/>
          </p:nvPr>
        </p:nvSpPr>
        <p:spPr>
          <a:xfrm>
            <a:off x="1599612" y="4667865"/>
            <a:ext cx="1376209"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Statement backing up figure on left. (can be three lines)</a:t>
            </a:r>
          </a:p>
        </p:txBody>
      </p:sp>
      <p:sp>
        <p:nvSpPr>
          <p:cNvPr id="33" name="Text Placeholder 3">
            <a:extLst>
              <a:ext uri="{FF2B5EF4-FFF2-40B4-BE49-F238E27FC236}">
                <a16:creationId xmlns:a16="http://schemas.microsoft.com/office/drawing/2014/main" id="{003B2AE3-BE18-3D4B-B353-C7560ADFFB97}"/>
              </a:ext>
            </a:extLst>
          </p:cNvPr>
          <p:cNvSpPr>
            <a:spLocks noGrp="1"/>
          </p:cNvSpPr>
          <p:nvPr>
            <p:ph type="body" sz="half" idx="22" hasCustomPrompt="1"/>
          </p:nvPr>
        </p:nvSpPr>
        <p:spPr>
          <a:xfrm>
            <a:off x="1599612" y="5195404"/>
            <a:ext cx="1376209" cy="562881"/>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Source of above statement (can be three lines)</a:t>
            </a:r>
          </a:p>
        </p:txBody>
      </p:sp>
      <p:sp>
        <p:nvSpPr>
          <p:cNvPr id="34" name="Text Placeholder 3">
            <a:extLst>
              <a:ext uri="{FF2B5EF4-FFF2-40B4-BE49-F238E27FC236}">
                <a16:creationId xmlns:a16="http://schemas.microsoft.com/office/drawing/2014/main" id="{CB7C607A-BAF2-8540-BF3B-77037C254E29}"/>
              </a:ext>
            </a:extLst>
          </p:cNvPr>
          <p:cNvSpPr>
            <a:spLocks noGrp="1"/>
          </p:cNvSpPr>
          <p:nvPr>
            <p:ph type="body" sz="half" idx="23" hasCustomPrompt="1"/>
          </p:nvPr>
        </p:nvSpPr>
        <p:spPr>
          <a:xfrm>
            <a:off x="3147902" y="3401773"/>
            <a:ext cx="1136756" cy="540253"/>
          </a:xfrm>
          <a:prstGeom prst="rect">
            <a:avLst/>
          </a:prstGeom>
        </p:spPr>
        <p:txBody>
          <a:bodyPr/>
          <a:lstStyle>
            <a:lvl1pPr marL="0" indent="0" algn="l">
              <a:buNone/>
              <a:defRPr sz="36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a:t>
            </a:r>
          </a:p>
        </p:txBody>
      </p:sp>
      <p:sp>
        <p:nvSpPr>
          <p:cNvPr id="35" name="Text Placeholder 3">
            <a:extLst>
              <a:ext uri="{FF2B5EF4-FFF2-40B4-BE49-F238E27FC236}">
                <a16:creationId xmlns:a16="http://schemas.microsoft.com/office/drawing/2014/main" id="{850093F9-543B-9B41-98A6-374E08ADCF90}"/>
              </a:ext>
            </a:extLst>
          </p:cNvPr>
          <p:cNvSpPr>
            <a:spLocks noGrp="1"/>
          </p:cNvSpPr>
          <p:nvPr>
            <p:ph type="body" sz="half" idx="24" hasCustomPrompt="1"/>
          </p:nvPr>
        </p:nvSpPr>
        <p:spPr>
          <a:xfrm>
            <a:off x="4377981" y="3401773"/>
            <a:ext cx="1376209"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Statement backing up figure on left. (can be three lines)</a:t>
            </a:r>
          </a:p>
        </p:txBody>
      </p:sp>
      <p:sp>
        <p:nvSpPr>
          <p:cNvPr id="36" name="Text Placeholder 3">
            <a:extLst>
              <a:ext uri="{FF2B5EF4-FFF2-40B4-BE49-F238E27FC236}">
                <a16:creationId xmlns:a16="http://schemas.microsoft.com/office/drawing/2014/main" id="{C2CD85CC-8FD6-8D49-9CD1-70EC4AF1841F}"/>
              </a:ext>
            </a:extLst>
          </p:cNvPr>
          <p:cNvSpPr>
            <a:spLocks noGrp="1"/>
          </p:cNvSpPr>
          <p:nvPr>
            <p:ph type="body" sz="half" idx="25" hasCustomPrompt="1"/>
          </p:nvPr>
        </p:nvSpPr>
        <p:spPr>
          <a:xfrm>
            <a:off x="4377981" y="3929312"/>
            <a:ext cx="1376209" cy="562881"/>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Source of above statement (can be three lines)</a:t>
            </a:r>
          </a:p>
        </p:txBody>
      </p:sp>
      <p:sp>
        <p:nvSpPr>
          <p:cNvPr id="37" name="Text Placeholder 3">
            <a:extLst>
              <a:ext uri="{FF2B5EF4-FFF2-40B4-BE49-F238E27FC236}">
                <a16:creationId xmlns:a16="http://schemas.microsoft.com/office/drawing/2014/main" id="{0E0A09EC-E17B-CA46-95E9-7E01D1D031A3}"/>
              </a:ext>
            </a:extLst>
          </p:cNvPr>
          <p:cNvSpPr>
            <a:spLocks noGrp="1"/>
          </p:cNvSpPr>
          <p:nvPr>
            <p:ph type="body" sz="half" idx="26" hasCustomPrompt="1"/>
          </p:nvPr>
        </p:nvSpPr>
        <p:spPr>
          <a:xfrm>
            <a:off x="3147902" y="4660832"/>
            <a:ext cx="1136756" cy="540253"/>
          </a:xfrm>
          <a:prstGeom prst="rect">
            <a:avLst/>
          </a:prstGeom>
        </p:spPr>
        <p:txBody>
          <a:bodyPr/>
          <a:lstStyle>
            <a:lvl1pPr marL="0" indent="0" algn="l">
              <a:buNone/>
              <a:defRPr sz="36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a:t>
            </a:r>
          </a:p>
        </p:txBody>
      </p:sp>
      <p:sp>
        <p:nvSpPr>
          <p:cNvPr id="38" name="Text Placeholder 3">
            <a:extLst>
              <a:ext uri="{FF2B5EF4-FFF2-40B4-BE49-F238E27FC236}">
                <a16:creationId xmlns:a16="http://schemas.microsoft.com/office/drawing/2014/main" id="{F0D06CF6-14F7-7F43-A912-3A4053300C7E}"/>
              </a:ext>
            </a:extLst>
          </p:cNvPr>
          <p:cNvSpPr>
            <a:spLocks noGrp="1"/>
          </p:cNvSpPr>
          <p:nvPr>
            <p:ph type="body" sz="half" idx="27" hasCustomPrompt="1"/>
          </p:nvPr>
        </p:nvSpPr>
        <p:spPr>
          <a:xfrm>
            <a:off x="4377981" y="4660832"/>
            <a:ext cx="1376209"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Statement backing up figure on left. (can be three lines)</a:t>
            </a:r>
          </a:p>
        </p:txBody>
      </p:sp>
      <p:sp>
        <p:nvSpPr>
          <p:cNvPr id="39" name="Text Placeholder 3">
            <a:extLst>
              <a:ext uri="{FF2B5EF4-FFF2-40B4-BE49-F238E27FC236}">
                <a16:creationId xmlns:a16="http://schemas.microsoft.com/office/drawing/2014/main" id="{EA098119-18EA-F341-BD22-4E6FE94FA1B6}"/>
              </a:ext>
            </a:extLst>
          </p:cNvPr>
          <p:cNvSpPr>
            <a:spLocks noGrp="1"/>
          </p:cNvSpPr>
          <p:nvPr>
            <p:ph type="body" sz="half" idx="28" hasCustomPrompt="1"/>
          </p:nvPr>
        </p:nvSpPr>
        <p:spPr>
          <a:xfrm>
            <a:off x="4377981" y="5188371"/>
            <a:ext cx="1376209" cy="562881"/>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Source of above statement (can be three lines)</a:t>
            </a:r>
          </a:p>
        </p:txBody>
      </p:sp>
      <p:sp>
        <p:nvSpPr>
          <p:cNvPr id="40" name="Text Placeholder 3">
            <a:extLst>
              <a:ext uri="{FF2B5EF4-FFF2-40B4-BE49-F238E27FC236}">
                <a16:creationId xmlns:a16="http://schemas.microsoft.com/office/drawing/2014/main" id="{C2DAA391-15F2-9A49-92F6-D962CDB16511}"/>
              </a:ext>
            </a:extLst>
          </p:cNvPr>
          <p:cNvSpPr>
            <a:spLocks noGrp="1"/>
          </p:cNvSpPr>
          <p:nvPr>
            <p:ph type="body" sz="half" idx="29" hasCustomPrompt="1"/>
          </p:nvPr>
        </p:nvSpPr>
        <p:spPr>
          <a:xfrm>
            <a:off x="5912204" y="3380671"/>
            <a:ext cx="1136756" cy="540253"/>
          </a:xfrm>
          <a:prstGeom prst="rect">
            <a:avLst/>
          </a:prstGeom>
        </p:spPr>
        <p:txBody>
          <a:bodyPr/>
          <a:lstStyle>
            <a:lvl1pPr marL="0" indent="0" algn="l">
              <a:buNone/>
              <a:defRPr sz="36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a:t>
            </a:r>
          </a:p>
        </p:txBody>
      </p:sp>
      <p:sp>
        <p:nvSpPr>
          <p:cNvPr id="41" name="Text Placeholder 3">
            <a:extLst>
              <a:ext uri="{FF2B5EF4-FFF2-40B4-BE49-F238E27FC236}">
                <a16:creationId xmlns:a16="http://schemas.microsoft.com/office/drawing/2014/main" id="{82ACB785-D3FB-9C41-A19C-652983BD04EC}"/>
              </a:ext>
            </a:extLst>
          </p:cNvPr>
          <p:cNvSpPr>
            <a:spLocks noGrp="1"/>
          </p:cNvSpPr>
          <p:nvPr>
            <p:ph type="body" sz="half" idx="30" hasCustomPrompt="1"/>
          </p:nvPr>
        </p:nvSpPr>
        <p:spPr>
          <a:xfrm>
            <a:off x="7142283" y="3380671"/>
            <a:ext cx="1376209"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Statement backing up figure on left. (can be three lines)</a:t>
            </a:r>
          </a:p>
        </p:txBody>
      </p:sp>
      <p:sp>
        <p:nvSpPr>
          <p:cNvPr id="42" name="Text Placeholder 3">
            <a:extLst>
              <a:ext uri="{FF2B5EF4-FFF2-40B4-BE49-F238E27FC236}">
                <a16:creationId xmlns:a16="http://schemas.microsoft.com/office/drawing/2014/main" id="{EDE37A40-A47C-6E47-9867-E2368C1D5BB6}"/>
              </a:ext>
            </a:extLst>
          </p:cNvPr>
          <p:cNvSpPr>
            <a:spLocks noGrp="1"/>
          </p:cNvSpPr>
          <p:nvPr>
            <p:ph type="body" sz="half" idx="31" hasCustomPrompt="1"/>
          </p:nvPr>
        </p:nvSpPr>
        <p:spPr>
          <a:xfrm>
            <a:off x="7142283" y="3908210"/>
            <a:ext cx="1376209" cy="562881"/>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Source of above statement (can be three lines)</a:t>
            </a:r>
          </a:p>
        </p:txBody>
      </p:sp>
      <p:sp>
        <p:nvSpPr>
          <p:cNvPr id="43" name="Footer Placeholder 24">
            <a:extLst>
              <a:ext uri="{FF2B5EF4-FFF2-40B4-BE49-F238E27FC236}">
                <a16:creationId xmlns:a16="http://schemas.microsoft.com/office/drawing/2014/main" id="{95F2A616-7C44-A34E-8FA1-08645A2A9CA2}"/>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
        <p:nvSpPr>
          <p:cNvPr id="44" name="Text Placeholder 3">
            <a:extLst>
              <a:ext uri="{FF2B5EF4-FFF2-40B4-BE49-F238E27FC236}">
                <a16:creationId xmlns:a16="http://schemas.microsoft.com/office/drawing/2014/main" id="{4761FB45-658F-384E-9240-C054461B7185}"/>
              </a:ext>
            </a:extLst>
          </p:cNvPr>
          <p:cNvSpPr>
            <a:spLocks noGrp="1"/>
          </p:cNvSpPr>
          <p:nvPr>
            <p:ph type="body" sz="half" idx="32" hasCustomPrompt="1"/>
          </p:nvPr>
        </p:nvSpPr>
        <p:spPr>
          <a:xfrm>
            <a:off x="465659" y="591520"/>
            <a:ext cx="11134097" cy="1685105"/>
          </a:xfrm>
          <a:prstGeom prst="rect">
            <a:avLst/>
          </a:prstGeom>
        </p:spPr>
        <p:txBody>
          <a:bodyPr/>
          <a:lstStyle>
            <a:lvl1pPr marL="0" indent="0">
              <a:buNone/>
              <a:defRPr sz="2800" b="1" cap="all"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MAIN HEADING | 28 – 35pt | choose from </a:t>
            </a:r>
            <a:r>
              <a:rPr lang="en-US" err="1"/>
              <a:t>bitc</a:t>
            </a:r>
            <a:r>
              <a:rPr lang="en-US"/>
              <a:t> </a:t>
            </a:r>
            <a:r>
              <a:rPr lang="en-US" err="1"/>
              <a:t>colours</a:t>
            </a:r>
            <a:r>
              <a:rPr lang="en-US"/>
              <a:t> blue, magenta or cyan</a:t>
            </a:r>
          </a:p>
        </p:txBody>
      </p:sp>
    </p:spTree>
    <p:extLst>
      <p:ext uri="{BB962C8B-B14F-4D97-AF65-F5344CB8AC3E}">
        <p14:creationId xmlns:p14="http://schemas.microsoft.com/office/powerpoint/2010/main" val="23053186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ultiple Facts - Design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6EB213F-5E2C-A84C-9A60-04D73FCCEE2F}"/>
              </a:ext>
            </a:extLst>
          </p:cNvPr>
          <p:cNvSpPr>
            <a:spLocks noGrp="1"/>
          </p:cNvSpPr>
          <p:nvPr>
            <p:ph type="pic" sz="quarter" idx="13" hasCustomPrompt="1"/>
          </p:nvPr>
        </p:nvSpPr>
        <p:spPr>
          <a:xfrm>
            <a:off x="8524454" y="2771336"/>
            <a:ext cx="3496096" cy="2951344"/>
          </a:xfrm>
          <a:prstGeom prst="rect">
            <a:avLst/>
          </a:prstGeom>
        </p:spPr>
        <p:txBody>
          <a:bodyPr/>
          <a:lstStyle>
            <a:lvl1pPr marL="0" indent="0">
              <a:buNone/>
              <a:defRPr sz="1600">
                <a:solidFill>
                  <a:srgbClr val="FF0000"/>
                </a:solidFill>
              </a:defRPr>
            </a:lvl1pPr>
          </a:lstStyle>
          <a:p>
            <a:r>
              <a:rPr lang="en-US"/>
              <a:t>Click icon to insert black and white isolated image here. You may need to adjust ‘crop’ to ensure image fits. If you are looking to source an image please: 1) search the image bank 2) Talk with Help-desk Design   3) Search </a:t>
            </a:r>
            <a:r>
              <a:rPr lang="en-US" err="1"/>
              <a:t>www.alamy.com</a:t>
            </a:r>
            <a:endParaRPr lang="en-US"/>
          </a:p>
        </p:txBody>
      </p:sp>
      <p:cxnSp>
        <p:nvCxnSpPr>
          <p:cNvPr id="7" name="Straight Connector 6">
            <a:extLst>
              <a:ext uri="{FF2B5EF4-FFF2-40B4-BE49-F238E27FC236}">
                <a16:creationId xmlns:a16="http://schemas.microsoft.com/office/drawing/2014/main" id="{F5352438-AFBB-AA40-A29A-F14765DC1BD2}"/>
              </a:ext>
            </a:extLst>
          </p:cNvPr>
          <p:cNvCxnSpPr/>
          <p:nvPr userDrawn="1"/>
        </p:nvCxnSpPr>
        <p:spPr>
          <a:xfrm>
            <a:off x="468006" y="2771335"/>
            <a:ext cx="252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B5C4C83-71CE-C543-ABB4-196DFE861563}"/>
              </a:ext>
            </a:extLst>
          </p:cNvPr>
          <p:cNvCxnSpPr/>
          <p:nvPr userDrawn="1"/>
        </p:nvCxnSpPr>
        <p:spPr>
          <a:xfrm>
            <a:off x="3239342" y="2771335"/>
            <a:ext cx="252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FF1AC1C-4ECF-254D-80FD-C0646E63B732}"/>
              </a:ext>
            </a:extLst>
          </p:cNvPr>
          <p:cNvCxnSpPr/>
          <p:nvPr userDrawn="1"/>
        </p:nvCxnSpPr>
        <p:spPr>
          <a:xfrm>
            <a:off x="6006801" y="2771335"/>
            <a:ext cx="252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CCC2B19C-4464-624C-96AC-46133D4C75BF}"/>
              </a:ext>
            </a:extLst>
          </p:cNvPr>
          <p:cNvSpPr>
            <a:spLocks noGrp="1"/>
          </p:cNvSpPr>
          <p:nvPr>
            <p:ph type="body" sz="half" idx="2" hasCustomPrompt="1"/>
          </p:nvPr>
        </p:nvSpPr>
        <p:spPr>
          <a:xfrm>
            <a:off x="468007" y="2860166"/>
            <a:ext cx="2520000" cy="427617"/>
          </a:xfrm>
          <a:prstGeom prst="rect">
            <a:avLst/>
          </a:prstGeom>
        </p:spPr>
        <p:txBody>
          <a:bodyPr/>
          <a:lstStyle>
            <a:lvl1pPr marL="0" indent="0" algn="ctr">
              <a:buNone/>
              <a:defRPr sz="18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Subheading | 18pt</a:t>
            </a:r>
          </a:p>
        </p:txBody>
      </p:sp>
      <p:sp>
        <p:nvSpPr>
          <p:cNvPr id="11" name="Text Placeholder 3">
            <a:extLst>
              <a:ext uri="{FF2B5EF4-FFF2-40B4-BE49-F238E27FC236}">
                <a16:creationId xmlns:a16="http://schemas.microsoft.com/office/drawing/2014/main" id="{DD7524CE-1BD7-9147-A9BF-939B1D216354}"/>
              </a:ext>
            </a:extLst>
          </p:cNvPr>
          <p:cNvSpPr>
            <a:spLocks noGrp="1"/>
          </p:cNvSpPr>
          <p:nvPr>
            <p:ph type="body" sz="half" idx="14" hasCustomPrompt="1"/>
          </p:nvPr>
        </p:nvSpPr>
        <p:spPr>
          <a:xfrm>
            <a:off x="3239342" y="2860166"/>
            <a:ext cx="2520000" cy="427617"/>
          </a:xfrm>
          <a:prstGeom prst="rect">
            <a:avLst/>
          </a:prstGeom>
        </p:spPr>
        <p:txBody>
          <a:bodyPr/>
          <a:lstStyle>
            <a:lvl1pPr marL="0" indent="0" algn="ctr">
              <a:buNone/>
              <a:defRPr sz="18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Subheading | 18pt</a:t>
            </a:r>
          </a:p>
        </p:txBody>
      </p:sp>
      <p:sp>
        <p:nvSpPr>
          <p:cNvPr id="12" name="Text Placeholder 3">
            <a:extLst>
              <a:ext uri="{FF2B5EF4-FFF2-40B4-BE49-F238E27FC236}">
                <a16:creationId xmlns:a16="http://schemas.microsoft.com/office/drawing/2014/main" id="{484FF5BA-1091-D946-8E2A-14E91820522C}"/>
              </a:ext>
            </a:extLst>
          </p:cNvPr>
          <p:cNvSpPr>
            <a:spLocks noGrp="1"/>
          </p:cNvSpPr>
          <p:nvPr>
            <p:ph type="body" sz="half" idx="15" hasCustomPrompt="1"/>
          </p:nvPr>
        </p:nvSpPr>
        <p:spPr>
          <a:xfrm>
            <a:off x="6006801" y="2860166"/>
            <a:ext cx="2520000" cy="427617"/>
          </a:xfrm>
          <a:prstGeom prst="rect">
            <a:avLst/>
          </a:prstGeom>
        </p:spPr>
        <p:txBody>
          <a:bodyPr/>
          <a:lstStyle>
            <a:lvl1pPr marL="0" indent="0" algn="ctr">
              <a:buNone/>
              <a:defRPr sz="18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Subheading | 18pt</a:t>
            </a:r>
          </a:p>
        </p:txBody>
      </p:sp>
      <p:cxnSp>
        <p:nvCxnSpPr>
          <p:cNvPr id="21" name="Straight Connector 20">
            <a:extLst>
              <a:ext uri="{FF2B5EF4-FFF2-40B4-BE49-F238E27FC236}">
                <a16:creationId xmlns:a16="http://schemas.microsoft.com/office/drawing/2014/main" id="{52E5CD9E-5026-7A42-ABB3-D8330659D180}"/>
              </a:ext>
            </a:extLst>
          </p:cNvPr>
          <p:cNvCxnSpPr/>
          <p:nvPr userDrawn="1"/>
        </p:nvCxnSpPr>
        <p:spPr>
          <a:xfrm>
            <a:off x="465659" y="4604829"/>
            <a:ext cx="252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89F0D87-2BE7-ED4E-8A7F-F015CED33A0C}"/>
              </a:ext>
            </a:extLst>
          </p:cNvPr>
          <p:cNvCxnSpPr/>
          <p:nvPr userDrawn="1"/>
        </p:nvCxnSpPr>
        <p:spPr>
          <a:xfrm>
            <a:off x="3236995" y="4604829"/>
            <a:ext cx="252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Holder 4">
            <a:extLst>
              <a:ext uri="{FF2B5EF4-FFF2-40B4-BE49-F238E27FC236}">
                <a16:creationId xmlns:a16="http://schemas.microsoft.com/office/drawing/2014/main" id="{F5430FDC-B6E6-4D48-B640-EB3B9F0F0143}"/>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28" name="Text Placeholder 3">
            <a:extLst>
              <a:ext uri="{FF2B5EF4-FFF2-40B4-BE49-F238E27FC236}">
                <a16:creationId xmlns:a16="http://schemas.microsoft.com/office/drawing/2014/main" id="{B9D8BD29-C930-3347-BE7B-465DD4D83049}"/>
              </a:ext>
            </a:extLst>
          </p:cNvPr>
          <p:cNvSpPr>
            <a:spLocks noGrp="1"/>
          </p:cNvSpPr>
          <p:nvPr>
            <p:ph type="body" sz="half" idx="17" hasCustomPrompt="1"/>
          </p:nvPr>
        </p:nvSpPr>
        <p:spPr>
          <a:xfrm>
            <a:off x="376566" y="3394739"/>
            <a:ext cx="1136756" cy="540253"/>
          </a:xfrm>
          <a:prstGeom prst="rect">
            <a:avLst/>
          </a:prstGeom>
        </p:spPr>
        <p:txBody>
          <a:bodyPr/>
          <a:lstStyle>
            <a:lvl1pPr marL="0" indent="0" algn="l">
              <a:buNone/>
              <a:defRPr sz="36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a:t>
            </a:r>
          </a:p>
        </p:txBody>
      </p:sp>
      <p:sp>
        <p:nvSpPr>
          <p:cNvPr id="29" name="Text Placeholder 3">
            <a:extLst>
              <a:ext uri="{FF2B5EF4-FFF2-40B4-BE49-F238E27FC236}">
                <a16:creationId xmlns:a16="http://schemas.microsoft.com/office/drawing/2014/main" id="{D774D1BC-0037-E648-8180-D2142CE00CCC}"/>
              </a:ext>
            </a:extLst>
          </p:cNvPr>
          <p:cNvSpPr>
            <a:spLocks noGrp="1"/>
          </p:cNvSpPr>
          <p:nvPr>
            <p:ph type="body" sz="half" idx="18" hasCustomPrompt="1"/>
          </p:nvPr>
        </p:nvSpPr>
        <p:spPr>
          <a:xfrm>
            <a:off x="1606645" y="3394739"/>
            <a:ext cx="1376209"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Statement backing up figure on left. (can be three lines)</a:t>
            </a:r>
          </a:p>
        </p:txBody>
      </p:sp>
      <p:sp>
        <p:nvSpPr>
          <p:cNvPr id="30" name="Text Placeholder 3">
            <a:extLst>
              <a:ext uri="{FF2B5EF4-FFF2-40B4-BE49-F238E27FC236}">
                <a16:creationId xmlns:a16="http://schemas.microsoft.com/office/drawing/2014/main" id="{423A8E8E-B83A-4743-9C92-CD3F727304A1}"/>
              </a:ext>
            </a:extLst>
          </p:cNvPr>
          <p:cNvSpPr>
            <a:spLocks noGrp="1"/>
          </p:cNvSpPr>
          <p:nvPr>
            <p:ph type="body" sz="half" idx="19" hasCustomPrompt="1"/>
          </p:nvPr>
        </p:nvSpPr>
        <p:spPr>
          <a:xfrm>
            <a:off x="1606645" y="3922278"/>
            <a:ext cx="1376209" cy="562881"/>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Source of above statement (can be three lines)</a:t>
            </a:r>
          </a:p>
        </p:txBody>
      </p:sp>
      <p:sp>
        <p:nvSpPr>
          <p:cNvPr id="31" name="Text Placeholder 3">
            <a:extLst>
              <a:ext uri="{FF2B5EF4-FFF2-40B4-BE49-F238E27FC236}">
                <a16:creationId xmlns:a16="http://schemas.microsoft.com/office/drawing/2014/main" id="{E3B5CE1B-50FF-6E4E-9675-A11232C28DC9}"/>
              </a:ext>
            </a:extLst>
          </p:cNvPr>
          <p:cNvSpPr>
            <a:spLocks noGrp="1"/>
          </p:cNvSpPr>
          <p:nvPr>
            <p:ph type="body" sz="half" idx="20" hasCustomPrompt="1"/>
          </p:nvPr>
        </p:nvSpPr>
        <p:spPr>
          <a:xfrm>
            <a:off x="369533" y="4667865"/>
            <a:ext cx="1136756" cy="540253"/>
          </a:xfrm>
          <a:prstGeom prst="rect">
            <a:avLst/>
          </a:prstGeom>
        </p:spPr>
        <p:txBody>
          <a:bodyPr/>
          <a:lstStyle>
            <a:lvl1pPr marL="0" indent="0" algn="l">
              <a:buNone/>
              <a:defRPr sz="36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a:t>
            </a:r>
          </a:p>
        </p:txBody>
      </p:sp>
      <p:sp>
        <p:nvSpPr>
          <p:cNvPr id="32" name="Text Placeholder 3">
            <a:extLst>
              <a:ext uri="{FF2B5EF4-FFF2-40B4-BE49-F238E27FC236}">
                <a16:creationId xmlns:a16="http://schemas.microsoft.com/office/drawing/2014/main" id="{4D5324DA-0E97-4044-84BE-3D57FD865DB7}"/>
              </a:ext>
            </a:extLst>
          </p:cNvPr>
          <p:cNvSpPr>
            <a:spLocks noGrp="1"/>
          </p:cNvSpPr>
          <p:nvPr>
            <p:ph type="body" sz="half" idx="21" hasCustomPrompt="1"/>
          </p:nvPr>
        </p:nvSpPr>
        <p:spPr>
          <a:xfrm>
            <a:off x="1599612" y="4667865"/>
            <a:ext cx="1376209"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Statement backing up figure on left. (can be three lines)</a:t>
            </a:r>
          </a:p>
        </p:txBody>
      </p:sp>
      <p:sp>
        <p:nvSpPr>
          <p:cNvPr id="33" name="Text Placeholder 3">
            <a:extLst>
              <a:ext uri="{FF2B5EF4-FFF2-40B4-BE49-F238E27FC236}">
                <a16:creationId xmlns:a16="http://schemas.microsoft.com/office/drawing/2014/main" id="{003B2AE3-BE18-3D4B-B353-C7560ADFFB97}"/>
              </a:ext>
            </a:extLst>
          </p:cNvPr>
          <p:cNvSpPr>
            <a:spLocks noGrp="1"/>
          </p:cNvSpPr>
          <p:nvPr>
            <p:ph type="body" sz="half" idx="22" hasCustomPrompt="1"/>
          </p:nvPr>
        </p:nvSpPr>
        <p:spPr>
          <a:xfrm>
            <a:off x="1599612" y="5195404"/>
            <a:ext cx="1376209" cy="562881"/>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Source of above statement (can be three lines)</a:t>
            </a:r>
          </a:p>
        </p:txBody>
      </p:sp>
      <p:sp>
        <p:nvSpPr>
          <p:cNvPr id="34" name="Text Placeholder 3">
            <a:extLst>
              <a:ext uri="{FF2B5EF4-FFF2-40B4-BE49-F238E27FC236}">
                <a16:creationId xmlns:a16="http://schemas.microsoft.com/office/drawing/2014/main" id="{CB7C607A-BAF2-8540-BF3B-77037C254E29}"/>
              </a:ext>
            </a:extLst>
          </p:cNvPr>
          <p:cNvSpPr>
            <a:spLocks noGrp="1"/>
          </p:cNvSpPr>
          <p:nvPr>
            <p:ph type="body" sz="half" idx="23" hasCustomPrompt="1"/>
          </p:nvPr>
        </p:nvSpPr>
        <p:spPr>
          <a:xfrm>
            <a:off x="3147902" y="3401773"/>
            <a:ext cx="1136756" cy="540253"/>
          </a:xfrm>
          <a:prstGeom prst="rect">
            <a:avLst/>
          </a:prstGeom>
        </p:spPr>
        <p:txBody>
          <a:bodyPr/>
          <a:lstStyle>
            <a:lvl1pPr marL="0" indent="0" algn="l">
              <a:buNone/>
              <a:defRPr sz="36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a:t>
            </a:r>
          </a:p>
        </p:txBody>
      </p:sp>
      <p:sp>
        <p:nvSpPr>
          <p:cNvPr id="35" name="Text Placeholder 3">
            <a:extLst>
              <a:ext uri="{FF2B5EF4-FFF2-40B4-BE49-F238E27FC236}">
                <a16:creationId xmlns:a16="http://schemas.microsoft.com/office/drawing/2014/main" id="{850093F9-543B-9B41-98A6-374E08ADCF90}"/>
              </a:ext>
            </a:extLst>
          </p:cNvPr>
          <p:cNvSpPr>
            <a:spLocks noGrp="1"/>
          </p:cNvSpPr>
          <p:nvPr>
            <p:ph type="body" sz="half" idx="24" hasCustomPrompt="1"/>
          </p:nvPr>
        </p:nvSpPr>
        <p:spPr>
          <a:xfrm>
            <a:off x="4377981" y="3401773"/>
            <a:ext cx="1376209"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Statement backing up figure on left. (can be three lines)</a:t>
            </a:r>
          </a:p>
        </p:txBody>
      </p:sp>
      <p:sp>
        <p:nvSpPr>
          <p:cNvPr id="36" name="Text Placeholder 3">
            <a:extLst>
              <a:ext uri="{FF2B5EF4-FFF2-40B4-BE49-F238E27FC236}">
                <a16:creationId xmlns:a16="http://schemas.microsoft.com/office/drawing/2014/main" id="{C2CD85CC-8FD6-8D49-9CD1-70EC4AF1841F}"/>
              </a:ext>
            </a:extLst>
          </p:cNvPr>
          <p:cNvSpPr>
            <a:spLocks noGrp="1"/>
          </p:cNvSpPr>
          <p:nvPr>
            <p:ph type="body" sz="half" idx="25" hasCustomPrompt="1"/>
          </p:nvPr>
        </p:nvSpPr>
        <p:spPr>
          <a:xfrm>
            <a:off x="4377981" y="3929312"/>
            <a:ext cx="1376209" cy="562881"/>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Source of above statement (can be three lines)</a:t>
            </a:r>
          </a:p>
        </p:txBody>
      </p:sp>
      <p:sp>
        <p:nvSpPr>
          <p:cNvPr id="37" name="Text Placeholder 3">
            <a:extLst>
              <a:ext uri="{FF2B5EF4-FFF2-40B4-BE49-F238E27FC236}">
                <a16:creationId xmlns:a16="http://schemas.microsoft.com/office/drawing/2014/main" id="{0E0A09EC-E17B-CA46-95E9-7E01D1D031A3}"/>
              </a:ext>
            </a:extLst>
          </p:cNvPr>
          <p:cNvSpPr>
            <a:spLocks noGrp="1"/>
          </p:cNvSpPr>
          <p:nvPr>
            <p:ph type="body" sz="half" idx="26" hasCustomPrompt="1"/>
          </p:nvPr>
        </p:nvSpPr>
        <p:spPr>
          <a:xfrm>
            <a:off x="3147902" y="4660832"/>
            <a:ext cx="1136756" cy="540253"/>
          </a:xfrm>
          <a:prstGeom prst="rect">
            <a:avLst/>
          </a:prstGeom>
        </p:spPr>
        <p:txBody>
          <a:bodyPr/>
          <a:lstStyle>
            <a:lvl1pPr marL="0" indent="0" algn="l">
              <a:buNone/>
              <a:defRPr sz="36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a:t>
            </a:r>
          </a:p>
        </p:txBody>
      </p:sp>
      <p:sp>
        <p:nvSpPr>
          <p:cNvPr id="38" name="Text Placeholder 3">
            <a:extLst>
              <a:ext uri="{FF2B5EF4-FFF2-40B4-BE49-F238E27FC236}">
                <a16:creationId xmlns:a16="http://schemas.microsoft.com/office/drawing/2014/main" id="{F0D06CF6-14F7-7F43-A912-3A4053300C7E}"/>
              </a:ext>
            </a:extLst>
          </p:cNvPr>
          <p:cNvSpPr>
            <a:spLocks noGrp="1"/>
          </p:cNvSpPr>
          <p:nvPr>
            <p:ph type="body" sz="half" idx="27" hasCustomPrompt="1"/>
          </p:nvPr>
        </p:nvSpPr>
        <p:spPr>
          <a:xfrm>
            <a:off x="4377981" y="4660832"/>
            <a:ext cx="1376209"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Statement backing up figure on left. (can be three lines)</a:t>
            </a:r>
          </a:p>
        </p:txBody>
      </p:sp>
      <p:sp>
        <p:nvSpPr>
          <p:cNvPr id="39" name="Text Placeholder 3">
            <a:extLst>
              <a:ext uri="{FF2B5EF4-FFF2-40B4-BE49-F238E27FC236}">
                <a16:creationId xmlns:a16="http://schemas.microsoft.com/office/drawing/2014/main" id="{EA098119-18EA-F341-BD22-4E6FE94FA1B6}"/>
              </a:ext>
            </a:extLst>
          </p:cNvPr>
          <p:cNvSpPr>
            <a:spLocks noGrp="1"/>
          </p:cNvSpPr>
          <p:nvPr>
            <p:ph type="body" sz="half" idx="28" hasCustomPrompt="1"/>
          </p:nvPr>
        </p:nvSpPr>
        <p:spPr>
          <a:xfrm>
            <a:off x="4377981" y="5188371"/>
            <a:ext cx="1376209" cy="562881"/>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Source of above statement (can be three lines)</a:t>
            </a:r>
          </a:p>
        </p:txBody>
      </p:sp>
      <p:sp>
        <p:nvSpPr>
          <p:cNvPr id="40" name="Text Placeholder 3">
            <a:extLst>
              <a:ext uri="{FF2B5EF4-FFF2-40B4-BE49-F238E27FC236}">
                <a16:creationId xmlns:a16="http://schemas.microsoft.com/office/drawing/2014/main" id="{C2DAA391-15F2-9A49-92F6-D962CDB16511}"/>
              </a:ext>
            </a:extLst>
          </p:cNvPr>
          <p:cNvSpPr>
            <a:spLocks noGrp="1"/>
          </p:cNvSpPr>
          <p:nvPr>
            <p:ph type="body" sz="half" idx="29" hasCustomPrompt="1"/>
          </p:nvPr>
        </p:nvSpPr>
        <p:spPr>
          <a:xfrm>
            <a:off x="5912204" y="3380671"/>
            <a:ext cx="1136756" cy="540253"/>
          </a:xfrm>
          <a:prstGeom prst="rect">
            <a:avLst/>
          </a:prstGeom>
        </p:spPr>
        <p:txBody>
          <a:bodyPr/>
          <a:lstStyle>
            <a:lvl1pPr marL="0" indent="0" algn="l">
              <a:buNone/>
              <a:defRPr sz="36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a:t>
            </a:r>
          </a:p>
        </p:txBody>
      </p:sp>
      <p:sp>
        <p:nvSpPr>
          <p:cNvPr id="41" name="Text Placeholder 3">
            <a:extLst>
              <a:ext uri="{FF2B5EF4-FFF2-40B4-BE49-F238E27FC236}">
                <a16:creationId xmlns:a16="http://schemas.microsoft.com/office/drawing/2014/main" id="{82ACB785-D3FB-9C41-A19C-652983BD04EC}"/>
              </a:ext>
            </a:extLst>
          </p:cNvPr>
          <p:cNvSpPr>
            <a:spLocks noGrp="1"/>
          </p:cNvSpPr>
          <p:nvPr>
            <p:ph type="body" sz="half" idx="30" hasCustomPrompt="1"/>
          </p:nvPr>
        </p:nvSpPr>
        <p:spPr>
          <a:xfrm>
            <a:off x="7142283" y="3380671"/>
            <a:ext cx="1376209"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Statement backing up figure on left. (can be three lines)</a:t>
            </a:r>
          </a:p>
        </p:txBody>
      </p:sp>
      <p:sp>
        <p:nvSpPr>
          <p:cNvPr id="42" name="Text Placeholder 3">
            <a:extLst>
              <a:ext uri="{FF2B5EF4-FFF2-40B4-BE49-F238E27FC236}">
                <a16:creationId xmlns:a16="http://schemas.microsoft.com/office/drawing/2014/main" id="{EDE37A40-A47C-6E47-9867-E2368C1D5BB6}"/>
              </a:ext>
            </a:extLst>
          </p:cNvPr>
          <p:cNvSpPr>
            <a:spLocks noGrp="1"/>
          </p:cNvSpPr>
          <p:nvPr>
            <p:ph type="body" sz="half" idx="31" hasCustomPrompt="1"/>
          </p:nvPr>
        </p:nvSpPr>
        <p:spPr>
          <a:xfrm>
            <a:off x="7142283" y="3908210"/>
            <a:ext cx="1376209" cy="562881"/>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Source of above statement (can be three lines)</a:t>
            </a:r>
          </a:p>
        </p:txBody>
      </p:sp>
      <p:sp>
        <p:nvSpPr>
          <p:cNvPr id="43" name="Footer Placeholder 24">
            <a:extLst>
              <a:ext uri="{FF2B5EF4-FFF2-40B4-BE49-F238E27FC236}">
                <a16:creationId xmlns:a16="http://schemas.microsoft.com/office/drawing/2014/main" id="{922C54D7-CFDB-6A4C-BCAC-B1EE5483C659}"/>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
        <p:nvSpPr>
          <p:cNvPr id="44" name="Text Placeholder 3">
            <a:extLst>
              <a:ext uri="{FF2B5EF4-FFF2-40B4-BE49-F238E27FC236}">
                <a16:creationId xmlns:a16="http://schemas.microsoft.com/office/drawing/2014/main" id="{4761FB45-658F-384E-9240-C054461B7185}"/>
              </a:ext>
            </a:extLst>
          </p:cNvPr>
          <p:cNvSpPr>
            <a:spLocks noGrp="1"/>
          </p:cNvSpPr>
          <p:nvPr>
            <p:ph type="body" sz="half" idx="32" hasCustomPrompt="1"/>
          </p:nvPr>
        </p:nvSpPr>
        <p:spPr>
          <a:xfrm>
            <a:off x="468007" y="594359"/>
            <a:ext cx="11131750" cy="1184295"/>
          </a:xfrm>
          <a:prstGeom prst="rect">
            <a:avLst/>
          </a:prstGeom>
        </p:spPr>
        <p:txBody>
          <a:bodyPr/>
          <a:lstStyle>
            <a:lvl1pPr marL="0" indent="0">
              <a:buNone/>
              <a:defRPr sz="2800" b="1" cap="all"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MAIN HEADING | 28 – 35pt | choose from </a:t>
            </a:r>
            <a:r>
              <a:rPr lang="en-US" err="1"/>
              <a:t>bitc</a:t>
            </a:r>
            <a:r>
              <a:rPr lang="en-US"/>
              <a:t> </a:t>
            </a:r>
            <a:r>
              <a:rPr lang="en-US" err="1"/>
              <a:t>colours</a:t>
            </a:r>
            <a:r>
              <a:rPr lang="en-US"/>
              <a:t> blue, magenta or cyan</a:t>
            </a:r>
          </a:p>
        </p:txBody>
      </p:sp>
    </p:spTree>
    <p:extLst>
      <p:ext uri="{BB962C8B-B14F-4D97-AF65-F5344CB8AC3E}">
        <p14:creationId xmlns:p14="http://schemas.microsoft.com/office/powerpoint/2010/main" val="3972024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ultiple Facts - Design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6EB213F-5E2C-A84C-9A60-04D73FCCEE2F}"/>
              </a:ext>
            </a:extLst>
          </p:cNvPr>
          <p:cNvSpPr>
            <a:spLocks noGrp="1"/>
          </p:cNvSpPr>
          <p:nvPr>
            <p:ph type="pic" sz="quarter" idx="13" hasCustomPrompt="1"/>
          </p:nvPr>
        </p:nvSpPr>
        <p:spPr>
          <a:xfrm>
            <a:off x="8524454" y="2771335"/>
            <a:ext cx="3496096" cy="2979917"/>
          </a:xfrm>
          <a:prstGeom prst="rect">
            <a:avLst/>
          </a:prstGeom>
        </p:spPr>
        <p:txBody>
          <a:bodyPr/>
          <a:lstStyle>
            <a:lvl1pPr marL="0" indent="0">
              <a:buNone/>
              <a:defRPr sz="1600">
                <a:solidFill>
                  <a:srgbClr val="FF0000"/>
                </a:solidFill>
              </a:defRPr>
            </a:lvl1pPr>
          </a:lstStyle>
          <a:p>
            <a:r>
              <a:rPr lang="en-US"/>
              <a:t>Click icon to insert black and white isolated image here. You may need to adjust ‘crop’ to ensure image fits. If you are looking to source an image please: 1) search the image bank 2) Talk with Help-desk Design   3) Search </a:t>
            </a:r>
            <a:r>
              <a:rPr lang="en-US" err="1"/>
              <a:t>www.alamy.com</a:t>
            </a:r>
            <a:endParaRPr lang="en-US"/>
          </a:p>
        </p:txBody>
      </p:sp>
      <p:cxnSp>
        <p:nvCxnSpPr>
          <p:cNvPr id="7" name="Straight Connector 6">
            <a:extLst>
              <a:ext uri="{FF2B5EF4-FFF2-40B4-BE49-F238E27FC236}">
                <a16:creationId xmlns:a16="http://schemas.microsoft.com/office/drawing/2014/main" id="{F5352438-AFBB-AA40-A29A-F14765DC1BD2}"/>
              </a:ext>
            </a:extLst>
          </p:cNvPr>
          <p:cNvCxnSpPr/>
          <p:nvPr userDrawn="1"/>
        </p:nvCxnSpPr>
        <p:spPr>
          <a:xfrm>
            <a:off x="468006" y="2771335"/>
            <a:ext cx="252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B5C4C83-71CE-C543-ABB4-196DFE861563}"/>
              </a:ext>
            </a:extLst>
          </p:cNvPr>
          <p:cNvCxnSpPr/>
          <p:nvPr userDrawn="1"/>
        </p:nvCxnSpPr>
        <p:spPr>
          <a:xfrm>
            <a:off x="3239342" y="2771335"/>
            <a:ext cx="252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FF1AC1C-4ECF-254D-80FD-C0646E63B732}"/>
              </a:ext>
            </a:extLst>
          </p:cNvPr>
          <p:cNvCxnSpPr/>
          <p:nvPr userDrawn="1"/>
        </p:nvCxnSpPr>
        <p:spPr>
          <a:xfrm>
            <a:off x="6006801" y="2771335"/>
            <a:ext cx="252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CCC2B19C-4464-624C-96AC-46133D4C75BF}"/>
              </a:ext>
            </a:extLst>
          </p:cNvPr>
          <p:cNvSpPr>
            <a:spLocks noGrp="1"/>
          </p:cNvSpPr>
          <p:nvPr>
            <p:ph type="body" sz="half" idx="2" hasCustomPrompt="1"/>
          </p:nvPr>
        </p:nvSpPr>
        <p:spPr>
          <a:xfrm>
            <a:off x="468007" y="2860166"/>
            <a:ext cx="2520000" cy="427617"/>
          </a:xfrm>
          <a:prstGeom prst="rect">
            <a:avLst/>
          </a:prstGeom>
        </p:spPr>
        <p:txBody>
          <a:bodyPr/>
          <a:lstStyle>
            <a:lvl1pPr marL="0" indent="0" algn="ctr">
              <a:buNone/>
              <a:defRPr sz="1800" b="1">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Subheading | 18pt</a:t>
            </a:r>
          </a:p>
        </p:txBody>
      </p:sp>
      <p:sp>
        <p:nvSpPr>
          <p:cNvPr id="11" name="Text Placeholder 3">
            <a:extLst>
              <a:ext uri="{FF2B5EF4-FFF2-40B4-BE49-F238E27FC236}">
                <a16:creationId xmlns:a16="http://schemas.microsoft.com/office/drawing/2014/main" id="{DD7524CE-1BD7-9147-A9BF-939B1D216354}"/>
              </a:ext>
            </a:extLst>
          </p:cNvPr>
          <p:cNvSpPr>
            <a:spLocks noGrp="1"/>
          </p:cNvSpPr>
          <p:nvPr>
            <p:ph type="body" sz="half" idx="14" hasCustomPrompt="1"/>
          </p:nvPr>
        </p:nvSpPr>
        <p:spPr>
          <a:xfrm>
            <a:off x="3239342" y="2860166"/>
            <a:ext cx="2520000" cy="427617"/>
          </a:xfrm>
          <a:prstGeom prst="rect">
            <a:avLst/>
          </a:prstGeom>
        </p:spPr>
        <p:txBody>
          <a:bodyPr/>
          <a:lstStyle>
            <a:lvl1pPr marL="0" indent="0" algn="ctr">
              <a:buNone/>
              <a:defRPr sz="1800" b="1">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Subheading | 18pt</a:t>
            </a:r>
          </a:p>
        </p:txBody>
      </p:sp>
      <p:sp>
        <p:nvSpPr>
          <p:cNvPr id="12" name="Text Placeholder 3">
            <a:extLst>
              <a:ext uri="{FF2B5EF4-FFF2-40B4-BE49-F238E27FC236}">
                <a16:creationId xmlns:a16="http://schemas.microsoft.com/office/drawing/2014/main" id="{484FF5BA-1091-D946-8E2A-14E91820522C}"/>
              </a:ext>
            </a:extLst>
          </p:cNvPr>
          <p:cNvSpPr>
            <a:spLocks noGrp="1"/>
          </p:cNvSpPr>
          <p:nvPr>
            <p:ph type="body" sz="half" idx="15" hasCustomPrompt="1"/>
          </p:nvPr>
        </p:nvSpPr>
        <p:spPr>
          <a:xfrm>
            <a:off x="6006801" y="2860166"/>
            <a:ext cx="2520000" cy="427617"/>
          </a:xfrm>
          <a:prstGeom prst="rect">
            <a:avLst/>
          </a:prstGeom>
        </p:spPr>
        <p:txBody>
          <a:bodyPr/>
          <a:lstStyle>
            <a:lvl1pPr marL="0" indent="0" algn="ctr">
              <a:buNone/>
              <a:defRPr sz="1800" b="1">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Subheading | 18pt</a:t>
            </a:r>
          </a:p>
        </p:txBody>
      </p:sp>
      <p:cxnSp>
        <p:nvCxnSpPr>
          <p:cNvPr id="21" name="Straight Connector 20">
            <a:extLst>
              <a:ext uri="{FF2B5EF4-FFF2-40B4-BE49-F238E27FC236}">
                <a16:creationId xmlns:a16="http://schemas.microsoft.com/office/drawing/2014/main" id="{52E5CD9E-5026-7A42-ABB3-D8330659D180}"/>
              </a:ext>
            </a:extLst>
          </p:cNvPr>
          <p:cNvCxnSpPr/>
          <p:nvPr userDrawn="1"/>
        </p:nvCxnSpPr>
        <p:spPr>
          <a:xfrm>
            <a:off x="465659" y="4604829"/>
            <a:ext cx="252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89F0D87-2BE7-ED4E-8A7F-F015CED33A0C}"/>
              </a:ext>
            </a:extLst>
          </p:cNvPr>
          <p:cNvCxnSpPr/>
          <p:nvPr userDrawn="1"/>
        </p:nvCxnSpPr>
        <p:spPr>
          <a:xfrm>
            <a:off x="3236995" y="4604829"/>
            <a:ext cx="252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Holder 4">
            <a:extLst>
              <a:ext uri="{FF2B5EF4-FFF2-40B4-BE49-F238E27FC236}">
                <a16:creationId xmlns:a16="http://schemas.microsoft.com/office/drawing/2014/main" id="{F5430FDC-B6E6-4D48-B640-EB3B9F0F0143}"/>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28" name="Text Placeholder 3">
            <a:extLst>
              <a:ext uri="{FF2B5EF4-FFF2-40B4-BE49-F238E27FC236}">
                <a16:creationId xmlns:a16="http://schemas.microsoft.com/office/drawing/2014/main" id="{B9D8BD29-C930-3347-BE7B-465DD4D83049}"/>
              </a:ext>
            </a:extLst>
          </p:cNvPr>
          <p:cNvSpPr>
            <a:spLocks noGrp="1"/>
          </p:cNvSpPr>
          <p:nvPr>
            <p:ph type="body" sz="half" idx="17" hasCustomPrompt="1"/>
          </p:nvPr>
        </p:nvSpPr>
        <p:spPr>
          <a:xfrm>
            <a:off x="376566" y="3394739"/>
            <a:ext cx="1136756" cy="540253"/>
          </a:xfrm>
          <a:prstGeom prst="rect">
            <a:avLst/>
          </a:prstGeom>
        </p:spPr>
        <p:txBody>
          <a:bodyPr/>
          <a:lstStyle>
            <a:lvl1pPr marL="0" indent="0" algn="l">
              <a:buNone/>
              <a:defRPr sz="36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a:t>
            </a:r>
          </a:p>
        </p:txBody>
      </p:sp>
      <p:sp>
        <p:nvSpPr>
          <p:cNvPr id="29" name="Text Placeholder 3">
            <a:extLst>
              <a:ext uri="{FF2B5EF4-FFF2-40B4-BE49-F238E27FC236}">
                <a16:creationId xmlns:a16="http://schemas.microsoft.com/office/drawing/2014/main" id="{D774D1BC-0037-E648-8180-D2142CE00CCC}"/>
              </a:ext>
            </a:extLst>
          </p:cNvPr>
          <p:cNvSpPr>
            <a:spLocks noGrp="1"/>
          </p:cNvSpPr>
          <p:nvPr>
            <p:ph type="body" sz="half" idx="18" hasCustomPrompt="1"/>
          </p:nvPr>
        </p:nvSpPr>
        <p:spPr>
          <a:xfrm>
            <a:off x="1606645" y="3394739"/>
            <a:ext cx="1376209"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Statement backing up figure on left. (can be three lines)</a:t>
            </a:r>
          </a:p>
        </p:txBody>
      </p:sp>
      <p:sp>
        <p:nvSpPr>
          <p:cNvPr id="30" name="Text Placeholder 3">
            <a:extLst>
              <a:ext uri="{FF2B5EF4-FFF2-40B4-BE49-F238E27FC236}">
                <a16:creationId xmlns:a16="http://schemas.microsoft.com/office/drawing/2014/main" id="{423A8E8E-B83A-4743-9C92-CD3F727304A1}"/>
              </a:ext>
            </a:extLst>
          </p:cNvPr>
          <p:cNvSpPr>
            <a:spLocks noGrp="1"/>
          </p:cNvSpPr>
          <p:nvPr>
            <p:ph type="body" sz="half" idx="19" hasCustomPrompt="1"/>
          </p:nvPr>
        </p:nvSpPr>
        <p:spPr>
          <a:xfrm>
            <a:off x="1606645" y="3922278"/>
            <a:ext cx="1376209" cy="562881"/>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Source of above statement (can be three lines)</a:t>
            </a:r>
          </a:p>
        </p:txBody>
      </p:sp>
      <p:sp>
        <p:nvSpPr>
          <p:cNvPr id="31" name="Text Placeholder 3">
            <a:extLst>
              <a:ext uri="{FF2B5EF4-FFF2-40B4-BE49-F238E27FC236}">
                <a16:creationId xmlns:a16="http://schemas.microsoft.com/office/drawing/2014/main" id="{E3B5CE1B-50FF-6E4E-9675-A11232C28DC9}"/>
              </a:ext>
            </a:extLst>
          </p:cNvPr>
          <p:cNvSpPr>
            <a:spLocks noGrp="1"/>
          </p:cNvSpPr>
          <p:nvPr>
            <p:ph type="body" sz="half" idx="20" hasCustomPrompt="1"/>
          </p:nvPr>
        </p:nvSpPr>
        <p:spPr>
          <a:xfrm>
            <a:off x="369533" y="4667865"/>
            <a:ext cx="1136756" cy="540253"/>
          </a:xfrm>
          <a:prstGeom prst="rect">
            <a:avLst/>
          </a:prstGeom>
        </p:spPr>
        <p:txBody>
          <a:bodyPr/>
          <a:lstStyle>
            <a:lvl1pPr marL="0" indent="0" algn="l">
              <a:buNone/>
              <a:defRPr sz="36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a:t>
            </a:r>
          </a:p>
        </p:txBody>
      </p:sp>
      <p:sp>
        <p:nvSpPr>
          <p:cNvPr id="32" name="Text Placeholder 3">
            <a:extLst>
              <a:ext uri="{FF2B5EF4-FFF2-40B4-BE49-F238E27FC236}">
                <a16:creationId xmlns:a16="http://schemas.microsoft.com/office/drawing/2014/main" id="{4D5324DA-0E97-4044-84BE-3D57FD865DB7}"/>
              </a:ext>
            </a:extLst>
          </p:cNvPr>
          <p:cNvSpPr>
            <a:spLocks noGrp="1"/>
          </p:cNvSpPr>
          <p:nvPr>
            <p:ph type="body" sz="half" idx="21" hasCustomPrompt="1"/>
          </p:nvPr>
        </p:nvSpPr>
        <p:spPr>
          <a:xfrm>
            <a:off x="1599612" y="4667865"/>
            <a:ext cx="1376209"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Statement backing up figure on left. (can be three lines)</a:t>
            </a:r>
          </a:p>
        </p:txBody>
      </p:sp>
      <p:sp>
        <p:nvSpPr>
          <p:cNvPr id="33" name="Text Placeholder 3">
            <a:extLst>
              <a:ext uri="{FF2B5EF4-FFF2-40B4-BE49-F238E27FC236}">
                <a16:creationId xmlns:a16="http://schemas.microsoft.com/office/drawing/2014/main" id="{003B2AE3-BE18-3D4B-B353-C7560ADFFB97}"/>
              </a:ext>
            </a:extLst>
          </p:cNvPr>
          <p:cNvSpPr>
            <a:spLocks noGrp="1"/>
          </p:cNvSpPr>
          <p:nvPr>
            <p:ph type="body" sz="half" idx="22" hasCustomPrompt="1"/>
          </p:nvPr>
        </p:nvSpPr>
        <p:spPr>
          <a:xfrm>
            <a:off x="1599612" y="5195404"/>
            <a:ext cx="1376209" cy="562881"/>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Source of above statement (can be three lines)</a:t>
            </a:r>
          </a:p>
        </p:txBody>
      </p:sp>
      <p:sp>
        <p:nvSpPr>
          <p:cNvPr id="34" name="Text Placeholder 3">
            <a:extLst>
              <a:ext uri="{FF2B5EF4-FFF2-40B4-BE49-F238E27FC236}">
                <a16:creationId xmlns:a16="http://schemas.microsoft.com/office/drawing/2014/main" id="{CB7C607A-BAF2-8540-BF3B-77037C254E29}"/>
              </a:ext>
            </a:extLst>
          </p:cNvPr>
          <p:cNvSpPr>
            <a:spLocks noGrp="1"/>
          </p:cNvSpPr>
          <p:nvPr>
            <p:ph type="body" sz="half" idx="23" hasCustomPrompt="1"/>
          </p:nvPr>
        </p:nvSpPr>
        <p:spPr>
          <a:xfrm>
            <a:off x="3147902" y="3401773"/>
            <a:ext cx="1136756" cy="540253"/>
          </a:xfrm>
          <a:prstGeom prst="rect">
            <a:avLst/>
          </a:prstGeom>
        </p:spPr>
        <p:txBody>
          <a:bodyPr/>
          <a:lstStyle>
            <a:lvl1pPr marL="0" indent="0" algn="l">
              <a:buNone/>
              <a:defRPr sz="36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a:t>
            </a:r>
          </a:p>
        </p:txBody>
      </p:sp>
      <p:sp>
        <p:nvSpPr>
          <p:cNvPr id="35" name="Text Placeholder 3">
            <a:extLst>
              <a:ext uri="{FF2B5EF4-FFF2-40B4-BE49-F238E27FC236}">
                <a16:creationId xmlns:a16="http://schemas.microsoft.com/office/drawing/2014/main" id="{850093F9-543B-9B41-98A6-374E08ADCF90}"/>
              </a:ext>
            </a:extLst>
          </p:cNvPr>
          <p:cNvSpPr>
            <a:spLocks noGrp="1"/>
          </p:cNvSpPr>
          <p:nvPr>
            <p:ph type="body" sz="half" idx="24" hasCustomPrompt="1"/>
          </p:nvPr>
        </p:nvSpPr>
        <p:spPr>
          <a:xfrm>
            <a:off x="4377981" y="3401773"/>
            <a:ext cx="1376209"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Statement backing up figure on left. (can be three lines)</a:t>
            </a:r>
          </a:p>
        </p:txBody>
      </p:sp>
      <p:sp>
        <p:nvSpPr>
          <p:cNvPr id="36" name="Text Placeholder 3">
            <a:extLst>
              <a:ext uri="{FF2B5EF4-FFF2-40B4-BE49-F238E27FC236}">
                <a16:creationId xmlns:a16="http://schemas.microsoft.com/office/drawing/2014/main" id="{C2CD85CC-8FD6-8D49-9CD1-70EC4AF1841F}"/>
              </a:ext>
            </a:extLst>
          </p:cNvPr>
          <p:cNvSpPr>
            <a:spLocks noGrp="1"/>
          </p:cNvSpPr>
          <p:nvPr>
            <p:ph type="body" sz="half" idx="25" hasCustomPrompt="1"/>
          </p:nvPr>
        </p:nvSpPr>
        <p:spPr>
          <a:xfrm>
            <a:off x="4377981" y="3929312"/>
            <a:ext cx="1376209" cy="562881"/>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Source of above statement (can be three lines)</a:t>
            </a:r>
          </a:p>
        </p:txBody>
      </p:sp>
      <p:sp>
        <p:nvSpPr>
          <p:cNvPr id="37" name="Text Placeholder 3">
            <a:extLst>
              <a:ext uri="{FF2B5EF4-FFF2-40B4-BE49-F238E27FC236}">
                <a16:creationId xmlns:a16="http://schemas.microsoft.com/office/drawing/2014/main" id="{0E0A09EC-E17B-CA46-95E9-7E01D1D031A3}"/>
              </a:ext>
            </a:extLst>
          </p:cNvPr>
          <p:cNvSpPr>
            <a:spLocks noGrp="1"/>
          </p:cNvSpPr>
          <p:nvPr>
            <p:ph type="body" sz="half" idx="26" hasCustomPrompt="1"/>
          </p:nvPr>
        </p:nvSpPr>
        <p:spPr>
          <a:xfrm>
            <a:off x="3147902" y="4660832"/>
            <a:ext cx="1136756" cy="540253"/>
          </a:xfrm>
          <a:prstGeom prst="rect">
            <a:avLst/>
          </a:prstGeom>
        </p:spPr>
        <p:txBody>
          <a:bodyPr/>
          <a:lstStyle>
            <a:lvl1pPr marL="0" indent="0" algn="l">
              <a:buNone/>
              <a:defRPr sz="36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a:t>
            </a:r>
          </a:p>
        </p:txBody>
      </p:sp>
      <p:sp>
        <p:nvSpPr>
          <p:cNvPr id="38" name="Text Placeholder 3">
            <a:extLst>
              <a:ext uri="{FF2B5EF4-FFF2-40B4-BE49-F238E27FC236}">
                <a16:creationId xmlns:a16="http://schemas.microsoft.com/office/drawing/2014/main" id="{F0D06CF6-14F7-7F43-A912-3A4053300C7E}"/>
              </a:ext>
            </a:extLst>
          </p:cNvPr>
          <p:cNvSpPr>
            <a:spLocks noGrp="1"/>
          </p:cNvSpPr>
          <p:nvPr>
            <p:ph type="body" sz="half" idx="27" hasCustomPrompt="1"/>
          </p:nvPr>
        </p:nvSpPr>
        <p:spPr>
          <a:xfrm>
            <a:off x="4377981" y="4660832"/>
            <a:ext cx="1376209"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Statement backing up figure on left. (can be three lines)</a:t>
            </a:r>
          </a:p>
        </p:txBody>
      </p:sp>
      <p:sp>
        <p:nvSpPr>
          <p:cNvPr id="39" name="Text Placeholder 3">
            <a:extLst>
              <a:ext uri="{FF2B5EF4-FFF2-40B4-BE49-F238E27FC236}">
                <a16:creationId xmlns:a16="http://schemas.microsoft.com/office/drawing/2014/main" id="{EA098119-18EA-F341-BD22-4E6FE94FA1B6}"/>
              </a:ext>
            </a:extLst>
          </p:cNvPr>
          <p:cNvSpPr>
            <a:spLocks noGrp="1"/>
          </p:cNvSpPr>
          <p:nvPr>
            <p:ph type="body" sz="half" idx="28" hasCustomPrompt="1"/>
          </p:nvPr>
        </p:nvSpPr>
        <p:spPr>
          <a:xfrm>
            <a:off x="4377981" y="5188371"/>
            <a:ext cx="1376209" cy="562881"/>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Source of above statement (can be three lines)</a:t>
            </a:r>
          </a:p>
        </p:txBody>
      </p:sp>
      <p:sp>
        <p:nvSpPr>
          <p:cNvPr id="40" name="Text Placeholder 3">
            <a:extLst>
              <a:ext uri="{FF2B5EF4-FFF2-40B4-BE49-F238E27FC236}">
                <a16:creationId xmlns:a16="http://schemas.microsoft.com/office/drawing/2014/main" id="{C2DAA391-15F2-9A49-92F6-D962CDB16511}"/>
              </a:ext>
            </a:extLst>
          </p:cNvPr>
          <p:cNvSpPr>
            <a:spLocks noGrp="1"/>
          </p:cNvSpPr>
          <p:nvPr>
            <p:ph type="body" sz="half" idx="29" hasCustomPrompt="1"/>
          </p:nvPr>
        </p:nvSpPr>
        <p:spPr>
          <a:xfrm>
            <a:off x="5912204" y="3380671"/>
            <a:ext cx="1136756" cy="540253"/>
          </a:xfrm>
          <a:prstGeom prst="rect">
            <a:avLst/>
          </a:prstGeom>
        </p:spPr>
        <p:txBody>
          <a:bodyPr/>
          <a:lstStyle>
            <a:lvl1pPr marL="0" indent="0" algn="l">
              <a:buNone/>
              <a:defRPr sz="36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a:t>
            </a:r>
          </a:p>
        </p:txBody>
      </p:sp>
      <p:sp>
        <p:nvSpPr>
          <p:cNvPr id="41" name="Text Placeholder 3">
            <a:extLst>
              <a:ext uri="{FF2B5EF4-FFF2-40B4-BE49-F238E27FC236}">
                <a16:creationId xmlns:a16="http://schemas.microsoft.com/office/drawing/2014/main" id="{82ACB785-D3FB-9C41-A19C-652983BD04EC}"/>
              </a:ext>
            </a:extLst>
          </p:cNvPr>
          <p:cNvSpPr>
            <a:spLocks noGrp="1"/>
          </p:cNvSpPr>
          <p:nvPr>
            <p:ph type="body" sz="half" idx="30" hasCustomPrompt="1"/>
          </p:nvPr>
        </p:nvSpPr>
        <p:spPr>
          <a:xfrm>
            <a:off x="7142283" y="3380671"/>
            <a:ext cx="1376209"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Statement backing up figure on left. (can be three lines)</a:t>
            </a:r>
          </a:p>
        </p:txBody>
      </p:sp>
      <p:sp>
        <p:nvSpPr>
          <p:cNvPr id="42" name="Text Placeholder 3">
            <a:extLst>
              <a:ext uri="{FF2B5EF4-FFF2-40B4-BE49-F238E27FC236}">
                <a16:creationId xmlns:a16="http://schemas.microsoft.com/office/drawing/2014/main" id="{EDE37A40-A47C-6E47-9867-E2368C1D5BB6}"/>
              </a:ext>
            </a:extLst>
          </p:cNvPr>
          <p:cNvSpPr>
            <a:spLocks noGrp="1"/>
          </p:cNvSpPr>
          <p:nvPr>
            <p:ph type="body" sz="half" idx="31" hasCustomPrompt="1"/>
          </p:nvPr>
        </p:nvSpPr>
        <p:spPr>
          <a:xfrm>
            <a:off x="7142283" y="3908210"/>
            <a:ext cx="1376209" cy="562881"/>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Source of above statement (can be three lines)</a:t>
            </a:r>
          </a:p>
        </p:txBody>
      </p:sp>
      <p:sp>
        <p:nvSpPr>
          <p:cNvPr id="43" name="Footer Placeholder 24">
            <a:extLst>
              <a:ext uri="{FF2B5EF4-FFF2-40B4-BE49-F238E27FC236}">
                <a16:creationId xmlns:a16="http://schemas.microsoft.com/office/drawing/2014/main" id="{0FED4FD0-9610-F742-9937-375F6C2D6FAA}"/>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
        <p:nvSpPr>
          <p:cNvPr id="45" name="Text Placeholder 3">
            <a:extLst>
              <a:ext uri="{FF2B5EF4-FFF2-40B4-BE49-F238E27FC236}">
                <a16:creationId xmlns:a16="http://schemas.microsoft.com/office/drawing/2014/main" id="{4761FB45-658F-384E-9240-C054461B7185}"/>
              </a:ext>
            </a:extLst>
          </p:cNvPr>
          <p:cNvSpPr>
            <a:spLocks noGrp="1"/>
          </p:cNvSpPr>
          <p:nvPr>
            <p:ph type="body" sz="half" idx="32" hasCustomPrompt="1"/>
          </p:nvPr>
        </p:nvSpPr>
        <p:spPr>
          <a:xfrm>
            <a:off x="468006" y="594360"/>
            <a:ext cx="11131751" cy="948760"/>
          </a:xfrm>
          <a:prstGeom prst="rect">
            <a:avLst/>
          </a:prstGeom>
        </p:spPr>
        <p:txBody>
          <a:bodyPr/>
          <a:lstStyle>
            <a:lvl1pPr marL="0" indent="0">
              <a:buNone/>
              <a:defRPr sz="2800" b="1" cap="all" baseline="0">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MAIN HEADING | 28 – 35pt | choose from </a:t>
            </a:r>
            <a:r>
              <a:rPr lang="en-US" err="1"/>
              <a:t>bitc</a:t>
            </a:r>
            <a:r>
              <a:rPr lang="en-US"/>
              <a:t> </a:t>
            </a:r>
            <a:r>
              <a:rPr lang="en-US" err="1"/>
              <a:t>colours</a:t>
            </a:r>
            <a:r>
              <a:rPr lang="en-US"/>
              <a:t> blue, magenta or cyan</a:t>
            </a:r>
          </a:p>
        </p:txBody>
      </p:sp>
    </p:spTree>
    <p:extLst>
      <p:ext uri="{BB962C8B-B14F-4D97-AF65-F5344CB8AC3E}">
        <p14:creationId xmlns:p14="http://schemas.microsoft.com/office/powerpoint/2010/main" val="42240843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olumns - Design 1">
    <p:spTree>
      <p:nvGrpSpPr>
        <p:cNvPr id="1" name=""/>
        <p:cNvGrpSpPr/>
        <p:nvPr/>
      </p:nvGrpSpPr>
      <p:grpSpPr>
        <a:xfrm>
          <a:off x="0" y="0"/>
          <a:ext cx="0" cy="0"/>
          <a:chOff x="0" y="0"/>
          <a:chExt cx="0" cy="0"/>
        </a:xfrm>
      </p:grpSpPr>
      <p:sp>
        <p:nvSpPr>
          <p:cNvPr id="5" name="Holder 4">
            <a:extLst>
              <a:ext uri="{FF2B5EF4-FFF2-40B4-BE49-F238E27FC236}">
                <a16:creationId xmlns:a16="http://schemas.microsoft.com/office/drawing/2014/main" id="{298A6D03-C707-E149-A52F-66712DA5985C}"/>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8" name="object 14">
            <a:extLst>
              <a:ext uri="{FF2B5EF4-FFF2-40B4-BE49-F238E27FC236}">
                <a16:creationId xmlns:a16="http://schemas.microsoft.com/office/drawing/2014/main" id="{407C45B8-9D2A-5845-BB50-8F0078218F28}"/>
              </a:ext>
            </a:extLst>
          </p:cNvPr>
          <p:cNvSpPr/>
          <p:nvPr userDrawn="1"/>
        </p:nvSpPr>
        <p:spPr>
          <a:xfrm>
            <a:off x="468001" y="3032515"/>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9" name="object 16">
            <a:extLst>
              <a:ext uri="{FF2B5EF4-FFF2-40B4-BE49-F238E27FC236}">
                <a16:creationId xmlns:a16="http://schemas.microsoft.com/office/drawing/2014/main" id="{5FC28D66-C840-DB4F-B325-104AED89C53E}"/>
              </a:ext>
            </a:extLst>
          </p:cNvPr>
          <p:cNvSpPr/>
          <p:nvPr userDrawn="1"/>
        </p:nvSpPr>
        <p:spPr>
          <a:xfrm>
            <a:off x="3360132" y="3032515"/>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10" name="object 18">
            <a:extLst>
              <a:ext uri="{FF2B5EF4-FFF2-40B4-BE49-F238E27FC236}">
                <a16:creationId xmlns:a16="http://schemas.microsoft.com/office/drawing/2014/main" id="{E65058F8-72CE-5649-A20E-DE8E2DFDE8E8}"/>
              </a:ext>
            </a:extLst>
          </p:cNvPr>
          <p:cNvSpPr/>
          <p:nvPr userDrawn="1"/>
        </p:nvSpPr>
        <p:spPr>
          <a:xfrm>
            <a:off x="6261769" y="3032515"/>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11" name="object 20">
            <a:extLst>
              <a:ext uri="{FF2B5EF4-FFF2-40B4-BE49-F238E27FC236}">
                <a16:creationId xmlns:a16="http://schemas.microsoft.com/office/drawing/2014/main" id="{982D2449-FC70-6946-BC90-B5B31C356054}"/>
              </a:ext>
            </a:extLst>
          </p:cNvPr>
          <p:cNvSpPr/>
          <p:nvPr userDrawn="1"/>
        </p:nvSpPr>
        <p:spPr>
          <a:xfrm>
            <a:off x="9153899" y="3032515"/>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12" name="object 14">
            <a:extLst>
              <a:ext uri="{FF2B5EF4-FFF2-40B4-BE49-F238E27FC236}">
                <a16:creationId xmlns:a16="http://schemas.microsoft.com/office/drawing/2014/main" id="{C3BD27DB-ED06-DA48-BE69-071A60297BEC}"/>
              </a:ext>
            </a:extLst>
          </p:cNvPr>
          <p:cNvSpPr/>
          <p:nvPr userDrawn="1"/>
        </p:nvSpPr>
        <p:spPr>
          <a:xfrm>
            <a:off x="478392" y="4580762"/>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13" name="object 16">
            <a:extLst>
              <a:ext uri="{FF2B5EF4-FFF2-40B4-BE49-F238E27FC236}">
                <a16:creationId xmlns:a16="http://schemas.microsoft.com/office/drawing/2014/main" id="{A09CFE9D-A1C0-CF4E-B9F3-9B217259BD6D}"/>
              </a:ext>
            </a:extLst>
          </p:cNvPr>
          <p:cNvSpPr/>
          <p:nvPr userDrawn="1"/>
        </p:nvSpPr>
        <p:spPr>
          <a:xfrm>
            <a:off x="3370523" y="4580762"/>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14" name="object 18">
            <a:extLst>
              <a:ext uri="{FF2B5EF4-FFF2-40B4-BE49-F238E27FC236}">
                <a16:creationId xmlns:a16="http://schemas.microsoft.com/office/drawing/2014/main" id="{E4152A3D-BB1F-0546-AD44-A593B283BA55}"/>
              </a:ext>
            </a:extLst>
          </p:cNvPr>
          <p:cNvSpPr/>
          <p:nvPr userDrawn="1"/>
        </p:nvSpPr>
        <p:spPr>
          <a:xfrm>
            <a:off x="6272160" y="4580762"/>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15" name="object 20">
            <a:extLst>
              <a:ext uri="{FF2B5EF4-FFF2-40B4-BE49-F238E27FC236}">
                <a16:creationId xmlns:a16="http://schemas.microsoft.com/office/drawing/2014/main" id="{AC1A1A02-AA67-D647-A8C5-77807AD4DEC7}"/>
              </a:ext>
            </a:extLst>
          </p:cNvPr>
          <p:cNvSpPr/>
          <p:nvPr userDrawn="1"/>
        </p:nvSpPr>
        <p:spPr>
          <a:xfrm>
            <a:off x="9164290" y="4580762"/>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17" name="Picture Placeholder 16">
            <a:extLst>
              <a:ext uri="{FF2B5EF4-FFF2-40B4-BE49-F238E27FC236}">
                <a16:creationId xmlns:a16="http://schemas.microsoft.com/office/drawing/2014/main" id="{49D63659-8234-7645-932D-3595085DCC26}"/>
              </a:ext>
            </a:extLst>
          </p:cNvPr>
          <p:cNvSpPr>
            <a:spLocks noGrp="1"/>
          </p:cNvSpPr>
          <p:nvPr>
            <p:ph type="pic" sz="quarter" idx="17" hasCustomPrompt="1"/>
          </p:nvPr>
        </p:nvSpPr>
        <p:spPr>
          <a:xfrm>
            <a:off x="468001" y="1673225"/>
            <a:ext cx="2784475" cy="1290991"/>
          </a:xfrm>
          <a:prstGeom prst="rect">
            <a:avLst/>
          </a:prstGeom>
        </p:spPr>
        <p:txBody>
          <a:bodyPr/>
          <a:lstStyle>
            <a:lvl1pPr marL="0" indent="0">
              <a:buNone/>
              <a:defRPr sz="1600">
                <a:solidFill>
                  <a:srgbClr val="FF0000"/>
                </a:solidFill>
              </a:defRPr>
            </a:lvl1pPr>
          </a:lstStyle>
          <a:p>
            <a:r>
              <a:rPr lang="en-US" err="1"/>
              <a:t>Colourful</a:t>
            </a:r>
            <a:r>
              <a:rPr lang="en-US"/>
              <a:t> image to illustrate to be added here. Click icon to insert. You may need to adjust ‘crop’ to ensure image fits.</a:t>
            </a:r>
          </a:p>
        </p:txBody>
      </p:sp>
      <p:sp>
        <p:nvSpPr>
          <p:cNvPr id="18" name="Picture Placeholder 16">
            <a:extLst>
              <a:ext uri="{FF2B5EF4-FFF2-40B4-BE49-F238E27FC236}">
                <a16:creationId xmlns:a16="http://schemas.microsoft.com/office/drawing/2014/main" id="{6F3E071B-3BB9-6845-B97F-F528AA83F0FF}"/>
              </a:ext>
            </a:extLst>
          </p:cNvPr>
          <p:cNvSpPr>
            <a:spLocks noGrp="1"/>
          </p:cNvSpPr>
          <p:nvPr>
            <p:ph type="pic" sz="quarter" idx="18" hasCustomPrompt="1"/>
          </p:nvPr>
        </p:nvSpPr>
        <p:spPr>
          <a:xfrm>
            <a:off x="3370523" y="1673225"/>
            <a:ext cx="2774084" cy="1290992"/>
          </a:xfrm>
          <a:prstGeom prst="rect">
            <a:avLst/>
          </a:prstGeom>
        </p:spPr>
        <p:txBody>
          <a:bodyPr/>
          <a:lstStyle>
            <a:lvl1pPr marL="0" indent="0">
              <a:buNone/>
              <a:defRPr sz="1600">
                <a:solidFill>
                  <a:srgbClr val="FF0000"/>
                </a:solidFill>
              </a:defRPr>
            </a:lvl1pPr>
          </a:lstStyle>
          <a:p>
            <a:r>
              <a:rPr lang="en-US" err="1"/>
              <a:t>Colourful</a:t>
            </a:r>
            <a:r>
              <a:rPr lang="en-US"/>
              <a:t> image to illustrate to be added here. Click icon to insert. You may need to adjust ‘crop’ to ensure image fits.</a:t>
            </a:r>
          </a:p>
        </p:txBody>
      </p:sp>
      <p:sp>
        <p:nvSpPr>
          <p:cNvPr id="19" name="Picture Placeholder 16">
            <a:extLst>
              <a:ext uri="{FF2B5EF4-FFF2-40B4-BE49-F238E27FC236}">
                <a16:creationId xmlns:a16="http://schemas.microsoft.com/office/drawing/2014/main" id="{35855ACC-7332-5A47-BEB1-C7D22410C217}"/>
              </a:ext>
            </a:extLst>
          </p:cNvPr>
          <p:cNvSpPr>
            <a:spLocks noGrp="1"/>
          </p:cNvSpPr>
          <p:nvPr>
            <p:ph type="pic" sz="quarter" idx="19" hasCustomPrompt="1"/>
          </p:nvPr>
        </p:nvSpPr>
        <p:spPr>
          <a:xfrm>
            <a:off x="6272159" y="1673225"/>
            <a:ext cx="2774085" cy="1290992"/>
          </a:xfrm>
          <a:prstGeom prst="rect">
            <a:avLst/>
          </a:prstGeom>
        </p:spPr>
        <p:txBody>
          <a:bodyPr/>
          <a:lstStyle>
            <a:lvl1pPr marL="0" indent="0">
              <a:buNone/>
              <a:defRPr sz="1600">
                <a:solidFill>
                  <a:srgbClr val="FF0000"/>
                </a:solidFill>
              </a:defRPr>
            </a:lvl1pPr>
          </a:lstStyle>
          <a:p>
            <a:r>
              <a:rPr lang="en-US" err="1"/>
              <a:t>Colourful</a:t>
            </a:r>
            <a:r>
              <a:rPr lang="en-US"/>
              <a:t> image to illustrate to be added here. Click icon to insert. You may need to adjust ‘crop’ to ensure image fits.</a:t>
            </a:r>
          </a:p>
        </p:txBody>
      </p:sp>
      <p:sp>
        <p:nvSpPr>
          <p:cNvPr id="20" name="Picture Placeholder 16">
            <a:extLst>
              <a:ext uri="{FF2B5EF4-FFF2-40B4-BE49-F238E27FC236}">
                <a16:creationId xmlns:a16="http://schemas.microsoft.com/office/drawing/2014/main" id="{185A5CED-EB22-394D-9096-52F24A48F347}"/>
              </a:ext>
            </a:extLst>
          </p:cNvPr>
          <p:cNvSpPr>
            <a:spLocks noGrp="1"/>
          </p:cNvSpPr>
          <p:nvPr>
            <p:ph type="pic" sz="quarter" idx="20" hasCustomPrompt="1"/>
          </p:nvPr>
        </p:nvSpPr>
        <p:spPr>
          <a:xfrm>
            <a:off x="9164290" y="1673225"/>
            <a:ext cx="2774084" cy="1290992"/>
          </a:xfrm>
          <a:prstGeom prst="rect">
            <a:avLst/>
          </a:prstGeom>
        </p:spPr>
        <p:txBody>
          <a:bodyPr/>
          <a:lstStyle>
            <a:lvl1pPr marL="0" indent="0">
              <a:buNone/>
              <a:defRPr sz="1600">
                <a:solidFill>
                  <a:srgbClr val="FF0000"/>
                </a:solidFill>
              </a:defRPr>
            </a:lvl1pPr>
          </a:lstStyle>
          <a:p>
            <a:r>
              <a:rPr lang="en-US" err="1"/>
              <a:t>Colourful</a:t>
            </a:r>
            <a:r>
              <a:rPr lang="en-US"/>
              <a:t> image to illustrate to be added here. Click icon to insert. You may need to adjust ‘crop’ to ensure image fits.</a:t>
            </a:r>
          </a:p>
        </p:txBody>
      </p:sp>
      <p:sp>
        <p:nvSpPr>
          <p:cNvPr id="21" name="Text Placeholder 3">
            <a:extLst>
              <a:ext uri="{FF2B5EF4-FFF2-40B4-BE49-F238E27FC236}">
                <a16:creationId xmlns:a16="http://schemas.microsoft.com/office/drawing/2014/main" id="{3EDA65AE-0804-3744-A8A8-5E9D23D946B2}"/>
              </a:ext>
            </a:extLst>
          </p:cNvPr>
          <p:cNvSpPr>
            <a:spLocks noGrp="1"/>
          </p:cNvSpPr>
          <p:nvPr>
            <p:ph type="body" sz="half" idx="2" hasCustomPrompt="1"/>
          </p:nvPr>
        </p:nvSpPr>
        <p:spPr>
          <a:xfrm>
            <a:off x="478392" y="3116688"/>
            <a:ext cx="2774084" cy="297185"/>
          </a:xfrm>
          <a:prstGeom prst="rect">
            <a:avLst/>
          </a:prstGeom>
        </p:spPr>
        <p:txBody>
          <a:bodyPr/>
          <a:lstStyle>
            <a:lvl1pPr marL="0" indent="0" algn="ctr">
              <a:buNone/>
              <a:defRPr sz="1800" b="1">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Subheading | 18pt</a:t>
            </a:r>
          </a:p>
        </p:txBody>
      </p:sp>
      <p:sp>
        <p:nvSpPr>
          <p:cNvPr id="22" name="Text Placeholder 3">
            <a:extLst>
              <a:ext uri="{FF2B5EF4-FFF2-40B4-BE49-F238E27FC236}">
                <a16:creationId xmlns:a16="http://schemas.microsoft.com/office/drawing/2014/main" id="{47D76C02-B8E7-DC48-A942-C8DA76A2105A}"/>
              </a:ext>
            </a:extLst>
          </p:cNvPr>
          <p:cNvSpPr>
            <a:spLocks noGrp="1"/>
          </p:cNvSpPr>
          <p:nvPr>
            <p:ph type="body" sz="half" idx="21" hasCustomPrompt="1"/>
          </p:nvPr>
        </p:nvSpPr>
        <p:spPr>
          <a:xfrm>
            <a:off x="3360132" y="3116689"/>
            <a:ext cx="2784475" cy="297184"/>
          </a:xfrm>
          <a:prstGeom prst="rect">
            <a:avLst/>
          </a:prstGeom>
        </p:spPr>
        <p:txBody>
          <a:bodyPr/>
          <a:lstStyle>
            <a:lvl1pPr marL="0" indent="0" algn="ctr">
              <a:buNone/>
              <a:defRPr sz="1800" b="1">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Subheading | 18pt</a:t>
            </a:r>
          </a:p>
        </p:txBody>
      </p:sp>
      <p:sp>
        <p:nvSpPr>
          <p:cNvPr id="23" name="Text Placeholder 3">
            <a:extLst>
              <a:ext uri="{FF2B5EF4-FFF2-40B4-BE49-F238E27FC236}">
                <a16:creationId xmlns:a16="http://schemas.microsoft.com/office/drawing/2014/main" id="{420C0DFB-A697-354F-8F6B-EC5605892F09}"/>
              </a:ext>
            </a:extLst>
          </p:cNvPr>
          <p:cNvSpPr>
            <a:spLocks noGrp="1"/>
          </p:cNvSpPr>
          <p:nvPr>
            <p:ph type="body" sz="half" idx="22" hasCustomPrompt="1"/>
          </p:nvPr>
        </p:nvSpPr>
        <p:spPr>
          <a:xfrm>
            <a:off x="6261769" y="3116688"/>
            <a:ext cx="2784475" cy="297185"/>
          </a:xfrm>
          <a:prstGeom prst="rect">
            <a:avLst/>
          </a:prstGeom>
        </p:spPr>
        <p:txBody>
          <a:bodyPr/>
          <a:lstStyle>
            <a:lvl1pPr marL="0" indent="0" algn="ctr">
              <a:buNone/>
              <a:defRPr sz="1800" b="1">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Subheading | 18pt</a:t>
            </a:r>
          </a:p>
        </p:txBody>
      </p:sp>
      <p:sp>
        <p:nvSpPr>
          <p:cNvPr id="24" name="Text Placeholder 3">
            <a:extLst>
              <a:ext uri="{FF2B5EF4-FFF2-40B4-BE49-F238E27FC236}">
                <a16:creationId xmlns:a16="http://schemas.microsoft.com/office/drawing/2014/main" id="{70991501-8F8A-604E-9645-A1B46FD764DE}"/>
              </a:ext>
            </a:extLst>
          </p:cNvPr>
          <p:cNvSpPr>
            <a:spLocks noGrp="1"/>
          </p:cNvSpPr>
          <p:nvPr>
            <p:ph type="body" sz="half" idx="23" hasCustomPrompt="1"/>
          </p:nvPr>
        </p:nvSpPr>
        <p:spPr>
          <a:xfrm>
            <a:off x="9163406" y="3116688"/>
            <a:ext cx="2774968" cy="297185"/>
          </a:xfrm>
          <a:prstGeom prst="rect">
            <a:avLst/>
          </a:prstGeom>
        </p:spPr>
        <p:txBody>
          <a:bodyPr/>
          <a:lstStyle>
            <a:lvl1pPr marL="0" indent="0" algn="ctr">
              <a:buNone/>
              <a:defRPr sz="1800" b="1">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Subheading | 18pt</a:t>
            </a:r>
          </a:p>
        </p:txBody>
      </p:sp>
      <p:sp>
        <p:nvSpPr>
          <p:cNvPr id="25" name="Text Placeholder 3">
            <a:extLst>
              <a:ext uri="{FF2B5EF4-FFF2-40B4-BE49-F238E27FC236}">
                <a16:creationId xmlns:a16="http://schemas.microsoft.com/office/drawing/2014/main" id="{C6D7C2D5-CBC2-0646-B545-A1EB5137ABF6}"/>
              </a:ext>
            </a:extLst>
          </p:cNvPr>
          <p:cNvSpPr>
            <a:spLocks noGrp="1"/>
          </p:cNvSpPr>
          <p:nvPr>
            <p:ph type="body" sz="half" idx="24" hasCustomPrompt="1"/>
          </p:nvPr>
        </p:nvSpPr>
        <p:spPr>
          <a:xfrm>
            <a:off x="478392" y="3501917"/>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5080" algn="just">
              <a:lnSpc>
                <a:spcPts val="1300"/>
              </a:lnSpc>
              <a:spcBef>
                <a:spcPts val="455"/>
              </a:spcBef>
            </a:pPr>
            <a:r>
              <a:rPr lang="en-US" sz="1050">
                <a:latin typeface="Arial" charset="0"/>
                <a:ea typeface="Arial" charset="0"/>
                <a:cs typeface="Arial" charset="0"/>
              </a:rPr>
              <a:t>Out of the example countries</a:t>
            </a:r>
            <a:r>
              <a:rPr lang="en-US" sz="1050" spc="-25">
                <a:latin typeface="Arial" charset="0"/>
                <a:ea typeface="Arial" charset="0"/>
                <a:cs typeface="Arial" charset="0"/>
              </a:rPr>
              <a:t>, </a:t>
            </a:r>
            <a:r>
              <a:rPr lang="en-US" sz="1050">
                <a:latin typeface="Arial" charset="0"/>
                <a:ea typeface="Arial" charset="0"/>
                <a:cs typeface="Arial" charset="0"/>
              </a:rPr>
              <a:t>the UK is the seventh most unequal, and the fourth most unequal in Europ</a:t>
            </a:r>
            <a:r>
              <a:rPr lang="en-US" sz="1050" spc="-10">
                <a:latin typeface="Arial" charset="0"/>
                <a:ea typeface="Arial" charset="0"/>
                <a:cs typeface="Arial" charset="0"/>
              </a:rPr>
              <a:t>e</a:t>
            </a:r>
            <a:r>
              <a:rPr lang="en-US" sz="1050">
                <a:latin typeface="Arial" charset="0"/>
                <a:ea typeface="Arial" charset="0"/>
                <a:cs typeface="Arial" charset="0"/>
              </a:rPr>
              <a:t>.</a:t>
            </a:r>
          </a:p>
        </p:txBody>
      </p:sp>
      <p:sp>
        <p:nvSpPr>
          <p:cNvPr id="26" name="Text Placeholder 3">
            <a:extLst>
              <a:ext uri="{FF2B5EF4-FFF2-40B4-BE49-F238E27FC236}">
                <a16:creationId xmlns:a16="http://schemas.microsoft.com/office/drawing/2014/main" id="{ABB37FC2-3DBD-1145-BD26-003A6CF63090}"/>
              </a:ext>
            </a:extLst>
          </p:cNvPr>
          <p:cNvSpPr>
            <a:spLocks noGrp="1"/>
          </p:cNvSpPr>
          <p:nvPr>
            <p:ph type="body" sz="half" idx="25" hasCustomPrompt="1"/>
          </p:nvPr>
        </p:nvSpPr>
        <p:spPr>
          <a:xfrm>
            <a:off x="468001" y="4111099"/>
            <a:ext cx="2784475" cy="432306"/>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493395">
              <a:lnSpc>
                <a:spcPts val="1300"/>
              </a:lnSpc>
            </a:pPr>
            <a:r>
              <a:rPr lang="en-US" sz="1050">
                <a:solidFill>
                  <a:srgbClr val="E5007D"/>
                </a:solidFill>
                <a:latin typeface="Arial" charset="0"/>
                <a:ea typeface="Arial" charset="0"/>
                <a:cs typeface="Arial" charset="0"/>
              </a:rPr>
              <a:t>United Nations High Commissioner For </a:t>
            </a:r>
            <a:r>
              <a:rPr lang="en-US" sz="1050" spc="-35">
                <a:solidFill>
                  <a:srgbClr val="E5007D"/>
                </a:solidFill>
                <a:latin typeface="Arial" charset="0"/>
                <a:ea typeface="Arial" charset="0"/>
                <a:cs typeface="Arial" charset="0"/>
              </a:rPr>
              <a:t>Example</a:t>
            </a:r>
            <a:endParaRPr lang="en-US" sz="1050">
              <a:latin typeface="Arial" charset="0"/>
              <a:ea typeface="Arial" charset="0"/>
              <a:cs typeface="Arial" charset="0"/>
            </a:endParaRPr>
          </a:p>
        </p:txBody>
      </p:sp>
      <p:sp>
        <p:nvSpPr>
          <p:cNvPr id="27" name="Text Placeholder 3">
            <a:extLst>
              <a:ext uri="{FF2B5EF4-FFF2-40B4-BE49-F238E27FC236}">
                <a16:creationId xmlns:a16="http://schemas.microsoft.com/office/drawing/2014/main" id="{6AD2C81D-FC56-584D-BAD7-4BFA8C0A81C3}"/>
              </a:ext>
            </a:extLst>
          </p:cNvPr>
          <p:cNvSpPr>
            <a:spLocks noGrp="1"/>
          </p:cNvSpPr>
          <p:nvPr>
            <p:ph type="body" sz="half" idx="26" hasCustomPrompt="1"/>
          </p:nvPr>
        </p:nvSpPr>
        <p:spPr>
          <a:xfrm>
            <a:off x="3367065" y="3491526"/>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5080" algn="just">
              <a:lnSpc>
                <a:spcPts val="1300"/>
              </a:lnSpc>
              <a:spcBef>
                <a:spcPts val="455"/>
              </a:spcBef>
            </a:pPr>
            <a:r>
              <a:rPr lang="en-US" sz="1050">
                <a:latin typeface="Arial" charset="0"/>
                <a:ea typeface="Arial" charset="0"/>
                <a:cs typeface="Arial" charset="0"/>
              </a:rPr>
              <a:t>Out of the example countries</a:t>
            </a:r>
            <a:r>
              <a:rPr lang="en-US" sz="1050" spc="-25">
                <a:latin typeface="Arial" charset="0"/>
                <a:ea typeface="Arial" charset="0"/>
                <a:cs typeface="Arial" charset="0"/>
              </a:rPr>
              <a:t>, </a:t>
            </a:r>
            <a:r>
              <a:rPr lang="en-US" sz="1050">
                <a:latin typeface="Arial" charset="0"/>
                <a:ea typeface="Arial" charset="0"/>
                <a:cs typeface="Arial" charset="0"/>
              </a:rPr>
              <a:t>the UK is the seventh most unequal, and the fourth most unequal in Europ</a:t>
            </a:r>
            <a:r>
              <a:rPr lang="en-US" sz="1050" spc="-10">
                <a:latin typeface="Arial" charset="0"/>
                <a:ea typeface="Arial" charset="0"/>
                <a:cs typeface="Arial" charset="0"/>
              </a:rPr>
              <a:t>e</a:t>
            </a:r>
            <a:r>
              <a:rPr lang="en-US" sz="1050">
                <a:latin typeface="Arial" charset="0"/>
                <a:ea typeface="Arial" charset="0"/>
                <a:cs typeface="Arial" charset="0"/>
              </a:rPr>
              <a:t>.</a:t>
            </a:r>
          </a:p>
        </p:txBody>
      </p:sp>
      <p:sp>
        <p:nvSpPr>
          <p:cNvPr id="28" name="Text Placeholder 3">
            <a:extLst>
              <a:ext uri="{FF2B5EF4-FFF2-40B4-BE49-F238E27FC236}">
                <a16:creationId xmlns:a16="http://schemas.microsoft.com/office/drawing/2014/main" id="{1B65C66F-6B9B-564D-9740-C7C6C4F66CD3}"/>
              </a:ext>
            </a:extLst>
          </p:cNvPr>
          <p:cNvSpPr>
            <a:spLocks noGrp="1"/>
          </p:cNvSpPr>
          <p:nvPr>
            <p:ph type="body" sz="half" idx="27" hasCustomPrompt="1"/>
          </p:nvPr>
        </p:nvSpPr>
        <p:spPr>
          <a:xfrm>
            <a:off x="3356674" y="4100708"/>
            <a:ext cx="2784475" cy="432306"/>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493395">
              <a:lnSpc>
                <a:spcPts val="1300"/>
              </a:lnSpc>
            </a:pPr>
            <a:r>
              <a:rPr lang="en-US" sz="1050">
                <a:solidFill>
                  <a:srgbClr val="E5007D"/>
                </a:solidFill>
                <a:latin typeface="Arial" charset="0"/>
                <a:ea typeface="Arial" charset="0"/>
                <a:cs typeface="Arial" charset="0"/>
              </a:rPr>
              <a:t>United Nations High Commissioner For </a:t>
            </a:r>
            <a:r>
              <a:rPr lang="en-US" sz="1050" spc="-35">
                <a:solidFill>
                  <a:srgbClr val="E5007D"/>
                </a:solidFill>
                <a:latin typeface="Arial" charset="0"/>
                <a:ea typeface="Arial" charset="0"/>
                <a:cs typeface="Arial" charset="0"/>
              </a:rPr>
              <a:t>Example</a:t>
            </a:r>
            <a:endParaRPr lang="en-US" sz="1050">
              <a:latin typeface="Arial" charset="0"/>
              <a:ea typeface="Arial" charset="0"/>
              <a:cs typeface="Arial" charset="0"/>
            </a:endParaRPr>
          </a:p>
        </p:txBody>
      </p:sp>
      <p:sp>
        <p:nvSpPr>
          <p:cNvPr id="29" name="Text Placeholder 3">
            <a:extLst>
              <a:ext uri="{FF2B5EF4-FFF2-40B4-BE49-F238E27FC236}">
                <a16:creationId xmlns:a16="http://schemas.microsoft.com/office/drawing/2014/main" id="{C142ECB0-6397-9E4C-AC4F-4C1C5CC9069C}"/>
              </a:ext>
            </a:extLst>
          </p:cNvPr>
          <p:cNvSpPr>
            <a:spLocks noGrp="1"/>
          </p:cNvSpPr>
          <p:nvPr>
            <p:ph type="body" sz="half" idx="28" hasCustomPrompt="1"/>
          </p:nvPr>
        </p:nvSpPr>
        <p:spPr>
          <a:xfrm>
            <a:off x="6286910" y="3491526"/>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5080" algn="just">
              <a:lnSpc>
                <a:spcPts val="1300"/>
              </a:lnSpc>
              <a:spcBef>
                <a:spcPts val="455"/>
              </a:spcBef>
            </a:pPr>
            <a:r>
              <a:rPr lang="en-US" sz="1050">
                <a:latin typeface="Arial" charset="0"/>
                <a:ea typeface="Arial" charset="0"/>
                <a:cs typeface="Arial" charset="0"/>
              </a:rPr>
              <a:t>Out of the example countries</a:t>
            </a:r>
            <a:r>
              <a:rPr lang="en-US" sz="1050" spc="-25">
                <a:latin typeface="Arial" charset="0"/>
                <a:ea typeface="Arial" charset="0"/>
                <a:cs typeface="Arial" charset="0"/>
              </a:rPr>
              <a:t>, </a:t>
            </a:r>
            <a:r>
              <a:rPr lang="en-US" sz="1050">
                <a:latin typeface="Arial" charset="0"/>
                <a:ea typeface="Arial" charset="0"/>
                <a:cs typeface="Arial" charset="0"/>
              </a:rPr>
              <a:t>the UK is the seventh most unequal, and the fourth most unequal in Europ</a:t>
            </a:r>
            <a:r>
              <a:rPr lang="en-US" sz="1050" spc="-10">
                <a:latin typeface="Arial" charset="0"/>
                <a:ea typeface="Arial" charset="0"/>
                <a:cs typeface="Arial" charset="0"/>
              </a:rPr>
              <a:t>e</a:t>
            </a:r>
            <a:r>
              <a:rPr lang="en-US" sz="1050">
                <a:latin typeface="Arial" charset="0"/>
                <a:ea typeface="Arial" charset="0"/>
                <a:cs typeface="Arial" charset="0"/>
              </a:rPr>
              <a:t>.</a:t>
            </a:r>
          </a:p>
        </p:txBody>
      </p:sp>
      <p:sp>
        <p:nvSpPr>
          <p:cNvPr id="30" name="Text Placeholder 3">
            <a:extLst>
              <a:ext uri="{FF2B5EF4-FFF2-40B4-BE49-F238E27FC236}">
                <a16:creationId xmlns:a16="http://schemas.microsoft.com/office/drawing/2014/main" id="{E8B4A8B3-6D89-4D4E-8A07-C9E6B9FA5E49}"/>
              </a:ext>
            </a:extLst>
          </p:cNvPr>
          <p:cNvSpPr>
            <a:spLocks noGrp="1"/>
          </p:cNvSpPr>
          <p:nvPr>
            <p:ph type="body" sz="half" idx="29" hasCustomPrompt="1"/>
          </p:nvPr>
        </p:nvSpPr>
        <p:spPr>
          <a:xfrm>
            <a:off x="6276519" y="4100708"/>
            <a:ext cx="2784475" cy="432306"/>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493395">
              <a:lnSpc>
                <a:spcPts val="1300"/>
              </a:lnSpc>
            </a:pPr>
            <a:r>
              <a:rPr lang="en-US" sz="1050">
                <a:solidFill>
                  <a:srgbClr val="E5007D"/>
                </a:solidFill>
                <a:latin typeface="Arial" charset="0"/>
                <a:ea typeface="Arial" charset="0"/>
                <a:cs typeface="Arial" charset="0"/>
              </a:rPr>
              <a:t>United Nations High Commissioner For </a:t>
            </a:r>
            <a:r>
              <a:rPr lang="en-US" sz="1050" spc="-35">
                <a:solidFill>
                  <a:srgbClr val="E5007D"/>
                </a:solidFill>
                <a:latin typeface="Arial" charset="0"/>
                <a:ea typeface="Arial" charset="0"/>
                <a:cs typeface="Arial" charset="0"/>
              </a:rPr>
              <a:t>Example</a:t>
            </a:r>
            <a:endParaRPr lang="en-US" sz="1050">
              <a:latin typeface="Arial" charset="0"/>
              <a:ea typeface="Arial" charset="0"/>
              <a:cs typeface="Arial" charset="0"/>
            </a:endParaRPr>
          </a:p>
        </p:txBody>
      </p:sp>
      <p:sp>
        <p:nvSpPr>
          <p:cNvPr id="31" name="Text Placeholder 3">
            <a:extLst>
              <a:ext uri="{FF2B5EF4-FFF2-40B4-BE49-F238E27FC236}">
                <a16:creationId xmlns:a16="http://schemas.microsoft.com/office/drawing/2014/main" id="{DB7180E3-EC2C-7340-ACF9-7214FC7B930C}"/>
              </a:ext>
            </a:extLst>
          </p:cNvPr>
          <p:cNvSpPr>
            <a:spLocks noGrp="1"/>
          </p:cNvSpPr>
          <p:nvPr>
            <p:ph type="body" sz="half" idx="30" hasCustomPrompt="1"/>
          </p:nvPr>
        </p:nvSpPr>
        <p:spPr>
          <a:xfrm>
            <a:off x="9165191" y="3481135"/>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5080" algn="just">
              <a:lnSpc>
                <a:spcPts val="1300"/>
              </a:lnSpc>
              <a:spcBef>
                <a:spcPts val="455"/>
              </a:spcBef>
            </a:pPr>
            <a:r>
              <a:rPr lang="en-US" sz="1050">
                <a:latin typeface="Arial" charset="0"/>
                <a:ea typeface="Arial" charset="0"/>
                <a:cs typeface="Arial" charset="0"/>
              </a:rPr>
              <a:t>Out of the example countries</a:t>
            </a:r>
            <a:r>
              <a:rPr lang="en-US" sz="1050" spc="-25">
                <a:latin typeface="Arial" charset="0"/>
                <a:ea typeface="Arial" charset="0"/>
                <a:cs typeface="Arial" charset="0"/>
              </a:rPr>
              <a:t>, </a:t>
            </a:r>
            <a:r>
              <a:rPr lang="en-US" sz="1050">
                <a:latin typeface="Arial" charset="0"/>
                <a:ea typeface="Arial" charset="0"/>
                <a:cs typeface="Arial" charset="0"/>
              </a:rPr>
              <a:t>the UK is the seventh most unequal, and the fourth most unequal in Europ</a:t>
            </a:r>
            <a:r>
              <a:rPr lang="en-US" sz="1050" spc="-10">
                <a:latin typeface="Arial" charset="0"/>
                <a:ea typeface="Arial" charset="0"/>
                <a:cs typeface="Arial" charset="0"/>
              </a:rPr>
              <a:t>e</a:t>
            </a:r>
            <a:r>
              <a:rPr lang="en-US" sz="1050">
                <a:latin typeface="Arial" charset="0"/>
                <a:ea typeface="Arial" charset="0"/>
                <a:cs typeface="Arial" charset="0"/>
              </a:rPr>
              <a:t>.</a:t>
            </a:r>
          </a:p>
        </p:txBody>
      </p:sp>
      <p:sp>
        <p:nvSpPr>
          <p:cNvPr id="32" name="Text Placeholder 3">
            <a:extLst>
              <a:ext uri="{FF2B5EF4-FFF2-40B4-BE49-F238E27FC236}">
                <a16:creationId xmlns:a16="http://schemas.microsoft.com/office/drawing/2014/main" id="{33DCC614-D3D8-B54C-A9E2-0AA6B62CB900}"/>
              </a:ext>
            </a:extLst>
          </p:cNvPr>
          <p:cNvSpPr>
            <a:spLocks noGrp="1"/>
          </p:cNvSpPr>
          <p:nvPr>
            <p:ph type="body" sz="half" idx="31" hasCustomPrompt="1"/>
          </p:nvPr>
        </p:nvSpPr>
        <p:spPr>
          <a:xfrm>
            <a:off x="9154800" y="4090317"/>
            <a:ext cx="2784475" cy="432306"/>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493395">
              <a:lnSpc>
                <a:spcPts val="1300"/>
              </a:lnSpc>
            </a:pPr>
            <a:r>
              <a:rPr lang="en-US" sz="1050">
                <a:solidFill>
                  <a:srgbClr val="E5007D"/>
                </a:solidFill>
                <a:latin typeface="Arial" charset="0"/>
                <a:ea typeface="Arial" charset="0"/>
                <a:cs typeface="Arial" charset="0"/>
              </a:rPr>
              <a:t>United Nations High Commissioner For </a:t>
            </a:r>
            <a:r>
              <a:rPr lang="en-US" sz="1050" spc="-35">
                <a:solidFill>
                  <a:srgbClr val="E5007D"/>
                </a:solidFill>
                <a:latin typeface="Arial" charset="0"/>
                <a:ea typeface="Arial" charset="0"/>
                <a:cs typeface="Arial" charset="0"/>
              </a:rPr>
              <a:t>Example</a:t>
            </a:r>
            <a:endParaRPr lang="en-US" sz="1050">
              <a:latin typeface="Arial" charset="0"/>
              <a:ea typeface="Arial" charset="0"/>
              <a:cs typeface="Arial" charset="0"/>
            </a:endParaRPr>
          </a:p>
        </p:txBody>
      </p:sp>
      <p:sp>
        <p:nvSpPr>
          <p:cNvPr id="33" name="Text Placeholder 3">
            <a:extLst>
              <a:ext uri="{FF2B5EF4-FFF2-40B4-BE49-F238E27FC236}">
                <a16:creationId xmlns:a16="http://schemas.microsoft.com/office/drawing/2014/main" id="{E86E8026-DEC1-F74F-A734-EFBAEE539EAD}"/>
              </a:ext>
            </a:extLst>
          </p:cNvPr>
          <p:cNvSpPr>
            <a:spLocks noGrp="1"/>
          </p:cNvSpPr>
          <p:nvPr>
            <p:ph type="body" sz="half" idx="32" hasCustomPrompt="1"/>
          </p:nvPr>
        </p:nvSpPr>
        <p:spPr>
          <a:xfrm>
            <a:off x="480088" y="4638920"/>
            <a:ext cx="2782779" cy="354310"/>
          </a:xfrm>
          <a:prstGeom prst="rect">
            <a:avLst/>
          </a:prstGeom>
        </p:spPr>
        <p:txBody>
          <a:bodyPr/>
          <a:lstStyle>
            <a:lvl1pPr marL="0" indent="0" algn="l">
              <a:buNone/>
              <a:defRPr sz="20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000</a:t>
            </a:r>
          </a:p>
        </p:txBody>
      </p:sp>
      <p:sp>
        <p:nvSpPr>
          <p:cNvPr id="37" name="Text Placeholder 3">
            <a:extLst>
              <a:ext uri="{FF2B5EF4-FFF2-40B4-BE49-F238E27FC236}">
                <a16:creationId xmlns:a16="http://schemas.microsoft.com/office/drawing/2014/main" id="{E1B42601-9BE2-E94D-BA59-3C7E1B272D1D}"/>
              </a:ext>
            </a:extLst>
          </p:cNvPr>
          <p:cNvSpPr>
            <a:spLocks noGrp="1"/>
          </p:cNvSpPr>
          <p:nvPr>
            <p:ph type="body" sz="half" idx="33" hasCustomPrompt="1"/>
          </p:nvPr>
        </p:nvSpPr>
        <p:spPr>
          <a:xfrm>
            <a:off x="3368762" y="4638919"/>
            <a:ext cx="2772388" cy="354310"/>
          </a:xfrm>
          <a:prstGeom prst="rect">
            <a:avLst/>
          </a:prstGeom>
        </p:spPr>
        <p:txBody>
          <a:bodyPr/>
          <a:lstStyle>
            <a:lvl1pPr marL="0" indent="0" algn="l">
              <a:buNone/>
              <a:defRPr sz="20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000</a:t>
            </a:r>
          </a:p>
        </p:txBody>
      </p:sp>
      <p:sp>
        <p:nvSpPr>
          <p:cNvPr id="38" name="Text Placeholder 3">
            <a:extLst>
              <a:ext uri="{FF2B5EF4-FFF2-40B4-BE49-F238E27FC236}">
                <a16:creationId xmlns:a16="http://schemas.microsoft.com/office/drawing/2014/main" id="{89BD27BC-272A-9649-A440-E3B61ECDA6A0}"/>
              </a:ext>
            </a:extLst>
          </p:cNvPr>
          <p:cNvSpPr>
            <a:spLocks noGrp="1"/>
          </p:cNvSpPr>
          <p:nvPr>
            <p:ph type="body" sz="half" idx="34" hasCustomPrompt="1"/>
          </p:nvPr>
        </p:nvSpPr>
        <p:spPr>
          <a:xfrm>
            <a:off x="6286910" y="4638918"/>
            <a:ext cx="2787934" cy="343919"/>
          </a:xfrm>
          <a:prstGeom prst="rect">
            <a:avLst/>
          </a:prstGeom>
        </p:spPr>
        <p:txBody>
          <a:bodyPr/>
          <a:lstStyle>
            <a:lvl1pPr marL="0" indent="0" algn="l">
              <a:buNone/>
              <a:defRPr sz="20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a:t>
            </a:r>
          </a:p>
        </p:txBody>
      </p:sp>
      <p:sp>
        <p:nvSpPr>
          <p:cNvPr id="39" name="Text Placeholder 3">
            <a:extLst>
              <a:ext uri="{FF2B5EF4-FFF2-40B4-BE49-F238E27FC236}">
                <a16:creationId xmlns:a16="http://schemas.microsoft.com/office/drawing/2014/main" id="{3B7C587D-B2E9-9B4D-B750-6819DEB9D07D}"/>
              </a:ext>
            </a:extLst>
          </p:cNvPr>
          <p:cNvSpPr>
            <a:spLocks noGrp="1"/>
          </p:cNvSpPr>
          <p:nvPr>
            <p:ph type="body" sz="half" idx="35" hasCustomPrompt="1"/>
          </p:nvPr>
        </p:nvSpPr>
        <p:spPr>
          <a:xfrm>
            <a:off x="9153899" y="4638918"/>
            <a:ext cx="2794866" cy="354309"/>
          </a:xfrm>
          <a:prstGeom prst="rect">
            <a:avLst/>
          </a:prstGeom>
        </p:spPr>
        <p:txBody>
          <a:bodyPr/>
          <a:lstStyle>
            <a:lvl1pPr marL="0" indent="0" algn="l">
              <a:buNone/>
              <a:defRPr sz="20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300m</a:t>
            </a:r>
          </a:p>
        </p:txBody>
      </p:sp>
      <p:sp>
        <p:nvSpPr>
          <p:cNvPr id="40" name="Text Placeholder 3">
            <a:extLst>
              <a:ext uri="{FF2B5EF4-FFF2-40B4-BE49-F238E27FC236}">
                <a16:creationId xmlns:a16="http://schemas.microsoft.com/office/drawing/2014/main" id="{002BEBB4-619B-6246-908E-D4BA2270EEDC}"/>
              </a:ext>
            </a:extLst>
          </p:cNvPr>
          <p:cNvSpPr>
            <a:spLocks noGrp="1"/>
          </p:cNvSpPr>
          <p:nvPr>
            <p:ph type="body" sz="half" idx="36" hasCustomPrompt="1"/>
          </p:nvPr>
        </p:nvSpPr>
        <p:spPr>
          <a:xfrm>
            <a:off x="478392" y="5062899"/>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0320"/>
            <a:r>
              <a:rPr lang="en-US" sz="1050">
                <a:solidFill>
                  <a:srgbClr val="000000"/>
                </a:solidFill>
                <a:latin typeface="Arial" charset="0"/>
                <a:ea typeface="Arial" charset="0"/>
                <a:cs typeface="Arial" charset="0"/>
              </a:rPr>
              <a:t>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 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a:t>
            </a:r>
          </a:p>
        </p:txBody>
      </p:sp>
      <p:sp>
        <p:nvSpPr>
          <p:cNvPr id="42" name="Text Placeholder 3">
            <a:extLst>
              <a:ext uri="{FF2B5EF4-FFF2-40B4-BE49-F238E27FC236}">
                <a16:creationId xmlns:a16="http://schemas.microsoft.com/office/drawing/2014/main" id="{E836FBD7-F94B-6844-8437-8C90A3BF46BD}"/>
              </a:ext>
            </a:extLst>
          </p:cNvPr>
          <p:cNvSpPr>
            <a:spLocks noGrp="1"/>
          </p:cNvSpPr>
          <p:nvPr>
            <p:ph type="body" sz="half" idx="38" hasCustomPrompt="1"/>
          </p:nvPr>
        </p:nvSpPr>
        <p:spPr>
          <a:xfrm>
            <a:off x="3367065" y="5052508"/>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0320"/>
            <a:r>
              <a:rPr lang="en-US" sz="1050">
                <a:solidFill>
                  <a:srgbClr val="000000"/>
                </a:solidFill>
                <a:latin typeface="Arial" charset="0"/>
                <a:ea typeface="Arial" charset="0"/>
                <a:cs typeface="Arial" charset="0"/>
              </a:rPr>
              <a:t>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 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a:t>
            </a:r>
          </a:p>
        </p:txBody>
      </p:sp>
      <p:sp>
        <p:nvSpPr>
          <p:cNvPr id="44" name="Text Placeholder 3">
            <a:extLst>
              <a:ext uri="{FF2B5EF4-FFF2-40B4-BE49-F238E27FC236}">
                <a16:creationId xmlns:a16="http://schemas.microsoft.com/office/drawing/2014/main" id="{1A94C2F9-7D0E-8945-BEA0-070348729223}"/>
              </a:ext>
            </a:extLst>
          </p:cNvPr>
          <p:cNvSpPr>
            <a:spLocks noGrp="1"/>
          </p:cNvSpPr>
          <p:nvPr>
            <p:ph type="body" sz="half" idx="40" hasCustomPrompt="1"/>
          </p:nvPr>
        </p:nvSpPr>
        <p:spPr>
          <a:xfrm>
            <a:off x="6286910" y="5052508"/>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0320"/>
            <a:r>
              <a:rPr lang="en-US" sz="1050">
                <a:solidFill>
                  <a:srgbClr val="000000"/>
                </a:solidFill>
                <a:latin typeface="Arial" charset="0"/>
                <a:ea typeface="Arial" charset="0"/>
                <a:cs typeface="Arial" charset="0"/>
              </a:rPr>
              <a:t>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 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a:t>
            </a:r>
          </a:p>
        </p:txBody>
      </p:sp>
      <p:sp>
        <p:nvSpPr>
          <p:cNvPr id="46" name="Text Placeholder 3">
            <a:extLst>
              <a:ext uri="{FF2B5EF4-FFF2-40B4-BE49-F238E27FC236}">
                <a16:creationId xmlns:a16="http://schemas.microsoft.com/office/drawing/2014/main" id="{D3F45F16-378C-0145-AAFB-1B189ABC9CD9}"/>
              </a:ext>
            </a:extLst>
          </p:cNvPr>
          <p:cNvSpPr>
            <a:spLocks noGrp="1"/>
          </p:cNvSpPr>
          <p:nvPr>
            <p:ph type="body" sz="half" idx="42" hasCustomPrompt="1"/>
          </p:nvPr>
        </p:nvSpPr>
        <p:spPr>
          <a:xfrm>
            <a:off x="9165191" y="5042117"/>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0320"/>
            <a:r>
              <a:rPr lang="en-US" sz="1050">
                <a:solidFill>
                  <a:srgbClr val="000000"/>
                </a:solidFill>
                <a:latin typeface="Arial" charset="0"/>
                <a:ea typeface="Arial" charset="0"/>
                <a:cs typeface="Arial" charset="0"/>
              </a:rPr>
              <a:t>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 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a:t>
            </a:r>
          </a:p>
        </p:txBody>
      </p:sp>
      <p:sp>
        <p:nvSpPr>
          <p:cNvPr id="48" name="Footer Placeholder 24">
            <a:extLst>
              <a:ext uri="{FF2B5EF4-FFF2-40B4-BE49-F238E27FC236}">
                <a16:creationId xmlns:a16="http://schemas.microsoft.com/office/drawing/2014/main" id="{5CF297E1-69C2-D54F-9620-F166498C615C}"/>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
        <p:nvSpPr>
          <p:cNvPr id="49" name="Text Placeholder 3">
            <a:extLst>
              <a:ext uri="{FF2B5EF4-FFF2-40B4-BE49-F238E27FC236}">
                <a16:creationId xmlns:a16="http://schemas.microsoft.com/office/drawing/2014/main" id="{4761FB45-658F-384E-9240-C054461B7185}"/>
              </a:ext>
            </a:extLst>
          </p:cNvPr>
          <p:cNvSpPr>
            <a:spLocks noGrp="1"/>
          </p:cNvSpPr>
          <p:nvPr>
            <p:ph type="body" sz="half" idx="44" hasCustomPrompt="1"/>
          </p:nvPr>
        </p:nvSpPr>
        <p:spPr>
          <a:xfrm>
            <a:off x="468006" y="583633"/>
            <a:ext cx="11131751" cy="802317"/>
          </a:xfrm>
          <a:prstGeom prst="rect">
            <a:avLst/>
          </a:prstGeom>
        </p:spPr>
        <p:txBody>
          <a:bodyPr/>
          <a:lstStyle>
            <a:lvl1pPr marL="0" indent="0">
              <a:buNone/>
              <a:defRPr sz="2800" b="1" cap="all" baseline="0">
                <a:solidFill>
                  <a:schemeClr val="bg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MAIN HEADING | 28 – 35pt | choose from </a:t>
            </a:r>
            <a:r>
              <a:rPr lang="en-US" err="1"/>
              <a:t>bitc</a:t>
            </a:r>
            <a:r>
              <a:rPr lang="en-US"/>
              <a:t> </a:t>
            </a:r>
            <a:r>
              <a:rPr lang="en-US" err="1"/>
              <a:t>colours</a:t>
            </a:r>
            <a:r>
              <a:rPr lang="en-US"/>
              <a:t> blue, magenta or cyan</a:t>
            </a:r>
          </a:p>
        </p:txBody>
      </p:sp>
    </p:spTree>
    <p:extLst>
      <p:ext uri="{BB962C8B-B14F-4D97-AF65-F5344CB8AC3E}">
        <p14:creationId xmlns:p14="http://schemas.microsoft.com/office/powerpoint/2010/main" val="2774284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olumns - Design 2">
    <p:spTree>
      <p:nvGrpSpPr>
        <p:cNvPr id="1" name=""/>
        <p:cNvGrpSpPr/>
        <p:nvPr/>
      </p:nvGrpSpPr>
      <p:grpSpPr>
        <a:xfrm>
          <a:off x="0" y="0"/>
          <a:ext cx="0" cy="0"/>
          <a:chOff x="0" y="0"/>
          <a:chExt cx="0" cy="0"/>
        </a:xfrm>
      </p:grpSpPr>
      <p:sp>
        <p:nvSpPr>
          <p:cNvPr id="51" name="Holder 4">
            <a:extLst>
              <a:ext uri="{FF2B5EF4-FFF2-40B4-BE49-F238E27FC236}">
                <a16:creationId xmlns:a16="http://schemas.microsoft.com/office/drawing/2014/main" id="{298A6D03-C707-E149-A52F-66712DA5985C}"/>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52" name="object 14">
            <a:extLst>
              <a:ext uri="{FF2B5EF4-FFF2-40B4-BE49-F238E27FC236}">
                <a16:creationId xmlns:a16="http://schemas.microsoft.com/office/drawing/2014/main" id="{407C45B8-9D2A-5845-BB50-8F0078218F28}"/>
              </a:ext>
            </a:extLst>
          </p:cNvPr>
          <p:cNvSpPr/>
          <p:nvPr userDrawn="1"/>
        </p:nvSpPr>
        <p:spPr>
          <a:xfrm>
            <a:off x="468001" y="3032515"/>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53" name="object 16">
            <a:extLst>
              <a:ext uri="{FF2B5EF4-FFF2-40B4-BE49-F238E27FC236}">
                <a16:creationId xmlns:a16="http://schemas.microsoft.com/office/drawing/2014/main" id="{5FC28D66-C840-DB4F-B325-104AED89C53E}"/>
              </a:ext>
            </a:extLst>
          </p:cNvPr>
          <p:cNvSpPr/>
          <p:nvPr userDrawn="1"/>
        </p:nvSpPr>
        <p:spPr>
          <a:xfrm>
            <a:off x="3360132" y="3032515"/>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54" name="object 18">
            <a:extLst>
              <a:ext uri="{FF2B5EF4-FFF2-40B4-BE49-F238E27FC236}">
                <a16:creationId xmlns:a16="http://schemas.microsoft.com/office/drawing/2014/main" id="{E65058F8-72CE-5649-A20E-DE8E2DFDE8E8}"/>
              </a:ext>
            </a:extLst>
          </p:cNvPr>
          <p:cNvSpPr/>
          <p:nvPr userDrawn="1"/>
        </p:nvSpPr>
        <p:spPr>
          <a:xfrm>
            <a:off x="6261769" y="3032515"/>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55" name="object 20">
            <a:extLst>
              <a:ext uri="{FF2B5EF4-FFF2-40B4-BE49-F238E27FC236}">
                <a16:creationId xmlns:a16="http://schemas.microsoft.com/office/drawing/2014/main" id="{982D2449-FC70-6946-BC90-B5B31C356054}"/>
              </a:ext>
            </a:extLst>
          </p:cNvPr>
          <p:cNvSpPr/>
          <p:nvPr userDrawn="1"/>
        </p:nvSpPr>
        <p:spPr>
          <a:xfrm>
            <a:off x="9153899" y="3032515"/>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56" name="object 14">
            <a:extLst>
              <a:ext uri="{FF2B5EF4-FFF2-40B4-BE49-F238E27FC236}">
                <a16:creationId xmlns:a16="http://schemas.microsoft.com/office/drawing/2014/main" id="{C3BD27DB-ED06-DA48-BE69-071A60297BEC}"/>
              </a:ext>
            </a:extLst>
          </p:cNvPr>
          <p:cNvSpPr/>
          <p:nvPr userDrawn="1"/>
        </p:nvSpPr>
        <p:spPr>
          <a:xfrm>
            <a:off x="478392" y="4580762"/>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57" name="object 16">
            <a:extLst>
              <a:ext uri="{FF2B5EF4-FFF2-40B4-BE49-F238E27FC236}">
                <a16:creationId xmlns:a16="http://schemas.microsoft.com/office/drawing/2014/main" id="{A09CFE9D-A1C0-CF4E-B9F3-9B217259BD6D}"/>
              </a:ext>
            </a:extLst>
          </p:cNvPr>
          <p:cNvSpPr/>
          <p:nvPr userDrawn="1"/>
        </p:nvSpPr>
        <p:spPr>
          <a:xfrm>
            <a:off x="3370523" y="4580762"/>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58" name="object 18">
            <a:extLst>
              <a:ext uri="{FF2B5EF4-FFF2-40B4-BE49-F238E27FC236}">
                <a16:creationId xmlns:a16="http://schemas.microsoft.com/office/drawing/2014/main" id="{E4152A3D-BB1F-0546-AD44-A593B283BA55}"/>
              </a:ext>
            </a:extLst>
          </p:cNvPr>
          <p:cNvSpPr/>
          <p:nvPr userDrawn="1"/>
        </p:nvSpPr>
        <p:spPr>
          <a:xfrm>
            <a:off x="6272160" y="4580762"/>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59" name="object 20">
            <a:extLst>
              <a:ext uri="{FF2B5EF4-FFF2-40B4-BE49-F238E27FC236}">
                <a16:creationId xmlns:a16="http://schemas.microsoft.com/office/drawing/2014/main" id="{AC1A1A02-AA67-D647-A8C5-77807AD4DEC7}"/>
              </a:ext>
            </a:extLst>
          </p:cNvPr>
          <p:cNvSpPr/>
          <p:nvPr userDrawn="1"/>
        </p:nvSpPr>
        <p:spPr>
          <a:xfrm>
            <a:off x="9164290" y="4580762"/>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60" name="Picture Placeholder 16">
            <a:extLst>
              <a:ext uri="{FF2B5EF4-FFF2-40B4-BE49-F238E27FC236}">
                <a16:creationId xmlns:a16="http://schemas.microsoft.com/office/drawing/2014/main" id="{49D63659-8234-7645-932D-3595085DCC26}"/>
              </a:ext>
            </a:extLst>
          </p:cNvPr>
          <p:cNvSpPr>
            <a:spLocks noGrp="1"/>
          </p:cNvSpPr>
          <p:nvPr>
            <p:ph type="pic" sz="quarter" idx="17" hasCustomPrompt="1"/>
          </p:nvPr>
        </p:nvSpPr>
        <p:spPr>
          <a:xfrm>
            <a:off x="468001" y="1673225"/>
            <a:ext cx="2784475" cy="1290991"/>
          </a:xfrm>
          <a:prstGeom prst="rect">
            <a:avLst/>
          </a:prstGeom>
        </p:spPr>
        <p:txBody>
          <a:bodyPr/>
          <a:lstStyle>
            <a:lvl1pPr marL="0" indent="0">
              <a:buNone/>
              <a:defRPr sz="1600">
                <a:solidFill>
                  <a:srgbClr val="FF0000"/>
                </a:solidFill>
              </a:defRPr>
            </a:lvl1pPr>
          </a:lstStyle>
          <a:p>
            <a:r>
              <a:rPr lang="en-US" err="1"/>
              <a:t>Colourful</a:t>
            </a:r>
            <a:r>
              <a:rPr lang="en-US"/>
              <a:t> image to illustrate to be added here. Click icon to insert. You may need to adjust ‘crop’ to ensure image fits.</a:t>
            </a:r>
          </a:p>
        </p:txBody>
      </p:sp>
      <p:sp>
        <p:nvSpPr>
          <p:cNvPr id="61" name="Picture Placeholder 16">
            <a:extLst>
              <a:ext uri="{FF2B5EF4-FFF2-40B4-BE49-F238E27FC236}">
                <a16:creationId xmlns:a16="http://schemas.microsoft.com/office/drawing/2014/main" id="{6F3E071B-3BB9-6845-B97F-F528AA83F0FF}"/>
              </a:ext>
            </a:extLst>
          </p:cNvPr>
          <p:cNvSpPr>
            <a:spLocks noGrp="1"/>
          </p:cNvSpPr>
          <p:nvPr>
            <p:ph type="pic" sz="quarter" idx="18" hasCustomPrompt="1"/>
          </p:nvPr>
        </p:nvSpPr>
        <p:spPr>
          <a:xfrm>
            <a:off x="3370523" y="1673225"/>
            <a:ext cx="2774084" cy="1290992"/>
          </a:xfrm>
          <a:prstGeom prst="rect">
            <a:avLst/>
          </a:prstGeom>
        </p:spPr>
        <p:txBody>
          <a:bodyPr/>
          <a:lstStyle>
            <a:lvl1pPr marL="0" indent="0">
              <a:buNone/>
              <a:defRPr sz="1600">
                <a:solidFill>
                  <a:srgbClr val="FF0000"/>
                </a:solidFill>
              </a:defRPr>
            </a:lvl1pPr>
          </a:lstStyle>
          <a:p>
            <a:r>
              <a:rPr lang="en-US" err="1"/>
              <a:t>Colourful</a:t>
            </a:r>
            <a:r>
              <a:rPr lang="en-US"/>
              <a:t> image to illustrate to be added here. Click icon to insert. You may need to adjust ‘crop’ to ensure image fits.</a:t>
            </a:r>
          </a:p>
        </p:txBody>
      </p:sp>
      <p:sp>
        <p:nvSpPr>
          <p:cNvPr id="62" name="Picture Placeholder 16">
            <a:extLst>
              <a:ext uri="{FF2B5EF4-FFF2-40B4-BE49-F238E27FC236}">
                <a16:creationId xmlns:a16="http://schemas.microsoft.com/office/drawing/2014/main" id="{35855ACC-7332-5A47-BEB1-C7D22410C217}"/>
              </a:ext>
            </a:extLst>
          </p:cNvPr>
          <p:cNvSpPr>
            <a:spLocks noGrp="1"/>
          </p:cNvSpPr>
          <p:nvPr>
            <p:ph type="pic" sz="quarter" idx="19" hasCustomPrompt="1"/>
          </p:nvPr>
        </p:nvSpPr>
        <p:spPr>
          <a:xfrm>
            <a:off x="6272159" y="1673225"/>
            <a:ext cx="2774085" cy="1290992"/>
          </a:xfrm>
          <a:prstGeom prst="rect">
            <a:avLst/>
          </a:prstGeom>
        </p:spPr>
        <p:txBody>
          <a:bodyPr/>
          <a:lstStyle>
            <a:lvl1pPr marL="0" indent="0">
              <a:buNone/>
              <a:defRPr sz="1600">
                <a:solidFill>
                  <a:srgbClr val="FF0000"/>
                </a:solidFill>
              </a:defRPr>
            </a:lvl1pPr>
          </a:lstStyle>
          <a:p>
            <a:r>
              <a:rPr lang="en-US" err="1"/>
              <a:t>Colourful</a:t>
            </a:r>
            <a:r>
              <a:rPr lang="en-US"/>
              <a:t> image to illustrate to be added here. Click icon to insert. You may need to adjust ‘crop’ to ensure image fits.</a:t>
            </a:r>
          </a:p>
        </p:txBody>
      </p:sp>
      <p:sp>
        <p:nvSpPr>
          <p:cNvPr id="63" name="Picture Placeholder 16">
            <a:extLst>
              <a:ext uri="{FF2B5EF4-FFF2-40B4-BE49-F238E27FC236}">
                <a16:creationId xmlns:a16="http://schemas.microsoft.com/office/drawing/2014/main" id="{185A5CED-EB22-394D-9096-52F24A48F347}"/>
              </a:ext>
            </a:extLst>
          </p:cNvPr>
          <p:cNvSpPr>
            <a:spLocks noGrp="1"/>
          </p:cNvSpPr>
          <p:nvPr>
            <p:ph type="pic" sz="quarter" idx="20" hasCustomPrompt="1"/>
          </p:nvPr>
        </p:nvSpPr>
        <p:spPr>
          <a:xfrm>
            <a:off x="9164290" y="1673225"/>
            <a:ext cx="2774084" cy="1290992"/>
          </a:xfrm>
          <a:prstGeom prst="rect">
            <a:avLst/>
          </a:prstGeom>
        </p:spPr>
        <p:txBody>
          <a:bodyPr/>
          <a:lstStyle>
            <a:lvl1pPr marL="0" indent="0">
              <a:buNone/>
              <a:defRPr sz="1600">
                <a:solidFill>
                  <a:srgbClr val="FF0000"/>
                </a:solidFill>
              </a:defRPr>
            </a:lvl1pPr>
          </a:lstStyle>
          <a:p>
            <a:r>
              <a:rPr lang="en-US" err="1"/>
              <a:t>Colourful</a:t>
            </a:r>
            <a:r>
              <a:rPr lang="en-US"/>
              <a:t> image to illustrate to be added here. Click icon to insert. You may need to adjust ‘crop’ to ensure image fits.</a:t>
            </a:r>
          </a:p>
        </p:txBody>
      </p:sp>
      <p:sp>
        <p:nvSpPr>
          <p:cNvPr id="64" name="Text Placeholder 3">
            <a:extLst>
              <a:ext uri="{FF2B5EF4-FFF2-40B4-BE49-F238E27FC236}">
                <a16:creationId xmlns:a16="http://schemas.microsoft.com/office/drawing/2014/main" id="{3EDA65AE-0804-3744-A8A8-5E9D23D946B2}"/>
              </a:ext>
            </a:extLst>
          </p:cNvPr>
          <p:cNvSpPr>
            <a:spLocks noGrp="1"/>
          </p:cNvSpPr>
          <p:nvPr>
            <p:ph type="body" sz="half" idx="2" hasCustomPrompt="1"/>
          </p:nvPr>
        </p:nvSpPr>
        <p:spPr>
          <a:xfrm>
            <a:off x="478392" y="3116688"/>
            <a:ext cx="2774084" cy="297185"/>
          </a:xfrm>
          <a:prstGeom prst="rect">
            <a:avLst/>
          </a:prstGeom>
        </p:spPr>
        <p:txBody>
          <a:bodyPr/>
          <a:lstStyle>
            <a:lvl1pPr marL="0" indent="0" algn="ctr">
              <a:buNone/>
              <a:defRPr sz="1800" b="1">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Subheading | 18pt</a:t>
            </a:r>
          </a:p>
        </p:txBody>
      </p:sp>
      <p:sp>
        <p:nvSpPr>
          <p:cNvPr id="65" name="Text Placeholder 3">
            <a:extLst>
              <a:ext uri="{FF2B5EF4-FFF2-40B4-BE49-F238E27FC236}">
                <a16:creationId xmlns:a16="http://schemas.microsoft.com/office/drawing/2014/main" id="{47D76C02-B8E7-DC48-A942-C8DA76A2105A}"/>
              </a:ext>
            </a:extLst>
          </p:cNvPr>
          <p:cNvSpPr>
            <a:spLocks noGrp="1"/>
          </p:cNvSpPr>
          <p:nvPr>
            <p:ph type="body" sz="half" idx="21" hasCustomPrompt="1"/>
          </p:nvPr>
        </p:nvSpPr>
        <p:spPr>
          <a:xfrm>
            <a:off x="3360132" y="3116689"/>
            <a:ext cx="2784475" cy="297184"/>
          </a:xfrm>
          <a:prstGeom prst="rect">
            <a:avLst/>
          </a:prstGeom>
        </p:spPr>
        <p:txBody>
          <a:bodyPr/>
          <a:lstStyle>
            <a:lvl1pPr marL="0" indent="0" algn="ctr">
              <a:buNone/>
              <a:defRPr sz="1800" b="1">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Subheading | 18pt</a:t>
            </a:r>
          </a:p>
        </p:txBody>
      </p:sp>
      <p:sp>
        <p:nvSpPr>
          <p:cNvPr id="66" name="Text Placeholder 3">
            <a:extLst>
              <a:ext uri="{FF2B5EF4-FFF2-40B4-BE49-F238E27FC236}">
                <a16:creationId xmlns:a16="http://schemas.microsoft.com/office/drawing/2014/main" id="{420C0DFB-A697-354F-8F6B-EC5605892F09}"/>
              </a:ext>
            </a:extLst>
          </p:cNvPr>
          <p:cNvSpPr>
            <a:spLocks noGrp="1"/>
          </p:cNvSpPr>
          <p:nvPr>
            <p:ph type="body" sz="half" idx="22" hasCustomPrompt="1"/>
          </p:nvPr>
        </p:nvSpPr>
        <p:spPr>
          <a:xfrm>
            <a:off x="6261769" y="3116688"/>
            <a:ext cx="2784475" cy="297185"/>
          </a:xfrm>
          <a:prstGeom prst="rect">
            <a:avLst/>
          </a:prstGeom>
        </p:spPr>
        <p:txBody>
          <a:bodyPr/>
          <a:lstStyle>
            <a:lvl1pPr marL="0" indent="0" algn="ctr">
              <a:buNone/>
              <a:defRPr sz="1800" b="1">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Subheading | 18pt</a:t>
            </a:r>
          </a:p>
        </p:txBody>
      </p:sp>
      <p:sp>
        <p:nvSpPr>
          <p:cNvPr id="67" name="Text Placeholder 3">
            <a:extLst>
              <a:ext uri="{FF2B5EF4-FFF2-40B4-BE49-F238E27FC236}">
                <a16:creationId xmlns:a16="http://schemas.microsoft.com/office/drawing/2014/main" id="{70991501-8F8A-604E-9645-A1B46FD764DE}"/>
              </a:ext>
            </a:extLst>
          </p:cNvPr>
          <p:cNvSpPr>
            <a:spLocks noGrp="1"/>
          </p:cNvSpPr>
          <p:nvPr>
            <p:ph type="body" sz="half" idx="23" hasCustomPrompt="1"/>
          </p:nvPr>
        </p:nvSpPr>
        <p:spPr>
          <a:xfrm>
            <a:off x="9163406" y="3116688"/>
            <a:ext cx="2774968" cy="297185"/>
          </a:xfrm>
          <a:prstGeom prst="rect">
            <a:avLst/>
          </a:prstGeom>
        </p:spPr>
        <p:txBody>
          <a:bodyPr/>
          <a:lstStyle>
            <a:lvl1pPr marL="0" indent="0" algn="ctr">
              <a:buNone/>
              <a:defRPr sz="1800" b="1">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Subheading | 18pt</a:t>
            </a:r>
          </a:p>
        </p:txBody>
      </p:sp>
      <p:sp>
        <p:nvSpPr>
          <p:cNvPr id="68" name="Text Placeholder 3">
            <a:extLst>
              <a:ext uri="{FF2B5EF4-FFF2-40B4-BE49-F238E27FC236}">
                <a16:creationId xmlns:a16="http://schemas.microsoft.com/office/drawing/2014/main" id="{C6D7C2D5-CBC2-0646-B545-A1EB5137ABF6}"/>
              </a:ext>
            </a:extLst>
          </p:cNvPr>
          <p:cNvSpPr>
            <a:spLocks noGrp="1"/>
          </p:cNvSpPr>
          <p:nvPr>
            <p:ph type="body" sz="half" idx="24" hasCustomPrompt="1"/>
          </p:nvPr>
        </p:nvSpPr>
        <p:spPr>
          <a:xfrm>
            <a:off x="478392" y="3501917"/>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5080" algn="just">
              <a:lnSpc>
                <a:spcPts val="1300"/>
              </a:lnSpc>
              <a:spcBef>
                <a:spcPts val="455"/>
              </a:spcBef>
            </a:pPr>
            <a:r>
              <a:rPr lang="en-US" sz="1050">
                <a:latin typeface="Arial" charset="0"/>
                <a:ea typeface="Arial" charset="0"/>
                <a:cs typeface="Arial" charset="0"/>
              </a:rPr>
              <a:t>Out of the example countries</a:t>
            </a:r>
            <a:r>
              <a:rPr lang="en-US" sz="1050" spc="-25">
                <a:latin typeface="Arial" charset="0"/>
                <a:ea typeface="Arial" charset="0"/>
                <a:cs typeface="Arial" charset="0"/>
              </a:rPr>
              <a:t>, </a:t>
            </a:r>
            <a:r>
              <a:rPr lang="en-US" sz="1050">
                <a:latin typeface="Arial" charset="0"/>
                <a:ea typeface="Arial" charset="0"/>
                <a:cs typeface="Arial" charset="0"/>
              </a:rPr>
              <a:t>the UK is the seventh most unequal, and the fourth most unequal in Europ</a:t>
            </a:r>
            <a:r>
              <a:rPr lang="en-US" sz="1050" spc="-10">
                <a:latin typeface="Arial" charset="0"/>
                <a:ea typeface="Arial" charset="0"/>
                <a:cs typeface="Arial" charset="0"/>
              </a:rPr>
              <a:t>e</a:t>
            </a:r>
            <a:r>
              <a:rPr lang="en-US" sz="1050">
                <a:latin typeface="Arial" charset="0"/>
                <a:ea typeface="Arial" charset="0"/>
                <a:cs typeface="Arial" charset="0"/>
              </a:rPr>
              <a:t>.</a:t>
            </a:r>
          </a:p>
        </p:txBody>
      </p:sp>
      <p:sp>
        <p:nvSpPr>
          <p:cNvPr id="69" name="Text Placeholder 3">
            <a:extLst>
              <a:ext uri="{FF2B5EF4-FFF2-40B4-BE49-F238E27FC236}">
                <a16:creationId xmlns:a16="http://schemas.microsoft.com/office/drawing/2014/main" id="{ABB37FC2-3DBD-1145-BD26-003A6CF63090}"/>
              </a:ext>
            </a:extLst>
          </p:cNvPr>
          <p:cNvSpPr>
            <a:spLocks noGrp="1"/>
          </p:cNvSpPr>
          <p:nvPr>
            <p:ph type="body" sz="half" idx="25" hasCustomPrompt="1"/>
          </p:nvPr>
        </p:nvSpPr>
        <p:spPr>
          <a:xfrm>
            <a:off x="468001" y="4111099"/>
            <a:ext cx="2784475" cy="432306"/>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493395">
              <a:lnSpc>
                <a:spcPts val="1300"/>
              </a:lnSpc>
            </a:pPr>
            <a:r>
              <a:rPr lang="en-US" sz="1050">
                <a:solidFill>
                  <a:srgbClr val="E5007D"/>
                </a:solidFill>
                <a:latin typeface="Arial" charset="0"/>
                <a:ea typeface="Arial" charset="0"/>
                <a:cs typeface="Arial" charset="0"/>
              </a:rPr>
              <a:t>United Nations High Commissioner For </a:t>
            </a:r>
            <a:r>
              <a:rPr lang="en-US" sz="1050" spc="-35">
                <a:solidFill>
                  <a:srgbClr val="E5007D"/>
                </a:solidFill>
                <a:latin typeface="Arial" charset="0"/>
                <a:ea typeface="Arial" charset="0"/>
                <a:cs typeface="Arial" charset="0"/>
              </a:rPr>
              <a:t>Example</a:t>
            </a:r>
            <a:endParaRPr lang="en-US" sz="1050">
              <a:latin typeface="Arial" charset="0"/>
              <a:ea typeface="Arial" charset="0"/>
              <a:cs typeface="Arial" charset="0"/>
            </a:endParaRPr>
          </a:p>
        </p:txBody>
      </p:sp>
      <p:sp>
        <p:nvSpPr>
          <p:cNvPr id="70" name="Text Placeholder 3">
            <a:extLst>
              <a:ext uri="{FF2B5EF4-FFF2-40B4-BE49-F238E27FC236}">
                <a16:creationId xmlns:a16="http://schemas.microsoft.com/office/drawing/2014/main" id="{6AD2C81D-FC56-584D-BAD7-4BFA8C0A81C3}"/>
              </a:ext>
            </a:extLst>
          </p:cNvPr>
          <p:cNvSpPr>
            <a:spLocks noGrp="1"/>
          </p:cNvSpPr>
          <p:nvPr>
            <p:ph type="body" sz="half" idx="26" hasCustomPrompt="1"/>
          </p:nvPr>
        </p:nvSpPr>
        <p:spPr>
          <a:xfrm>
            <a:off x="3367065" y="3491526"/>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5080" algn="just">
              <a:lnSpc>
                <a:spcPts val="1300"/>
              </a:lnSpc>
              <a:spcBef>
                <a:spcPts val="455"/>
              </a:spcBef>
            </a:pPr>
            <a:r>
              <a:rPr lang="en-US" sz="1050">
                <a:latin typeface="Arial" charset="0"/>
                <a:ea typeface="Arial" charset="0"/>
                <a:cs typeface="Arial" charset="0"/>
              </a:rPr>
              <a:t>Out of the example countries</a:t>
            </a:r>
            <a:r>
              <a:rPr lang="en-US" sz="1050" spc="-25">
                <a:latin typeface="Arial" charset="0"/>
                <a:ea typeface="Arial" charset="0"/>
                <a:cs typeface="Arial" charset="0"/>
              </a:rPr>
              <a:t>, </a:t>
            </a:r>
            <a:r>
              <a:rPr lang="en-US" sz="1050">
                <a:latin typeface="Arial" charset="0"/>
                <a:ea typeface="Arial" charset="0"/>
                <a:cs typeface="Arial" charset="0"/>
              </a:rPr>
              <a:t>the UK is the seventh most unequal, and the fourth most unequal in Europ</a:t>
            </a:r>
            <a:r>
              <a:rPr lang="en-US" sz="1050" spc="-10">
                <a:latin typeface="Arial" charset="0"/>
                <a:ea typeface="Arial" charset="0"/>
                <a:cs typeface="Arial" charset="0"/>
              </a:rPr>
              <a:t>e</a:t>
            </a:r>
            <a:r>
              <a:rPr lang="en-US" sz="1050">
                <a:latin typeface="Arial" charset="0"/>
                <a:ea typeface="Arial" charset="0"/>
                <a:cs typeface="Arial" charset="0"/>
              </a:rPr>
              <a:t>.</a:t>
            </a:r>
          </a:p>
        </p:txBody>
      </p:sp>
      <p:sp>
        <p:nvSpPr>
          <p:cNvPr id="71" name="Text Placeholder 3">
            <a:extLst>
              <a:ext uri="{FF2B5EF4-FFF2-40B4-BE49-F238E27FC236}">
                <a16:creationId xmlns:a16="http://schemas.microsoft.com/office/drawing/2014/main" id="{1B65C66F-6B9B-564D-9740-C7C6C4F66CD3}"/>
              </a:ext>
            </a:extLst>
          </p:cNvPr>
          <p:cNvSpPr>
            <a:spLocks noGrp="1"/>
          </p:cNvSpPr>
          <p:nvPr>
            <p:ph type="body" sz="half" idx="27" hasCustomPrompt="1"/>
          </p:nvPr>
        </p:nvSpPr>
        <p:spPr>
          <a:xfrm>
            <a:off x="3356674" y="4100708"/>
            <a:ext cx="2784475" cy="432306"/>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493395">
              <a:lnSpc>
                <a:spcPts val="1300"/>
              </a:lnSpc>
            </a:pPr>
            <a:r>
              <a:rPr lang="en-US" sz="1050">
                <a:solidFill>
                  <a:srgbClr val="E5007D"/>
                </a:solidFill>
                <a:latin typeface="Arial" charset="0"/>
                <a:ea typeface="Arial" charset="0"/>
                <a:cs typeface="Arial" charset="0"/>
              </a:rPr>
              <a:t>United Nations High Commissioner For </a:t>
            </a:r>
            <a:r>
              <a:rPr lang="en-US" sz="1050" spc="-35">
                <a:solidFill>
                  <a:srgbClr val="E5007D"/>
                </a:solidFill>
                <a:latin typeface="Arial" charset="0"/>
                <a:ea typeface="Arial" charset="0"/>
                <a:cs typeface="Arial" charset="0"/>
              </a:rPr>
              <a:t>Example</a:t>
            </a:r>
            <a:endParaRPr lang="en-US" sz="1050">
              <a:latin typeface="Arial" charset="0"/>
              <a:ea typeface="Arial" charset="0"/>
              <a:cs typeface="Arial" charset="0"/>
            </a:endParaRPr>
          </a:p>
        </p:txBody>
      </p:sp>
      <p:sp>
        <p:nvSpPr>
          <p:cNvPr id="72" name="Text Placeholder 3">
            <a:extLst>
              <a:ext uri="{FF2B5EF4-FFF2-40B4-BE49-F238E27FC236}">
                <a16:creationId xmlns:a16="http://schemas.microsoft.com/office/drawing/2014/main" id="{C142ECB0-6397-9E4C-AC4F-4C1C5CC9069C}"/>
              </a:ext>
            </a:extLst>
          </p:cNvPr>
          <p:cNvSpPr>
            <a:spLocks noGrp="1"/>
          </p:cNvSpPr>
          <p:nvPr>
            <p:ph type="body" sz="half" idx="28" hasCustomPrompt="1"/>
          </p:nvPr>
        </p:nvSpPr>
        <p:spPr>
          <a:xfrm>
            <a:off x="6286910" y="3491526"/>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5080" algn="just">
              <a:lnSpc>
                <a:spcPts val="1300"/>
              </a:lnSpc>
              <a:spcBef>
                <a:spcPts val="455"/>
              </a:spcBef>
            </a:pPr>
            <a:r>
              <a:rPr lang="en-US" sz="1050">
                <a:latin typeface="Arial" charset="0"/>
                <a:ea typeface="Arial" charset="0"/>
                <a:cs typeface="Arial" charset="0"/>
              </a:rPr>
              <a:t>Out of the example countries</a:t>
            </a:r>
            <a:r>
              <a:rPr lang="en-US" sz="1050" spc="-25">
                <a:latin typeface="Arial" charset="0"/>
                <a:ea typeface="Arial" charset="0"/>
                <a:cs typeface="Arial" charset="0"/>
              </a:rPr>
              <a:t>, </a:t>
            </a:r>
            <a:r>
              <a:rPr lang="en-US" sz="1050">
                <a:latin typeface="Arial" charset="0"/>
                <a:ea typeface="Arial" charset="0"/>
                <a:cs typeface="Arial" charset="0"/>
              </a:rPr>
              <a:t>the UK is the seventh most unequal, and the fourth most unequal in Europ</a:t>
            </a:r>
            <a:r>
              <a:rPr lang="en-US" sz="1050" spc="-10">
                <a:latin typeface="Arial" charset="0"/>
                <a:ea typeface="Arial" charset="0"/>
                <a:cs typeface="Arial" charset="0"/>
              </a:rPr>
              <a:t>e</a:t>
            </a:r>
            <a:r>
              <a:rPr lang="en-US" sz="1050">
                <a:latin typeface="Arial" charset="0"/>
                <a:ea typeface="Arial" charset="0"/>
                <a:cs typeface="Arial" charset="0"/>
              </a:rPr>
              <a:t>.</a:t>
            </a:r>
          </a:p>
        </p:txBody>
      </p:sp>
      <p:sp>
        <p:nvSpPr>
          <p:cNvPr id="73" name="Text Placeholder 3">
            <a:extLst>
              <a:ext uri="{FF2B5EF4-FFF2-40B4-BE49-F238E27FC236}">
                <a16:creationId xmlns:a16="http://schemas.microsoft.com/office/drawing/2014/main" id="{E8B4A8B3-6D89-4D4E-8A07-C9E6B9FA5E49}"/>
              </a:ext>
            </a:extLst>
          </p:cNvPr>
          <p:cNvSpPr>
            <a:spLocks noGrp="1"/>
          </p:cNvSpPr>
          <p:nvPr>
            <p:ph type="body" sz="half" idx="29" hasCustomPrompt="1"/>
          </p:nvPr>
        </p:nvSpPr>
        <p:spPr>
          <a:xfrm>
            <a:off x="6276519" y="4100708"/>
            <a:ext cx="2784475" cy="432306"/>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493395">
              <a:lnSpc>
                <a:spcPts val="1300"/>
              </a:lnSpc>
            </a:pPr>
            <a:r>
              <a:rPr lang="en-US" sz="1050">
                <a:solidFill>
                  <a:srgbClr val="E5007D"/>
                </a:solidFill>
                <a:latin typeface="Arial" charset="0"/>
                <a:ea typeface="Arial" charset="0"/>
                <a:cs typeface="Arial" charset="0"/>
              </a:rPr>
              <a:t>United Nations High Commissioner For </a:t>
            </a:r>
            <a:r>
              <a:rPr lang="en-US" sz="1050" spc="-35">
                <a:solidFill>
                  <a:srgbClr val="E5007D"/>
                </a:solidFill>
                <a:latin typeface="Arial" charset="0"/>
                <a:ea typeface="Arial" charset="0"/>
                <a:cs typeface="Arial" charset="0"/>
              </a:rPr>
              <a:t>Example</a:t>
            </a:r>
            <a:endParaRPr lang="en-US" sz="1050">
              <a:latin typeface="Arial" charset="0"/>
              <a:ea typeface="Arial" charset="0"/>
              <a:cs typeface="Arial" charset="0"/>
            </a:endParaRPr>
          </a:p>
        </p:txBody>
      </p:sp>
      <p:sp>
        <p:nvSpPr>
          <p:cNvPr id="74" name="Text Placeholder 3">
            <a:extLst>
              <a:ext uri="{FF2B5EF4-FFF2-40B4-BE49-F238E27FC236}">
                <a16:creationId xmlns:a16="http://schemas.microsoft.com/office/drawing/2014/main" id="{DB7180E3-EC2C-7340-ACF9-7214FC7B930C}"/>
              </a:ext>
            </a:extLst>
          </p:cNvPr>
          <p:cNvSpPr>
            <a:spLocks noGrp="1"/>
          </p:cNvSpPr>
          <p:nvPr>
            <p:ph type="body" sz="half" idx="30" hasCustomPrompt="1"/>
          </p:nvPr>
        </p:nvSpPr>
        <p:spPr>
          <a:xfrm>
            <a:off x="9165191" y="3481135"/>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5080" algn="just">
              <a:lnSpc>
                <a:spcPts val="1300"/>
              </a:lnSpc>
              <a:spcBef>
                <a:spcPts val="455"/>
              </a:spcBef>
            </a:pPr>
            <a:r>
              <a:rPr lang="en-US" sz="1050">
                <a:latin typeface="Arial" charset="0"/>
                <a:ea typeface="Arial" charset="0"/>
                <a:cs typeface="Arial" charset="0"/>
              </a:rPr>
              <a:t>Out of the example countries</a:t>
            </a:r>
            <a:r>
              <a:rPr lang="en-US" sz="1050" spc="-25">
                <a:latin typeface="Arial" charset="0"/>
                <a:ea typeface="Arial" charset="0"/>
                <a:cs typeface="Arial" charset="0"/>
              </a:rPr>
              <a:t>, </a:t>
            </a:r>
            <a:r>
              <a:rPr lang="en-US" sz="1050">
                <a:latin typeface="Arial" charset="0"/>
                <a:ea typeface="Arial" charset="0"/>
                <a:cs typeface="Arial" charset="0"/>
              </a:rPr>
              <a:t>the UK is the seventh most unequal, and the fourth most unequal in Europ</a:t>
            </a:r>
            <a:r>
              <a:rPr lang="en-US" sz="1050" spc="-10">
                <a:latin typeface="Arial" charset="0"/>
                <a:ea typeface="Arial" charset="0"/>
                <a:cs typeface="Arial" charset="0"/>
              </a:rPr>
              <a:t>e</a:t>
            </a:r>
            <a:r>
              <a:rPr lang="en-US" sz="1050">
                <a:latin typeface="Arial" charset="0"/>
                <a:ea typeface="Arial" charset="0"/>
                <a:cs typeface="Arial" charset="0"/>
              </a:rPr>
              <a:t>.</a:t>
            </a:r>
          </a:p>
        </p:txBody>
      </p:sp>
      <p:sp>
        <p:nvSpPr>
          <p:cNvPr id="75" name="Text Placeholder 3">
            <a:extLst>
              <a:ext uri="{FF2B5EF4-FFF2-40B4-BE49-F238E27FC236}">
                <a16:creationId xmlns:a16="http://schemas.microsoft.com/office/drawing/2014/main" id="{33DCC614-D3D8-B54C-A9E2-0AA6B62CB900}"/>
              </a:ext>
            </a:extLst>
          </p:cNvPr>
          <p:cNvSpPr>
            <a:spLocks noGrp="1"/>
          </p:cNvSpPr>
          <p:nvPr>
            <p:ph type="body" sz="half" idx="31" hasCustomPrompt="1"/>
          </p:nvPr>
        </p:nvSpPr>
        <p:spPr>
          <a:xfrm>
            <a:off x="9154800" y="4090317"/>
            <a:ext cx="2784475" cy="432306"/>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493395">
              <a:lnSpc>
                <a:spcPts val="1300"/>
              </a:lnSpc>
            </a:pPr>
            <a:r>
              <a:rPr lang="en-US" sz="1050">
                <a:solidFill>
                  <a:srgbClr val="E5007D"/>
                </a:solidFill>
                <a:latin typeface="Arial" charset="0"/>
                <a:ea typeface="Arial" charset="0"/>
                <a:cs typeface="Arial" charset="0"/>
              </a:rPr>
              <a:t>United Nations High Commissioner For </a:t>
            </a:r>
            <a:r>
              <a:rPr lang="en-US" sz="1050" spc="-35">
                <a:solidFill>
                  <a:srgbClr val="E5007D"/>
                </a:solidFill>
                <a:latin typeface="Arial" charset="0"/>
                <a:ea typeface="Arial" charset="0"/>
                <a:cs typeface="Arial" charset="0"/>
              </a:rPr>
              <a:t>Example</a:t>
            </a:r>
            <a:endParaRPr lang="en-US" sz="1050">
              <a:latin typeface="Arial" charset="0"/>
              <a:ea typeface="Arial" charset="0"/>
              <a:cs typeface="Arial" charset="0"/>
            </a:endParaRPr>
          </a:p>
        </p:txBody>
      </p:sp>
      <p:sp>
        <p:nvSpPr>
          <p:cNvPr id="76" name="Text Placeholder 3">
            <a:extLst>
              <a:ext uri="{FF2B5EF4-FFF2-40B4-BE49-F238E27FC236}">
                <a16:creationId xmlns:a16="http://schemas.microsoft.com/office/drawing/2014/main" id="{E86E8026-DEC1-F74F-A734-EFBAEE539EAD}"/>
              </a:ext>
            </a:extLst>
          </p:cNvPr>
          <p:cNvSpPr>
            <a:spLocks noGrp="1"/>
          </p:cNvSpPr>
          <p:nvPr>
            <p:ph type="body" sz="half" idx="32" hasCustomPrompt="1"/>
          </p:nvPr>
        </p:nvSpPr>
        <p:spPr>
          <a:xfrm>
            <a:off x="480088" y="4638920"/>
            <a:ext cx="2782779" cy="354310"/>
          </a:xfrm>
          <a:prstGeom prst="rect">
            <a:avLst/>
          </a:prstGeom>
        </p:spPr>
        <p:txBody>
          <a:bodyPr/>
          <a:lstStyle>
            <a:lvl1pPr marL="0" indent="0" algn="l">
              <a:buNone/>
              <a:defRPr sz="20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000</a:t>
            </a:r>
          </a:p>
        </p:txBody>
      </p:sp>
      <p:sp>
        <p:nvSpPr>
          <p:cNvPr id="77" name="Text Placeholder 3">
            <a:extLst>
              <a:ext uri="{FF2B5EF4-FFF2-40B4-BE49-F238E27FC236}">
                <a16:creationId xmlns:a16="http://schemas.microsoft.com/office/drawing/2014/main" id="{E1B42601-9BE2-E94D-BA59-3C7E1B272D1D}"/>
              </a:ext>
            </a:extLst>
          </p:cNvPr>
          <p:cNvSpPr>
            <a:spLocks noGrp="1"/>
          </p:cNvSpPr>
          <p:nvPr>
            <p:ph type="body" sz="half" idx="33" hasCustomPrompt="1"/>
          </p:nvPr>
        </p:nvSpPr>
        <p:spPr>
          <a:xfrm>
            <a:off x="3368762" y="4638919"/>
            <a:ext cx="2772388" cy="354310"/>
          </a:xfrm>
          <a:prstGeom prst="rect">
            <a:avLst/>
          </a:prstGeom>
        </p:spPr>
        <p:txBody>
          <a:bodyPr/>
          <a:lstStyle>
            <a:lvl1pPr marL="0" indent="0" algn="l">
              <a:buNone/>
              <a:defRPr sz="20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000</a:t>
            </a:r>
          </a:p>
        </p:txBody>
      </p:sp>
      <p:sp>
        <p:nvSpPr>
          <p:cNvPr id="78" name="Text Placeholder 3">
            <a:extLst>
              <a:ext uri="{FF2B5EF4-FFF2-40B4-BE49-F238E27FC236}">
                <a16:creationId xmlns:a16="http://schemas.microsoft.com/office/drawing/2014/main" id="{89BD27BC-272A-9649-A440-E3B61ECDA6A0}"/>
              </a:ext>
            </a:extLst>
          </p:cNvPr>
          <p:cNvSpPr>
            <a:spLocks noGrp="1"/>
          </p:cNvSpPr>
          <p:nvPr>
            <p:ph type="body" sz="half" idx="34" hasCustomPrompt="1"/>
          </p:nvPr>
        </p:nvSpPr>
        <p:spPr>
          <a:xfrm>
            <a:off x="6286910" y="4638918"/>
            <a:ext cx="2787934" cy="343919"/>
          </a:xfrm>
          <a:prstGeom prst="rect">
            <a:avLst/>
          </a:prstGeom>
        </p:spPr>
        <p:txBody>
          <a:bodyPr/>
          <a:lstStyle>
            <a:lvl1pPr marL="0" indent="0" algn="l">
              <a:buNone/>
              <a:defRPr sz="20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a:t>
            </a:r>
          </a:p>
        </p:txBody>
      </p:sp>
      <p:sp>
        <p:nvSpPr>
          <p:cNvPr id="79" name="Text Placeholder 3">
            <a:extLst>
              <a:ext uri="{FF2B5EF4-FFF2-40B4-BE49-F238E27FC236}">
                <a16:creationId xmlns:a16="http://schemas.microsoft.com/office/drawing/2014/main" id="{3B7C587D-B2E9-9B4D-B750-6819DEB9D07D}"/>
              </a:ext>
            </a:extLst>
          </p:cNvPr>
          <p:cNvSpPr>
            <a:spLocks noGrp="1"/>
          </p:cNvSpPr>
          <p:nvPr>
            <p:ph type="body" sz="half" idx="35" hasCustomPrompt="1"/>
          </p:nvPr>
        </p:nvSpPr>
        <p:spPr>
          <a:xfrm>
            <a:off x="9153899" y="4638918"/>
            <a:ext cx="2794866" cy="354309"/>
          </a:xfrm>
          <a:prstGeom prst="rect">
            <a:avLst/>
          </a:prstGeom>
        </p:spPr>
        <p:txBody>
          <a:bodyPr/>
          <a:lstStyle>
            <a:lvl1pPr marL="0" indent="0" algn="l">
              <a:buNone/>
              <a:defRPr sz="20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300m</a:t>
            </a:r>
          </a:p>
        </p:txBody>
      </p:sp>
      <p:sp>
        <p:nvSpPr>
          <p:cNvPr id="80" name="Text Placeholder 3">
            <a:extLst>
              <a:ext uri="{FF2B5EF4-FFF2-40B4-BE49-F238E27FC236}">
                <a16:creationId xmlns:a16="http://schemas.microsoft.com/office/drawing/2014/main" id="{002BEBB4-619B-6246-908E-D4BA2270EEDC}"/>
              </a:ext>
            </a:extLst>
          </p:cNvPr>
          <p:cNvSpPr>
            <a:spLocks noGrp="1"/>
          </p:cNvSpPr>
          <p:nvPr>
            <p:ph type="body" sz="half" idx="36" hasCustomPrompt="1"/>
          </p:nvPr>
        </p:nvSpPr>
        <p:spPr>
          <a:xfrm>
            <a:off x="478392" y="5062899"/>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0320"/>
            <a:r>
              <a:rPr lang="en-US" sz="1050">
                <a:solidFill>
                  <a:srgbClr val="000000"/>
                </a:solidFill>
                <a:latin typeface="Arial" charset="0"/>
                <a:ea typeface="Arial" charset="0"/>
                <a:cs typeface="Arial" charset="0"/>
              </a:rPr>
              <a:t>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 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a:t>
            </a:r>
          </a:p>
        </p:txBody>
      </p:sp>
      <p:sp>
        <p:nvSpPr>
          <p:cNvPr id="81" name="Text Placeholder 3">
            <a:extLst>
              <a:ext uri="{FF2B5EF4-FFF2-40B4-BE49-F238E27FC236}">
                <a16:creationId xmlns:a16="http://schemas.microsoft.com/office/drawing/2014/main" id="{E836FBD7-F94B-6844-8437-8C90A3BF46BD}"/>
              </a:ext>
            </a:extLst>
          </p:cNvPr>
          <p:cNvSpPr>
            <a:spLocks noGrp="1"/>
          </p:cNvSpPr>
          <p:nvPr>
            <p:ph type="body" sz="half" idx="38" hasCustomPrompt="1"/>
          </p:nvPr>
        </p:nvSpPr>
        <p:spPr>
          <a:xfrm>
            <a:off x="3367065" y="5052508"/>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0320"/>
            <a:r>
              <a:rPr lang="en-US" sz="1050">
                <a:solidFill>
                  <a:srgbClr val="000000"/>
                </a:solidFill>
                <a:latin typeface="Arial" charset="0"/>
                <a:ea typeface="Arial" charset="0"/>
                <a:cs typeface="Arial" charset="0"/>
              </a:rPr>
              <a:t>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 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a:t>
            </a:r>
          </a:p>
        </p:txBody>
      </p:sp>
      <p:sp>
        <p:nvSpPr>
          <p:cNvPr id="82" name="Text Placeholder 3">
            <a:extLst>
              <a:ext uri="{FF2B5EF4-FFF2-40B4-BE49-F238E27FC236}">
                <a16:creationId xmlns:a16="http://schemas.microsoft.com/office/drawing/2014/main" id="{1A94C2F9-7D0E-8945-BEA0-070348729223}"/>
              </a:ext>
            </a:extLst>
          </p:cNvPr>
          <p:cNvSpPr>
            <a:spLocks noGrp="1"/>
          </p:cNvSpPr>
          <p:nvPr>
            <p:ph type="body" sz="half" idx="40" hasCustomPrompt="1"/>
          </p:nvPr>
        </p:nvSpPr>
        <p:spPr>
          <a:xfrm>
            <a:off x="6286910" y="5052508"/>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0320"/>
            <a:r>
              <a:rPr lang="en-US" sz="1050">
                <a:solidFill>
                  <a:srgbClr val="000000"/>
                </a:solidFill>
                <a:latin typeface="Arial" charset="0"/>
                <a:ea typeface="Arial" charset="0"/>
                <a:cs typeface="Arial" charset="0"/>
              </a:rPr>
              <a:t>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 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a:t>
            </a:r>
          </a:p>
        </p:txBody>
      </p:sp>
      <p:sp>
        <p:nvSpPr>
          <p:cNvPr id="83" name="Text Placeholder 3">
            <a:extLst>
              <a:ext uri="{FF2B5EF4-FFF2-40B4-BE49-F238E27FC236}">
                <a16:creationId xmlns:a16="http://schemas.microsoft.com/office/drawing/2014/main" id="{D3F45F16-378C-0145-AAFB-1B189ABC9CD9}"/>
              </a:ext>
            </a:extLst>
          </p:cNvPr>
          <p:cNvSpPr>
            <a:spLocks noGrp="1"/>
          </p:cNvSpPr>
          <p:nvPr>
            <p:ph type="body" sz="half" idx="42" hasCustomPrompt="1"/>
          </p:nvPr>
        </p:nvSpPr>
        <p:spPr>
          <a:xfrm>
            <a:off x="9165191" y="5042117"/>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0320"/>
            <a:r>
              <a:rPr lang="en-US" sz="1050">
                <a:solidFill>
                  <a:srgbClr val="000000"/>
                </a:solidFill>
                <a:latin typeface="Arial" charset="0"/>
                <a:ea typeface="Arial" charset="0"/>
                <a:cs typeface="Arial" charset="0"/>
              </a:rPr>
              <a:t>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 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a:t>
            </a:r>
          </a:p>
        </p:txBody>
      </p:sp>
      <p:sp>
        <p:nvSpPr>
          <p:cNvPr id="84" name="Footer Placeholder 24">
            <a:extLst>
              <a:ext uri="{FF2B5EF4-FFF2-40B4-BE49-F238E27FC236}">
                <a16:creationId xmlns:a16="http://schemas.microsoft.com/office/drawing/2014/main" id="{5CF297E1-69C2-D54F-9620-F166498C615C}"/>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
        <p:nvSpPr>
          <p:cNvPr id="85" name="Text Placeholder 3">
            <a:extLst>
              <a:ext uri="{FF2B5EF4-FFF2-40B4-BE49-F238E27FC236}">
                <a16:creationId xmlns:a16="http://schemas.microsoft.com/office/drawing/2014/main" id="{4761FB45-658F-384E-9240-C054461B7185}"/>
              </a:ext>
            </a:extLst>
          </p:cNvPr>
          <p:cNvSpPr>
            <a:spLocks noGrp="1"/>
          </p:cNvSpPr>
          <p:nvPr>
            <p:ph type="body" sz="half" idx="44" hasCustomPrompt="1"/>
          </p:nvPr>
        </p:nvSpPr>
        <p:spPr>
          <a:xfrm>
            <a:off x="468006" y="583633"/>
            <a:ext cx="11131751" cy="802317"/>
          </a:xfrm>
          <a:prstGeom prst="rect">
            <a:avLst/>
          </a:prstGeom>
        </p:spPr>
        <p:txBody>
          <a:bodyPr/>
          <a:lstStyle>
            <a:lvl1pPr marL="0" indent="0">
              <a:buNone/>
              <a:defRPr sz="2800" b="1" cap="all"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MAIN HEADING | 28 – 35pt | choose from </a:t>
            </a:r>
            <a:r>
              <a:rPr lang="en-US" err="1"/>
              <a:t>bitc</a:t>
            </a:r>
            <a:r>
              <a:rPr lang="en-US"/>
              <a:t> </a:t>
            </a:r>
            <a:r>
              <a:rPr lang="en-US" err="1"/>
              <a:t>colours</a:t>
            </a:r>
            <a:r>
              <a:rPr lang="en-US"/>
              <a:t> blue, magenta or cyan</a:t>
            </a:r>
          </a:p>
        </p:txBody>
      </p:sp>
    </p:spTree>
    <p:extLst>
      <p:ext uri="{BB962C8B-B14F-4D97-AF65-F5344CB8AC3E}">
        <p14:creationId xmlns:p14="http://schemas.microsoft.com/office/powerpoint/2010/main" val="2585404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TC RB Map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Presentation Title - go to Insert &gt; 'Header and Footer' to amend</a:t>
            </a:r>
          </a:p>
        </p:txBody>
      </p:sp>
      <p:pic>
        <p:nvPicPr>
          <p:cNvPr id="4" name="Picture 3">
            <a:extLst>
              <a:ext uri="{FF2B5EF4-FFF2-40B4-BE49-F238E27FC236}">
                <a16:creationId xmlns:a16="http://schemas.microsoft.com/office/drawing/2014/main" id="{A5E4E4F2-1E61-DE43-915A-5C2BF28F7F0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919" t="22900" r="11159" b="22545"/>
          <a:stretch/>
        </p:blipFill>
        <p:spPr>
          <a:xfrm>
            <a:off x="6263677" y="415960"/>
            <a:ext cx="5420489" cy="5370392"/>
          </a:xfrm>
          <a:prstGeom prst="rect">
            <a:avLst/>
          </a:prstGeom>
        </p:spPr>
      </p:pic>
      <p:sp>
        <p:nvSpPr>
          <p:cNvPr id="5" name="object 3">
            <a:extLst>
              <a:ext uri="{FF2B5EF4-FFF2-40B4-BE49-F238E27FC236}">
                <a16:creationId xmlns:a16="http://schemas.microsoft.com/office/drawing/2014/main" id="{FFDF7C6B-9E8A-0144-A687-4D5B1A50063D}"/>
              </a:ext>
            </a:extLst>
          </p:cNvPr>
          <p:cNvSpPr txBox="1"/>
          <p:nvPr userDrawn="1"/>
        </p:nvSpPr>
        <p:spPr>
          <a:xfrm>
            <a:off x="552415" y="2623380"/>
            <a:ext cx="4019586" cy="1117600"/>
          </a:xfrm>
          <a:prstGeom prst="rect">
            <a:avLst/>
          </a:prstGeom>
        </p:spPr>
        <p:txBody>
          <a:bodyPr vert="horz" wrap="square" lIns="0" tIns="0" rIns="0" bIns="0" rtlCol="0">
            <a:spAutoFit/>
          </a:bodyPr>
          <a:lstStyle/>
          <a:p>
            <a:pPr marL="12700" marR="5080">
              <a:lnSpc>
                <a:spcPts val="2200"/>
              </a:lnSpc>
            </a:pPr>
            <a:r>
              <a:rPr sz="1800" b="1">
                <a:solidFill>
                  <a:schemeClr val="tx1"/>
                </a:solidFill>
                <a:latin typeface="Arial" charset="0"/>
                <a:ea typeface="Arial" charset="0"/>
                <a:cs typeface="Arial" charset="0"/>
              </a:rPr>
              <a:t>By creating healthy communities and a healthy environment, a responsible business can achieve long-term financial valu</a:t>
            </a:r>
            <a:r>
              <a:rPr sz="1800" b="1" spc="-10">
                <a:solidFill>
                  <a:schemeClr val="tx1"/>
                </a:solidFill>
                <a:latin typeface="Arial" charset="0"/>
                <a:ea typeface="Arial" charset="0"/>
                <a:cs typeface="Arial" charset="0"/>
              </a:rPr>
              <a:t>e</a:t>
            </a:r>
            <a:r>
              <a:rPr sz="1800" b="1">
                <a:solidFill>
                  <a:schemeClr val="tx1"/>
                </a:solidFill>
                <a:latin typeface="Arial" charset="0"/>
                <a:ea typeface="Arial" charset="0"/>
                <a:cs typeface="Arial" charset="0"/>
              </a:rPr>
              <a:t>.</a:t>
            </a:r>
            <a:endParaRPr sz="1800">
              <a:solidFill>
                <a:schemeClr val="tx1"/>
              </a:solidFill>
              <a:latin typeface="Arial" charset="0"/>
              <a:ea typeface="Arial" charset="0"/>
              <a:cs typeface="Arial" charset="0"/>
            </a:endParaRPr>
          </a:p>
        </p:txBody>
      </p:sp>
      <p:sp>
        <p:nvSpPr>
          <p:cNvPr id="6" name="TextBox 5">
            <a:extLst>
              <a:ext uri="{FF2B5EF4-FFF2-40B4-BE49-F238E27FC236}">
                <a16:creationId xmlns:a16="http://schemas.microsoft.com/office/drawing/2014/main" id="{FEF1BACD-66F3-C846-86EF-F3296F89097B}"/>
              </a:ext>
            </a:extLst>
          </p:cNvPr>
          <p:cNvSpPr txBox="1"/>
          <p:nvPr userDrawn="1"/>
        </p:nvSpPr>
        <p:spPr>
          <a:xfrm>
            <a:off x="468007" y="543132"/>
            <a:ext cx="4999927" cy="1041311"/>
          </a:xfrm>
          <a:prstGeom prst="rect">
            <a:avLst/>
          </a:prstGeom>
          <a:noFill/>
        </p:spPr>
        <p:txBody>
          <a:bodyPr wrap="square" rtlCol="0">
            <a:spAutoFit/>
          </a:bodyPr>
          <a:lstStyle/>
          <a:p>
            <a:pPr>
              <a:lnSpc>
                <a:spcPts val="3700"/>
              </a:lnSpc>
            </a:pPr>
            <a:r>
              <a:rPr lang="en-US" sz="3500">
                <a:solidFill>
                  <a:schemeClr val="tx2"/>
                </a:solidFill>
                <a:latin typeface="+mj-lt"/>
              </a:rPr>
              <a:t>RESPONSIBLE BUSINESS MAP</a:t>
            </a:r>
          </a:p>
        </p:txBody>
      </p:sp>
      <p:sp>
        <p:nvSpPr>
          <p:cNvPr id="7" name="TextBox 6">
            <a:extLst>
              <a:ext uri="{FF2B5EF4-FFF2-40B4-BE49-F238E27FC236}">
                <a16:creationId xmlns:a16="http://schemas.microsoft.com/office/drawing/2014/main" id="{FEF1BACD-66F3-C846-86EF-F3296F89097B}"/>
              </a:ext>
            </a:extLst>
          </p:cNvPr>
          <p:cNvSpPr txBox="1"/>
          <p:nvPr userDrawn="1"/>
        </p:nvSpPr>
        <p:spPr>
          <a:xfrm>
            <a:off x="4256315" y="1127907"/>
            <a:ext cx="443008" cy="307777"/>
          </a:xfrm>
          <a:prstGeom prst="rect">
            <a:avLst/>
          </a:prstGeom>
          <a:noFill/>
        </p:spPr>
        <p:txBody>
          <a:bodyPr wrap="square" rtlCol="0">
            <a:spAutoFit/>
          </a:bodyPr>
          <a:lstStyle/>
          <a:p>
            <a:r>
              <a:rPr lang="en-US" sz="1400" b="0" i="0" kern="1200">
                <a:solidFill>
                  <a:schemeClr val="tx2"/>
                </a:solidFill>
                <a:effectLst/>
                <a:latin typeface="+mn-lt"/>
                <a:ea typeface="+mn-ea"/>
                <a:cs typeface="+mn-cs"/>
              </a:rPr>
              <a:t>®</a:t>
            </a:r>
            <a:endParaRPr lang="en-US" sz="1400" kern="1200">
              <a:solidFill>
                <a:schemeClr val="tx2"/>
              </a:solidFill>
              <a:latin typeface="+mn-lt"/>
              <a:ea typeface="+mn-ea"/>
              <a:cs typeface="+mn-cs"/>
            </a:endParaRPr>
          </a:p>
        </p:txBody>
      </p:sp>
    </p:spTree>
    <p:extLst>
      <p:ext uri="{BB962C8B-B14F-4D97-AF65-F5344CB8AC3E}">
        <p14:creationId xmlns:p14="http://schemas.microsoft.com/office/powerpoint/2010/main" val="4063721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Columns - Design 3">
    <p:spTree>
      <p:nvGrpSpPr>
        <p:cNvPr id="1" name=""/>
        <p:cNvGrpSpPr/>
        <p:nvPr/>
      </p:nvGrpSpPr>
      <p:grpSpPr>
        <a:xfrm>
          <a:off x="0" y="0"/>
          <a:ext cx="0" cy="0"/>
          <a:chOff x="0" y="0"/>
          <a:chExt cx="0" cy="0"/>
        </a:xfrm>
      </p:grpSpPr>
      <p:sp>
        <p:nvSpPr>
          <p:cNvPr id="50" name="Holder 4">
            <a:extLst>
              <a:ext uri="{FF2B5EF4-FFF2-40B4-BE49-F238E27FC236}">
                <a16:creationId xmlns:a16="http://schemas.microsoft.com/office/drawing/2014/main" id="{298A6D03-C707-E149-A52F-66712DA5985C}"/>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51" name="object 14">
            <a:extLst>
              <a:ext uri="{FF2B5EF4-FFF2-40B4-BE49-F238E27FC236}">
                <a16:creationId xmlns:a16="http://schemas.microsoft.com/office/drawing/2014/main" id="{407C45B8-9D2A-5845-BB50-8F0078218F28}"/>
              </a:ext>
            </a:extLst>
          </p:cNvPr>
          <p:cNvSpPr/>
          <p:nvPr userDrawn="1"/>
        </p:nvSpPr>
        <p:spPr>
          <a:xfrm>
            <a:off x="468001" y="3032515"/>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52" name="object 16">
            <a:extLst>
              <a:ext uri="{FF2B5EF4-FFF2-40B4-BE49-F238E27FC236}">
                <a16:creationId xmlns:a16="http://schemas.microsoft.com/office/drawing/2014/main" id="{5FC28D66-C840-DB4F-B325-104AED89C53E}"/>
              </a:ext>
            </a:extLst>
          </p:cNvPr>
          <p:cNvSpPr/>
          <p:nvPr userDrawn="1"/>
        </p:nvSpPr>
        <p:spPr>
          <a:xfrm>
            <a:off x="3360132" y="3032515"/>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53" name="object 18">
            <a:extLst>
              <a:ext uri="{FF2B5EF4-FFF2-40B4-BE49-F238E27FC236}">
                <a16:creationId xmlns:a16="http://schemas.microsoft.com/office/drawing/2014/main" id="{E65058F8-72CE-5649-A20E-DE8E2DFDE8E8}"/>
              </a:ext>
            </a:extLst>
          </p:cNvPr>
          <p:cNvSpPr/>
          <p:nvPr userDrawn="1"/>
        </p:nvSpPr>
        <p:spPr>
          <a:xfrm>
            <a:off x="6261769" y="3032515"/>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54" name="object 20">
            <a:extLst>
              <a:ext uri="{FF2B5EF4-FFF2-40B4-BE49-F238E27FC236}">
                <a16:creationId xmlns:a16="http://schemas.microsoft.com/office/drawing/2014/main" id="{982D2449-FC70-6946-BC90-B5B31C356054}"/>
              </a:ext>
            </a:extLst>
          </p:cNvPr>
          <p:cNvSpPr/>
          <p:nvPr userDrawn="1"/>
        </p:nvSpPr>
        <p:spPr>
          <a:xfrm>
            <a:off x="9153899" y="3032515"/>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55" name="object 14">
            <a:extLst>
              <a:ext uri="{FF2B5EF4-FFF2-40B4-BE49-F238E27FC236}">
                <a16:creationId xmlns:a16="http://schemas.microsoft.com/office/drawing/2014/main" id="{C3BD27DB-ED06-DA48-BE69-071A60297BEC}"/>
              </a:ext>
            </a:extLst>
          </p:cNvPr>
          <p:cNvSpPr/>
          <p:nvPr userDrawn="1"/>
        </p:nvSpPr>
        <p:spPr>
          <a:xfrm>
            <a:off x="478392" y="4580762"/>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56" name="object 16">
            <a:extLst>
              <a:ext uri="{FF2B5EF4-FFF2-40B4-BE49-F238E27FC236}">
                <a16:creationId xmlns:a16="http://schemas.microsoft.com/office/drawing/2014/main" id="{A09CFE9D-A1C0-CF4E-B9F3-9B217259BD6D}"/>
              </a:ext>
            </a:extLst>
          </p:cNvPr>
          <p:cNvSpPr/>
          <p:nvPr userDrawn="1"/>
        </p:nvSpPr>
        <p:spPr>
          <a:xfrm>
            <a:off x="3370523" y="4580762"/>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57" name="object 18">
            <a:extLst>
              <a:ext uri="{FF2B5EF4-FFF2-40B4-BE49-F238E27FC236}">
                <a16:creationId xmlns:a16="http://schemas.microsoft.com/office/drawing/2014/main" id="{E4152A3D-BB1F-0546-AD44-A593B283BA55}"/>
              </a:ext>
            </a:extLst>
          </p:cNvPr>
          <p:cNvSpPr/>
          <p:nvPr userDrawn="1"/>
        </p:nvSpPr>
        <p:spPr>
          <a:xfrm>
            <a:off x="6272160" y="4580762"/>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58" name="object 20">
            <a:extLst>
              <a:ext uri="{FF2B5EF4-FFF2-40B4-BE49-F238E27FC236}">
                <a16:creationId xmlns:a16="http://schemas.microsoft.com/office/drawing/2014/main" id="{AC1A1A02-AA67-D647-A8C5-77807AD4DEC7}"/>
              </a:ext>
            </a:extLst>
          </p:cNvPr>
          <p:cNvSpPr/>
          <p:nvPr userDrawn="1"/>
        </p:nvSpPr>
        <p:spPr>
          <a:xfrm>
            <a:off x="9164290" y="4580762"/>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59" name="Picture Placeholder 16">
            <a:extLst>
              <a:ext uri="{FF2B5EF4-FFF2-40B4-BE49-F238E27FC236}">
                <a16:creationId xmlns:a16="http://schemas.microsoft.com/office/drawing/2014/main" id="{49D63659-8234-7645-932D-3595085DCC26}"/>
              </a:ext>
            </a:extLst>
          </p:cNvPr>
          <p:cNvSpPr>
            <a:spLocks noGrp="1"/>
          </p:cNvSpPr>
          <p:nvPr>
            <p:ph type="pic" sz="quarter" idx="17" hasCustomPrompt="1"/>
          </p:nvPr>
        </p:nvSpPr>
        <p:spPr>
          <a:xfrm>
            <a:off x="468001" y="1673225"/>
            <a:ext cx="2784475" cy="1290991"/>
          </a:xfrm>
          <a:prstGeom prst="rect">
            <a:avLst/>
          </a:prstGeom>
        </p:spPr>
        <p:txBody>
          <a:bodyPr/>
          <a:lstStyle>
            <a:lvl1pPr marL="0" indent="0">
              <a:buNone/>
              <a:defRPr sz="1600">
                <a:solidFill>
                  <a:srgbClr val="FF0000"/>
                </a:solidFill>
              </a:defRPr>
            </a:lvl1pPr>
          </a:lstStyle>
          <a:p>
            <a:r>
              <a:rPr lang="en-US" err="1"/>
              <a:t>Colourful</a:t>
            </a:r>
            <a:r>
              <a:rPr lang="en-US"/>
              <a:t> image to illustrate to be added here. Click icon to insert. You may need to adjust ‘crop’ to ensure image fits.</a:t>
            </a:r>
          </a:p>
        </p:txBody>
      </p:sp>
      <p:sp>
        <p:nvSpPr>
          <p:cNvPr id="60" name="Picture Placeholder 16">
            <a:extLst>
              <a:ext uri="{FF2B5EF4-FFF2-40B4-BE49-F238E27FC236}">
                <a16:creationId xmlns:a16="http://schemas.microsoft.com/office/drawing/2014/main" id="{6F3E071B-3BB9-6845-B97F-F528AA83F0FF}"/>
              </a:ext>
            </a:extLst>
          </p:cNvPr>
          <p:cNvSpPr>
            <a:spLocks noGrp="1"/>
          </p:cNvSpPr>
          <p:nvPr>
            <p:ph type="pic" sz="quarter" idx="18" hasCustomPrompt="1"/>
          </p:nvPr>
        </p:nvSpPr>
        <p:spPr>
          <a:xfrm>
            <a:off x="3370523" y="1673225"/>
            <a:ext cx="2774084" cy="1290992"/>
          </a:xfrm>
          <a:prstGeom prst="rect">
            <a:avLst/>
          </a:prstGeom>
        </p:spPr>
        <p:txBody>
          <a:bodyPr/>
          <a:lstStyle>
            <a:lvl1pPr marL="0" indent="0">
              <a:buNone/>
              <a:defRPr sz="1600">
                <a:solidFill>
                  <a:srgbClr val="FF0000"/>
                </a:solidFill>
              </a:defRPr>
            </a:lvl1pPr>
          </a:lstStyle>
          <a:p>
            <a:r>
              <a:rPr lang="en-US" err="1"/>
              <a:t>Colourful</a:t>
            </a:r>
            <a:r>
              <a:rPr lang="en-US"/>
              <a:t> image to illustrate to be added here. Click icon to insert. You may need to adjust ‘crop’ to ensure image fits.</a:t>
            </a:r>
          </a:p>
        </p:txBody>
      </p:sp>
      <p:sp>
        <p:nvSpPr>
          <p:cNvPr id="61" name="Picture Placeholder 16">
            <a:extLst>
              <a:ext uri="{FF2B5EF4-FFF2-40B4-BE49-F238E27FC236}">
                <a16:creationId xmlns:a16="http://schemas.microsoft.com/office/drawing/2014/main" id="{35855ACC-7332-5A47-BEB1-C7D22410C217}"/>
              </a:ext>
            </a:extLst>
          </p:cNvPr>
          <p:cNvSpPr>
            <a:spLocks noGrp="1"/>
          </p:cNvSpPr>
          <p:nvPr>
            <p:ph type="pic" sz="quarter" idx="19" hasCustomPrompt="1"/>
          </p:nvPr>
        </p:nvSpPr>
        <p:spPr>
          <a:xfrm>
            <a:off x="6272159" y="1673225"/>
            <a:ext cx="2774085" cy="1290992"/>
          </a:xfrm>
          <a:prstGeom prst="rect">
            <a:avLst/>
          </a:prstGeom>
        </p:spPr>
        <p:txBody>
          <a:bodyPr/>
          <a:lstStyle>
            <a:lvl1pPr marL="0" indent="0">
              <a:buNone/>
              <a:defRPr sz="1600">
                <a:solidFill>
                  <a:srgbClr val="FF0000"/>
                </a:solidFill>
              </a:defRPr>
            </a:lvl1pPr>
          </a:lstStyle>
          <a:p>
            <a:r>
              <a:rPr lang="en-US" err="1"/>
              <a:t>Colourful</a:t>
            </a:r>
            <a:r>
              <a:rPr lang="en-US"/>
              <a:t> image to illustrate to be added here. Click icon to insert. You may need to adjust ‘crop’ to ensure image fits.</a:t>
            </a:r>
          </a:p>
        </p:txBody>
      </p:sp>
      <p:sp>
        <p:nvSpPr>
          <p:cNvPr id="62" name="Picture Placeholder 16">
            <a:extLst>
              <a:ext uri="{FF2B5EF4-FFF2-40B4-BE49-F238E27FC236}">
                <a16:creationId xmlns:a16="http://schemas.microsoft.com/office/drawing/2014/main" id="{185A5CED-EB22-394D-9096-52F24A48F347}"/>
              </a:ext>
            </a:extLst>
          </p:cNvPr>
          <p:cNvSpPr>
            <a:spLocks noGrp="1"/>
          </p:cNvSpPr>
          <p:nvPr>
            <p:ph type="pic" sz="quarter" idx="20" hasCustomPrompt="1"/>
          </p:nvPr>
        </p:nvSpPr>
        <p:spPr>
          <a:xfrm>
            <a:off x="9164290" y="1673225"/>
            <a:ext cx="2774084" cy="1290992"/>
          </a:xfrm>
          <a:prstGeom prst="rect">
            <a:avLst/>
          </a:prstGeom>
        </p:spPr>
        <p:txBody>
          <a:bodyPr/>
          <a:lstStyle>
            <a:lvl1pPr marL="0" indent="0">
              <a:buNone/>
              <a:defRPr sz="1600">
                <a:solidFill>
                  <a:srgbClr val="FF0000"/>
                </a:solidFill>
              </a:defRPr>
            </a:lvl1pPr>
          </a:lstStyle>
          <a:p>
            <a:r>
              <a:rPr lang="en-US" err="1"/>
              <a:t>Colourful</a:t>
            </a:r>
            <a:r>
              <a:rPr lang="en-US"/>
              <a:t> image to illustrate to be added here. Click icon to insert. You may need to adjust ‘crop’ to ensure image fits.</a:t>
            </a:r>
          </a:p>
        </p:txBody>
      </p:sp>
      <p:sp>
        <p:nvSpPr>
          <p:cNvPr id="63" name="Text Placeholder 3">
            <a:extLst>
              <a:ext uri="{FF2B5EF4-FFF2-40B4-BE49-F238E27FC236}">
                <a16:creationId xmlns:a16="http://schemas.microsoft.com/office/drawing/2014/main" id="{3EDA65AE-0804-3744-A8A8-5E9D23D946B2}"/>
              </a:ext>
            </a:extLst>
          </p:cNvPr>
          <p:cNvSpPr>
            <a:spLocks noGrp="1"/>
          </p:cNvSpPr>
          <p:nvPr>
            <p:ph type="body" sz="half" idx="2" hasCustomPrompt="1"/>
          </p:nvPr>
        </p:nvSpPr>
        <p:spPr>
          <a:xfrm>
            <a:off x="478392" y="3116688"/>
            <a:ext cx="2774084" cy="297185"/>
          </a:xfrm>
          <a:prstGeom prst="rect">
            <a:avLst/>
          </a:prstGeom>
        </p:spPr>
        <p:txBody>
          <a:bodyPr/>
          <a:lstStyle>
            <a:lvl1pPr marL="0" indent="0" algn="ctr">
              <a:buNone/>
              <a:defRPr sz="1800" b="1">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Subheading | 18pt</a:t>
            </a:r>
          </a:p>
        </p:txBody>
      </p:sp>
      <p:sp>
        <p:nvSpPr>
          <p:cNvPr id="64" name="Text Placeholder 3">
            <a:extLst>
              <a:ext uri="{FF2B5EF4-FFF2-40B4-BE49-F238E27FC236}">
                <a16:creationId xmlns:a16="http://schemas.microsoft.com/office/drawing/2014/main" id="{47D76C02-B8E7-DC48-A942-C8DA76A2105A}"/>
              </a:ext>
            </a:extLst>
          </p:cNvPr>
          <p:cNvSpPr>
            <a:spLocks noGrp="1"/>
          </p:cNvSpPr>
          <p:nvPr>
            <p:ph type="body" sz="half" idx="21" hasCustomPrompt="1"/>
          </p:nvPr>
        </p:nvSpPr>
        <p:spPr>
          <a:xfrm>
            <a:off x="3360132" y="3116689"/>
            <a:ext cx="2784475" cy="297184"/>
          </a:xfrm>
          <a:prstGeom prst="rect">
            <a:avLst/>
          </a:prstGeom>
        </p:spPr>
        <p:txBody>
          <a:bodyPr/>
          <a:lstStyle>
            <a:lvl1pPr marL="0" indent="0" algn="ctr">
              <a:buNone/>
              <a:defRPr sz="1800" b="1">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Subheading | 18pt</a:t>
            </a:r>
          </a:p>
        </p:txBody>
      </p:sp>
      <p:sp>
        <p:nvSpPr>
          <p:cNvPr id="65" name="Text Placeholder 3">
            <a:extLst>
              <a:ext uri="{FF2B5EF4-FFF2-40B4-BE49-F238E27FC236}">
                <a16:creationId xmlns:a16="http://schemas.microsoft.com/office/drawing/2014/main" id="{420C0DFB-A697-354F-8F6B-EC5605892F09}"/>
              </a:ext>
            </a:extLst>
          </p:cNvPr>
          <p:cNvSpPr>
            <a:spLocks noGrp="1"/>
          </p:cNvSpPr>
          <p:nvPr>
            <p:ph type="body" sz="half" idx="22" hasCustomPrompt="1"/>
          </p:nvPr>
        </p:nvSpPr>
        <p:spPr>
          <a:xfrm>
            <a:off x="6261769" y="3116688"/>
            <a:ext cx="2784475" cy="297185"/>
          </a:xfrm>
          <a:prstGeom prst="rect">
            <a:avLst/>
          </a:prstGeom>
        </p:spPr>
        <p:txBody>
          <a:bodyPr/>
          <a:lstStyle>
            <a:lvl1pPr marL="0" indent="0" algn="ctr">
              <a:buNone/>
              <a:defRPr sz="1800" b="1">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Subheading | 18pt</a:t>
            </a:r>
          </a:p>
        </p:txBody>
      </p:sp>
      <p:sp>
        <p:nvSpPr>
          <p:cNvPr id="66" name="Text Placeholder 3">
            <a:extLst>
              <a:ext uri="{FF2B5EF4-FFF2-40B4-BE49-F238E27FC236}">
                <a16:creationId xmlns:a16="http://schemas.microsoft.com/office/drawing/2014/main" id="{70991501-8F8A-604E-9645-A1B46FD764DE}"/>
              </a:ext>
            </a:extLst>
          </p:cNvPr>
          <p:cNvSpPr>
            <a:spLocks noGrp="1"/>
          </p:cNvSpPr>
          <p:nvPr>
            <p:ph type="body" sz="half" idx="23" hasCustomPrompt="1"/>
          </p:nvPr>
        </p:nvSpPr>
        <p:spPr>
          <a:xfrm>
            <a:off x="9163406" y="3116688"/>
            <a:ext cx="2774968" cy="297185"/>
          </a:xfrm>
          <a:prstGeom prst="rect">
            <a:avLst/>
          </a:prstGeom>
        </p:spPr>
        <p:txBody>
          <a:bodyPr/>
          <a:lstStyle>
            <a:lvl1pPr marL="0" indent="0" algn="ctr">
              <a:buNone/>
              <a:defRPr sz="1800" b="1">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Subheading | 18pt</a:t>
            </a:r>
          </a:p>
        </p:txBody>
      </p:sp>
      <p:sp>
        <p:nvSpPr>
          <p:cNvPr id="67" name="Text Placeholder 3">
            <a:extLst>
              <a:ext uri="{FF2B5EF4-FFF2-40B4-BE49-F238E27FC236}">
                <a16:creationId xmlns:a16="http://schemas.microsoft.com/office/drawing/2014/main" id="{C6D7C2D5-CBC2-0646-B545-A1EB5137ABF6}"/>
              </a:ext>
            </a:extLst>
          </p:cNvPr>
          <p:cNvSpPr>
            <a:spLocks noGrp="1"/>
          </p:cNvSpPr>
          <p:nvPr>
            <p:ph type="body" sz="half" idx="24" hasCustomPrompt="1"/>
          </p:nvPr>
        </p:nvSpPr>
        <p:spPr>
          <a:xfrm>
            <a:off x="478392" y="3501917"/>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5080" algn="just">
              <a:lnSpc>
                <a:spcPts val="1300"/>
              </a:lnSpc>
              <a:spcBef>
                <a:spcPts val="455"/>
              </a:spcBef>
            </a:pPr>
            <a:r>
              <a:rPr lang="en-US" sz="1050">
                <a:latin typeface="Arial" charset="0"/>
                <a:ea typeface="Arial" charset="0"/>
                <a:cs typeface="Arial" charset="0"/>
              </a:rPr>
              <a:t>Out of the example countries</a:t>
            </a:r>
            <a:r>
              <a:rPr lang="en-US" sz="1050" spc="-25">
                <a:latin typeface="Arial" charset="0"/>
                <a:ea typeface="Arial" charset="0"/>
                <a:cs typeface="Arial" charset="0"/>
              </a:rPr>
              <a:t>, </a:t>
            </a:r>
            <a:r>
              <a:rPr lang="en-US" sz="1050">
                <a:latin typeface="Arial" charset="0"/>
                <a:ea typeface="Arial" charset="0"/>
                <a:cs typeface="Arial" charset="0"/>
              </a:rPr>
              <a:t>the UK is the seventh most unequal, and the fourth most unequal in Europ</a:t>
            </a:r>
            <a:r>
              <a:rPr lang="en-US" sz="1050" spc="-10">
                <a:latin typeface="Arial" charset="0"/>
                <a:ea typeface="Arial" charset="0"/>
                <a:cs typeface="Arial" charset="0"/>
              </a:rPr>
              <a:t>e</a:t>
            </a:r>
            <a:r>
              <a:rPr lang="en-US" sz="1050">
                <a:latin typeface="Arial" charset="0"/>
                <a:ea typeface="Arial" charset="0"/>
                <a:cs typeface="Arial" charset="0"/>
              </a:rPr>
              <a:t>.</a:t>
            </a:r>
          </a:p>
        </p:txBody>
      </p:sp>
      <p:sp>
        <p:nvSpPr>
          <p:cNvPr id="68" name="Text Placeholder 3">
            <a:extLst>
              <a:ext uri="{FF2B5EF4-FFF2-40B4-BE49-F238E27FC236}">
                <a16:creationId xmlns:a16="http://schemas.microsoft.com/office/drawing/2014/main" id="{ABB37FC2-3DBD-1145-BD26-003A6CF63090}"/>
              </a:ext>
            </a:extLst>
          </p:cNvPr>
          <p:cNvSpPr>
            <a:spLocks noGrp="1"/>
          </p:cNvSpPr>
          <p:nvPr>
            <p:ph type="body" sz="half" idx="25" hasCustomPrompt="1"/>
          </p:nvPr>
        </p:nvSpPr>
        <p:spPr>
          <a:xfrm>
            <a:off x="468001" y="4111099"/>
            <a:ext cx="2784475" cy="432306"/>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493395">
              <a:lnSpc>
                <a:spcPts val="1300"/>
              </a:lnSpc>
            </a:pPr>
            <a:r>
              <a:rPr lang="en-US" sz="1050">
                <a:solidFill>
                  <a:srgbClr val="E5007D"/>
                </a:solidFill>
                <a:latin typeface="Arial" charset="0"/>
                <a:ea typeface="Arial" charset="0"/>
                <a:cs typeface="Arial" charset="0"/>
              </a:rPr>
              <a:t>United Nations High Commissioner For </a:t>
            </a:r>
            <a:r>
              <a:rPr lang="en-US" sz="1050" spc="-35">
                <a:solidFill>
                  <a:srgbClr val="E5007D"/>
                </a:solidFill>
                <a:latin typeface="Arial" charset="0"/>
                <a:ea typeface="Arial" charset="0"/>
                <a:cs typeface="Arial" charset="0"/>
              </a:rPr>
              <a:t>Example</a:t>
            </a:r>
            <a:endParaRPr lang="en-US" sz="1050">
              <a:latin typeface="Arial" charset="0"/>
              <a:ea typeface="Arial" charset="0"/>
              <a:cs typeface="Arial" charset="0"/>
            </a:endParaRPr>
          </a:p>
        </p:txBody>
      </p:sp>
      <p:sp>
        <p:nvSpPr>
          <p:cNvPr id="69" name="Text Placeholder 3">
            <a:extLst>
              <a:ext uri="{FF2B5EF4-FFF2-40B4-BE49-F238E27FC236}">
                <a16:creationId xmlns:a16="http://schemas.microsoft.com/office/drawing/2014/main" id="{6AD2C81D-FC56-584D-BAD7-4BFA8C0A81C3}"/>
              </a:ext>
            </a:extLst>
          </p:cNvPr>
          <p:cNvSpPr>
            <a:spLocks noGrp="1"/>
          </p:cNvSpPr>
          <p:nvPr>
            <p:ph type="body" sz="half" idx="26" hasCustomPrompt="1"/>
          </p:nvPr>
        </p:nvSpPr>
        <p:spPr>
          <a:xfrm>
            <a:off x="3367065" y="3491526"/>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5080" algn="just">
              <a:lnSpc>
                <a:spcPts val="1300"/>
              </a:lnSpc>
              <a:spcBef>
                <a:spcPts val="455"/>
              </a:spcBef>
            </a:pPr>
            <a:r>
              <a:rPr lang="en-US" sz="1050">
                <a:latin typeface="Arial" charset="0"/>
                <a:ea typeface="Arial" charset="0"/>
                <a:cs typeface="Arial" charset="0"/>
              </a:rPr>
              <a:t>Out of the example countries</a:t>
            </a:r>
            <a:r>
              <a:rPr lang="en-US" sz="1050" spc="-25">
                <a:latin typeface="Arial" charset="0"/>
                <a:ea typeface="Arial" charset="0"/>
                <a:cs typeface="Arial" charset="0"/>
              </a:rPr>
              <a:t>, </a:t>
            </a:r>
            <a:r>
              <a:rPr lang="en-US" sz="1050">
                <a:latin typeface="Arial" charset="0"/>
                <a:ea typeface="Arial" charset="0"/>
                <a:cs typeface="Arial" charset="0"/>
              </a:rPr>
              <a:t>the UK is the seventh most unequal, and the fourth most unequal in Europ</a:t>
            </a:r>
            <a:r>
              <a:rPr lang="en-US" sz="1050" spc="-10">
                <a:latin typeface="Arial" charset="0"/>
                <a:ea typeface="Arial" charset="0"/>
                <a:cs typeface="Arial" charset="0"/>
              </a:rPr>
              <a:t>e</a:t>
            </a:r>
            <a:r>
              <a:rPr lang="en-US" sz="1050">
                <a:latin typeface="Arial" charset="0"/>
                <a:ea typeface="Arial" charset="0"/>
                <a:cs typeface="Arial" charset="0"/>
              </a:rPr>
              <a:t>.</a:t>
            </a:r>
          </a:p>
        </p:txBody>
      </p:sp>
      <p:sp>
        <p:nvSpPr>
          <p:cNvPr id="70" name="Text Placeholder 3">
            <a:extLst>
              <a:ext uri="{FF2B5EF4-FFF2-40B4-BE49-F238E27FC236}">
                <a16:creationId xmlns:a16="http://schemas.microsoft.com/office/drawing/2014/main" id="{1B65C66F-6B9B-564D-9740-C7C6C4F66CD3}"/>
              </a:ext>
            </a:extLst>
          </p:cNvPr>
          <p:cNvSpPr>
            <a:spLocks noGrp="1"/>
          </p:cNvSpPr>
          <p:nvPr>
            <p:ph type="body" sz="half" idx="27" hasCustomPrompt="1"/>
          </p:nvPr>
        </p:nvSpPr>
        <p:spPr>
          <a:xfrm>
            <a:off x="3356674" y="4100708"/>
            <a:ext cx="2784475" cy="432306"/>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493395">
              <a:lnSpc>
                <a:spcPts val="1300"/>
              </a:lnSpc>
            </a:pPr>
            <a:r>
              <a:rPr lang="en-US" sz="1050">
                <a:solidFill>
                  <a:srgbClr val="E5007D"/>
                </a:solidFill>
                <a:latin typeface="Arial" charset="0"/>
                <a:ea typeface="Arial" charset="0"/>
                <a:cs typeface="Arial" charset="0"/>
              </a:rPr>
              <a:t>United Nations High Commissioner For </a:t>
            </a:r>
            <a:r>
              <a:rPr lang="en-US" sz="1050" spc="-35">
                <a:solidFill>
                  <a:srgbClr val="E5007D"/>
                </a:solidFill>
                <a:latin typeface="Arial" charset="0"/>
                <a:ea typeface="Arial" charset="0"/>
                <a:cs typeface="Arial" charset="0"/>
              </a:rPr>
              <a:t>Example</a:t>
            </a:r>
            <a:endParaRPr lang="en-US" sz="1050">
              <a:latin typeface="Arial" charset="0"/>
              <a:ea typeface="Arial" charset="0"/>
              <a:cs typeface="Arial" charset="0"/>
            </a:endParaRPr>
          </a:p>
        </p:txBody>
      </p:sp>
      <p:sp>
        <p:nvSpPr>
          <p:cNvPr id="71" name="Text Placeholder 3">
            <a:extLst>
              <a:ext uri="{FF2B5EF4-FFF2-40B4-BE49-F238E27FC236}">
                <a16:creationId xmlns:a16="http://schemas.microsoft.com/office/drawing/2014/main" id="{C142ECB0-6397-9E4C-AC4F-4C1C5CC9069C}"/>
              </a:ext>
            </a:extLst>
          </p:cNvPr>
          <p:cNvSpPr>
            <a:spLocks noGrp="1"/>
          </p:cNvSpPr>
          <p:nvPr>
            <p:ph type="body" sz="half" idx="28" hasCustomPrompt="1"/>
          </p:nvPr>
        </p:nvSpPr>
        <p:spPr>
          <a:xfrm>
            <a:off x="6286910" y="3491526"/>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5080" algn="just">
              <a:lnSpc>
                <a:spcPts val="1300"/>
              </a:lnSpc>
              <a:spcBef>
                <a:spcPts val="455"/>
              </a:spcBef>
            </a:pPr>
            <a:r>
              <a:rPr lang="en-US" sz="1050">
                <a:latin typeface="Arial" charset="0"/>
                <a:ea typeface="Arial" charset="0"/>
                <a:cs typeface="Arial" charset="0"/>
              </a:rPr>
              <a:t>Out of the example countries</a:t>
            </a:r>
            <a:r>
              <a:rPr lang="en-US" sz="1050" spc="-25">
                <a:latin typeface="Arial" charset="0"/>
                <a:ea typeface="Arial" charset="0"/>
                <a:cs typeface="Arial" charset="0"/>
              </a:rPr>
              <a:t>, </a:t>
            </a:r>
            <a:r>
              <a:rPr lang="en-US" sz="1050">
                <a:latin typeface="Arial" charset="0"/>
                <a:ea typeface="Arial" charset="0"/>
                <a:cs typeface="Arial" charset="0"/>
              </a:rPr>
              <a:t>the UK is the seventh most unequal, and the fourth most unequal in Europ</a:t>
            </a:r>
            <a:r>
              <a:rPr lang="en-US" sz="1050" spc="-10">
                <a:latin typeface="Arial" charset="0"/>
                <a:ea typeface="Arial" charset="0"/>
                <a:cs typeface="Arial" charset="0"/>
              </a:rPr>
              <a:t>e</a:t>
            </a:r>
            <a:r>
              <a:rPr lang="en-US" sz="1050">
                <a:latin typeface="Arial" charset="0"/>
                <a:ea typeface="Arial" charset="0"/>
                <a:cs typeface="Arial" charset="0"/>
              </a:rPr>
              <a:t>.</a:t>
            </a:r>
          </a:p>
        </p:txBody>
      </p:sp>
      <p:sp>
        <p:nvSpPr>
          <p:cNvPr id="72" name="Text Placeholder 3">
            <a:extLst>
              <a:ext uri="{FF2B5EF4-FFF2-40B4-BE49-F238E27FC236}">
                <a16:creationId xmlns:a16="http://schemas.microsoft.com/office/drawing/2014/main" id="{E8B4A8B3-6D89-4D4E-8A07-C9E6B9FA5E49}"/>
              </a:ext>
            </a:extLst>
          </p:cNvPr>
          <p:cNvSpPr>
            <a:spLocks noGrp="1"/>
          </p:cNvSpPr>
          <p:nvPr>
            <p:ph type="body" sz="half" idx="29" hasCustomPrompt="1"/>
          </p:nvPr>
        </p:nvSpPr>
        <p:spPr>
          <a:xfrm>
            <a:off x="6276519" y="4100708"/>
            <a:ext cx="2784475" cy="432306"/>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493395">
              <a:lnSpc>
                <a:spcPts val="1300"/>
              </a:lnSpc>
            </a:pPr>
            <a:r>
              <a:rPr lang="en-US" sz="1050">
                <a:solidFill>
                  <a:srgbClr val="E5007D"/>
                </a:solidFill>
                <a:latin typeface="Arial" charset="0"/>
                <a:ea typeface="Arial" charset="0"/>
                <a:cs typeface="Arial" charset="0"/>
              </a:rPr>
              <a:t>United Nations High Commissioner For </a:t>
            </a:r>
            <a:r>
              <a:rPr lang="en-US" sz="1050" spc="-35">
                <a:solidFill>
                  <a:srgbClr val="E5007D"/>
                </a:solidFill>
                <a:latin typeface="Arial" charset="0"/>
                <a:ea typeface="Arial" charset="0"/>
                <a:cs typeface="Arial" charset="0"/>
              </a:rPr>
              <a:t>Example</a:t>
            </a:r>
            <a:endParaRPr lang="en-US" sz="1050">
              <a:latin typeface="Arial" charset="0"/>
              <a:ea typeface="Arial" charset="0"/>
              <a:cs typeface="Arial" charset="0"/>
            </a:endParaRPr>
          </a:p>
        </p:txBody>
      </p:sp>
      <p:sp>
        <p:nvSpPr>
          <p:cNvPr id="73" name="Text Placeholder 3">
            <a:extLst>
              <a:ext uri="{FF2B5EF4-FFF2-40B4-BE49-F238E27FC236}">
                <a16:creationId xmlns:a16="http://schemas.microsoft.com/office/drawing/2014/main" id="{DB7180E3-EC2C-7340-ACF9-7214FC7B930C}"/>
              </a:ext>
            </a:extLst>
          </p:cNvPr>
          <p:cNvSpPr>
            <a:spLocks noGrp="1"/>
          </p:cNvSpPr>
          <p:nvPr>
            <p:ph type="body" sz="half" idx="30" hasCustomPrompt="1"/>
          </p:nvPr>
        </p:nvSpPr>
        <p:spPr>
          <a:xfrm>
            <a:off x="9165191" y="3481135"/>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5080" algn="just">
              <a:lnSpc>
                <a:spcPts val="1300"/>
              </a:lnSpc>
              <a:spcBef>
                <a:spcPts val="455"/>
              </a:spcBef>
            </a:pPr>
            <a:r>
              <a:rPr lang="en-US" sz="1050">
                <a:latin typeface="Arial" charset="0"/>
                <a:ea typeface="Arial" charset="0"/>
                <a:cs typeface="Arial" charset="0"/>
              </a:rPr>
              <a:t>Out of the example countries</a:t>
            </a:r>
            <a:r>
              <a:rPr lang="en-US" sz="1050" spc="-25">
                <a:latin typeface="Arial" charset="0"/>
                <a:ea typeface="Arial" charset="0"/>
                <a:cs typeface="Arial" charset="0"/>
              </a:rPr>
              <a:t>, </a:t>
            </a:r>
            <a:r>
              <a:rPr lang="en-US" sz="1050">
                <a:latin typeface="Arial" charset="0"/>
                <a:ea typeface="Arial" charset="0"/>
                <a:cs typeface="Arial" charset="0"/>
              </a:rPr>
              <a:t>the UK is the seventh most unequal, and the fourth most unequal in Europ</a:t>
            </a:r>
            <a:r>
              <a:rPr lang="en-US" sz="1050" spc="-10">
                <a:latin typeface="Arial" charset="0"/>
                <a:ea typeface="Arial" charset="0"/>
                <a:cs typeface="Arial" charset="0"/>
              </a:rPr>
              <a:t>e</a:t>
            </a:r>
            <a:r>
              <a:rPr lang="en-US" sz="1050">
                <a:latin typeface="Arial" charset="0"/>
                <a:ea typeface="Arial" charset="0"/>
                <a:cs typeface="Arial" charset="0"/>
              </a:rPr>
              <a:t>.</a:t>
            </a:r>
          </a:p>
        </p:txBody>
      </p:sp>
      <p:sp>
        <p:nvSpPr>
          <p:cNvPr id="74" name="Text Placeholder 3">
            <a:extLst>
              <a:ext uri="{FF2B5EF4-FFF2-40B4-BE49-F238E27FC236}">
                <a16:creationId xmlns:a16="http://schemas.microsoft.com/office/drawing/2014/main" id="{33DCC614-D3D8-B54C-A9E2-0AA6B62CB900}"/>
              </a:ext>
            </a:extLst>
          </p:cNvPr>
          <p:cNvSpPr>
            <a:spLocks noGrp="1"/>
          </p:cNvSpPr>
          <p:nvPr>
            <p:ph type="body" sz="half" idx="31" hasCustomPrompt="1"/>
          </p:nvPr>
        </p:nvSpPr>
        <p:spPr>
          <a:xfrm>
            <a:off x="9154800" y="4090317"/>
            <a:ext cx="2784475" cy="432306"/>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493395">
              <a:lnSpc>
                <a:spcPts val="1300"/>
              </a:lnSpc>
            </a:pPr>
            <a:r>
              <a:rPr lang="en-US" sz="1050">
                <a:solidFill>
                  <a:srgbClr val="E5007D"/>
                </a:solidFill>
                <a:latin typeface="Arial" charset="0"/>
                <a:ea typeface="Arial" charset="0"/>
                <a:cs typeface="Arial" charset="0"/>
              </a:rPr>
              <a:t>United Nations High Commissioner For </a:t>
            </a:r>
            <a:r>
              <a:rPr lang="en-US" sz="1050" spc="-35">
                <a:solidFill>
                  <a:srgbClr val="E5007D"/>
                </a:solidFill>
                <a:latin typeface="Arial" charset="0"/>
                <a:ea typeface="Arial" charset="0"/>
                <a:cs typeface="Arial" charset="0"/>
              </a:rPr>
              <a:t>Example</a:t>
            </a:r>
            <a:endParaRPr lang="en-US" sz="1050">
              <a:latin typeface="Arial" charset="0"/>
              <a:ea typeface="Arial" charset="0"/>
              <a:cs typeface="Arial" charset="0"/>
            </a:endParaRPr>
          </a:p>
        </p:txBody>
      </p:sp>
      <p:sp>
        <p:nvSpPr>
          <p:cNvPr id="75" name="Text Placeholder 3">
            <a:extLst>
              <a:ext uri="{FF2B5EF4-FFF2-40B4-BE49-F238E27FC236}">
                <a16:creationId xmlns:a16="http://schemas.microsoft.com/office/drawing/2014/main" id="{E86E8026-DEC1-F74F-A734-EFBAEE539EAD}"/>
              </a:ext>
            </a:extLst>
          </p:cNvPr>
          <p:cNvSpPr>
            <a:spLocks noGrp="1"/>
          </p:cNvSpPr>
          <p:nvPr>
            <p:ph type="body" sz="half" idx="32" hasCustomPrompt="1"/>
          </p:nvPr>
        </p:nvSpPr>
        <p:spPr>
          <a:xfrm>
            <a:off x="480088" y="4638920"/>
            <a:ext cx="2782779" cy="354310"/>
          </a:xfrm>
          <a:prstGeom prst="rect">
            <a:avLst/>
          </a:prstGeom>
        </p:spPr>
        <p:txBody>
          <a:bodyPr/>
          <a:lstStyle>
            <a:lvl1pPr marL="0" indent="0" algn="l">
              <a:buNone/>
              <a:defRPr sz="20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000</a:t>
            </a:r>
          </a:p>
        </p:txBody>
      </p:sp>
      <p:sp>
        <p:nvSpPr>
          <p:cNvPr id="76" name="Text Placeholder 3">
            <a:extLst>
              <a:ext uri="{FF2B5EF4-FFF2-40B4-BE49-F238E27FC236}">
                <a16:creationId xmlns:a16="http://schemas.microsoft.com/office/drawing/2014/main" id="{E1B42601-9BE2-E94D-BA59-3C7E1B272D1D}"/>
              </a:ext>
            </a:extLst>
          </p:cNvPr>
          <p:cNvSpPr>
            <a:spLocks noGrp="1"/>
          </p:cNvSpPr>
          <p:nvPr>
            <p:ph type="body" sz="half" idx="33" hasCustomPrompt="1"/>
          </p:nvPr>
        </p:nvSpPr>
        <p:spPr>
          <a:xfrm>
            <a:off x="3368762" y="4638919"/>
            <a:ext cx="2772388" cy="354310"/>
          </a:xfrm>
          <a:prstGeom prst="rect">
            <a:avLst/>
          </a:prstGeom>
        </p:spPr>
        <p:txBody>
          <a:bodyPr/>
          <a:lstStyle>
            <a:lvl1pPr marL="0" indent="0" algn="l">
              <a:buNone/>
              <a:defRPr sz="20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000</a:t>
            </a:r>
          </a:p>
        </p:txBody>
      </p:sp>
      <p:sp>
        <p:nvSpPr>
          <p:cNvPr id="77" name="Text Placeholder 3">
            <a:extLst>
              <a:ext uri="{FF2B5EF4-FFF2-40B4-BE49-F238E27FC236}">
                <a16:creationId xmlns:a16="http://schemas.microsoft.com/office/drawing/2014/main" id="{89BD27BC-272A-9649-A440-E3B61ECDA6A0}"/>
              </a:ext>
            </a:extLst>
          </p:cNvPr>
          <p:cNvSpPr>
            <a:spLocks noGrp="1"/>
          </p:cNvSpPr>
          <p:nvPr>
            <p:ph type="body" sz="half" idx="34" hasCustomPrompt="1"/>
          </p:nvPr>
        </p:nvSpPr>
        <p:spPr>
          <a:xfrm>
            <a:off x="6286910" y="4638918"/>
            <a:ext cx="2787934" cy="343919"/>
          </a:xfrm>
          <a:prstGeom prst="rect">
            <a:avLst/>
          </a:prstGeom>
        </p:spPr>
        <p:txBody>
          <a:bodyPr/>
          <a:lstStyle>
            <a:lvl1pPr marL="0" indent="0" algn="l">
              <a:buNone/>
              <a:defRPr sz="20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a:t>
            </a:r>
          </a:p>
        </p:txBody>
      </p:sp>
      <p:sp>
        <p:nvSpPr>
          <p:cNvPr id="78" name="Text Placeholder 3">
            <a:extLst>
              <a:ext uri="{FF2B5EF4-FFF2-40B4-BE49-F238E27FC236}">
                <a16:creationId xmlns:a16="http://schemas.microsoft.com/office/drawing/2014/main" id="{3B7C587D-B2E9-9B4D-B750-6819DEB9D07D}"/>
              </a:ext>
            </a:extLst>
          </p:cNvPr>
          <p:cNvSpPr>
            <a:spLocks noGrp="1"/>
          </p:cNvSpPr>
          <p:nvPr>
            <p:ph type="body" sz="half" idx="35" hasCustomPrompt="1"/>
          </p:nvPr>
        </p:nvSpPr>
        <p:spPr>
          <a:xfrm>
            <a:off x="9153899" y="4638918"/>
            <a:ext cx="2794866" cy="354309"/>
          </a:xfrm>
          <a:prstGeom prst="rect">
            <a:avLst/>
          </a:prstGeom>
        </p:spPr>
        <p:txBody>
          <a:bodyPr/>
          <a:lstStyle>
            <a:lvl1pPr marL="0" indent="0" algn="l">
              <a:buNone/>
              <a:defRPr sz="20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300m</a:t>
            </a:r>
          </a:p>
        </p:txBody>
      </p:sp>
      <p:sp>
        <p:nvSpPr>
          <p:cNvPr id="79" name="Text Placeholder 3">
            <a:extLst>
              <a:ext uri="{FF2B5EF4-FFF2-40B4-BE49-F238E27FC236}">
                <a16:creationId xmlns:a16="http://schemas.microsoft.com/office/drawing/2014/main" id="{002BEBB4-619B-6246-908E-D4BA2270EEDC}"/>
              </a:ext>
            </a:extLst>
          </p:cNvPr>
          <p:cNvSpPr>
            <a:spLocks noGrp="1"/>
          </p:cNvSpPr>
          <p:nvPr>
            <p:ph type="body" sz="half" idx="36" hasCustomPrompt="1"/>
          </p:nvPr>
        </p:nvSpPr>
        <p:spPr>
          <a:xfrm>
            <a:off x="478392" y="5062899"/>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0320"/>
            <a:r>
              <a:rPr lang="en-US" sz="1050">
                <a:solidFill>
                  <a:srgbClr val="000000"/>
                </a:solidFill>
                <a:latin typeface="Arial" charset="0"/>
                <a:ea typeface="Arial" charset="0"/>
                <a:cs typeface="Arial" charset="0"/>
              </a:rPr>
              <a:t>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 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a:t>
            </a:r>
          </a:p>
        </p:txBody>
      </p:sp>
      <p:sp>
        <p:nvSpPr>
          <p:cNvPr id="80" name="Text Placeholder 3">
            <a:extLst>
              <a:ext uri="{FF2B5EF4-FFF2-40B4-BE49-F238E27FC236}">
                <a16:creationId xmlns:a16="http://schemas.microsoft.com/office/drawing/2014/main" id="{E836FBD7-F94B-6844-8437-8C90A3BF46BD}"/>
              </a:ext>
            </a:extLst>
          </p:cNvPr>
          <p:cNvSpPr>
            <a:spLocks noGrp="1"/>
          </p:cNvSpPr>
          <p:nvPr>
            <p:ph type="body" sz="half" idx="38" hasCustomPrompt="1"/>
          </p:nvPr>
        </p:nvSpPr>
        <p:spPr>
          <a:xfrm>
            <a:off x="3367065" y="5052508"/>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0320"/>
            <a:r>
              <a:rPr lang="en-US" sz="1050">
                <a:solidFill>
                  <a:srgbClr val="000000"/>
                </a:solidFill>
                <a:latin typeface="Arial" charset="0"/>
                <a:ea typeface="Arial" charset="0"/>
                <a:cs typeface="Arial" charset="0"/>
              </a:rPr>
              <a:t>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 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a:t>
            </a:r>
          </a:p>
        </p:txBody>
      </p:sp>
      <p:sp>
        <p:nvSpPr>
          <p:cNvPr id="81" name="Text Placeholder 3">
            <a:extLst>
              <a:ext uri="{FF2B5EF4-FFF2-40B4-BE49-F238E27FC236}">
                <a16:creationId xmlns:a16="http://schemas.microsoft.com/office/drawing/2014/main" id="{1A94C2F9-7D0E-8945-BEA0-070348729223}"/>
              </a:ext>
            </a:extLst>
          </p:cNvPr>
          <p:cNvSpPr>
            <a:spLocks noGrp="1"/>
          </p:cNvSpPr>
          <p:nvPr>
            <p:ph type="body" sz="half" idx="40" hasCustomPrompt="1"/>
          </p:nvPr>
        </p:nvSpPr>
        <p:spPr>
          <a:xfrm>
            <a:off x="6286910" y="5052508"/>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0320"/>
            <a:r>
              <a:rPr lang="en-US" sz="1050">
                <a:solidFill>
                  <a:srgbClr val="000000"/>
                </a:solidFill>
                <a:latin typeface="Arial" charset="0"/>
                <a:ea typeface="Arial" charset="0"/>
                <a:cs typeface="Arial" charset="0"/>
              </a:rPr>
              <a:t>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 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a:t>
            </a:r>
          </a:p>
        </p:txBody>
      </p:sp>
      <p:sp>
        <p:nvSpPr>
          <p:cNvPr id="82" name="Text Placeholder 3">
            <a:extLst>
              <a:ext uri="{FF2B5EF4-FFF2-40B4-BE49-F238E27FC236}">
                <a16:creationId xmlns:a16="http://schemas.microsoft.com/office/drawing/2014/main" id="{D3F45F16-378C-0145-AAFB-1B189ABC9CD9}"/>
              </a:ext>
            </a:extLst>
          </p:cNvPr>
          <p:cNvSpPr>
            <a:spLocks noGrp="1"/>
          </p:cNvSpPr>
          <p:nvPr>
            <p:ph type="body" sz="half" idx="42" hasCustomPrompt="1"/>
          </p:nvPr>
        </p:nvSpPr>
        <p:spPr>
          <a:xfrm>
            <a:off x="9165191" y="5042117"/>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0320"/>
            <a:r>
              <a:rPr lang="en-US" sz="1050">
                <a:solidFill>
                  <a:srgbClr val="000000"/>
                </a:solidFill>
                <a:latin typeface="Arial" charset="0"/>
                <a:ea typeface="Arial" charset="0"/>
                <a:cs typeface="Arial" charset="0"/>
              </a:rPr>
              <a:t>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 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a:t>
            </a:r>
          </a:p>
        </p:txBody>
      </p:sp>
      <p:sp>
        <p:nvSpPr>
          <p:cNvPr id="83" name="Footer Placeholder 24">
            <a:extLst>
              <a:ext uri="{FF2B5EF4-FFF2-40B4-BE49-F238E27FC236}">
                <a16:creationId xmlns:a16="http://schemas.microsoft.com/office/drawing/2014/main" id="{5CF297E1-69C2-D54F-9620-F166498C615C}"/>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
        <p:nvSpPr>
          <p:cNvPr id="84" name="Text Placeholder 3">
            <a:extLst>
              <a:ext uri="{FF2B5EF4-FFF2-40B4-BE49-F238E27FC236}">
                <a16:creationId xmlns:a16="http://schemas.microsoft.com/office/drawing/2014/main" id="{4761FB45-658F-384E-9240-C054461B7185}"/>
              </a:ext>
            </a:extLst>
          </p:cNvPr>
          <p:cNvSpPr>
            <a:spLocks noGrp="1"/>
          </p:cNvSpPr>
          <p:nvPr>
            <p:ph type="body" sz="half" idx="44" hasCustomPrompt="1"/>
          </p:nvPr>
        </p:nvSpPr>
        <p:spPr>
          <a:xfrm>
            <a:off x="468006" y="583633"/>
            <a:ext cx="11131751" cy="802317"/>
          </a:xfrm>
          <a:prstGeom prst="rect">
            <a:avLst/>
          </a:prstGeom>
        </p:spPr>
        <p:txBody>
          <a:bodyPr/>
          <a:lstStyle>
            <a:lvl1pPr marL="0" indent="0">
              <a:buNone/>
              <a:defRPr sz="2800" b="1" cap="all"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MAIN HEADING | 28 – 35pt | choose from </a:t>
            </a:r>
            <a:r>
              <a:rPr lang="en-US" err="1"/>
              <a:t>bitc</a:t>
            </a:r>
            <a:r>
              <a:rPr lang="en-US"/>
              <a:t> </a:t>
            </a:r>
            <a:r>
              <a:rPr lang="en-US" err="1"/>
              <a:t>colours</a:t>
            </a:r>
            <a:r>
              <a:rPr lang="en-US"/>
              <a:t> blue, magenta or cyan</a:t>
            </a:r>
          </a:p>
        </p:txBody>
      </p:sp>
    </p:spTree>
    <p:extLst>
      <p:ext uri="{BB962C8B-B14F-4D97-AF65-F5344CB8AC3E}">
        <p14:creationId xmlns:p14="http://schemas.microsoft.com/office/powerpoint/2010/main" val="3108497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Columns - Design 4">
    <p:spTree>
      <p:nvGrpSpPr>
        <p:cNvPr id="1" name=""/>
        <p:cNvGrpSpPr/>
        <p:nvPr/>
      </p:nvGrpSpPr>
      <p:grpSpPr>
        <a:xfrm>
          <a:off x="0" y="0"/>
          <a:ext cx="0" cy="0"/>
          <a:chOff x="0" y="0"/>
          <a:chExt cx="0" cy="0"/>
        </a:xfrm>
      </p:grpSpPr>
      <p:sp>
        <p:nvSpPr>
          <p:cNvPr id="50" name="Holder 4">
            <a:extLst>
              <a:ext uri="{FF2B5EF4-FFF2-40B4-BE49-F238E27FC236}">
                <a16:creationId xmlns:a16="http://schemas.microsoft.com/office/drawing/2014/main" id="{298A6D03-C707-E149-A52F-66712DA5985C}"/>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51" name="object 14">
            <a:extLst>
              <a:ext uri="{FF2B5EF4-FFF2-40B4-BE49-F238E27FC236}">
                <a16:creationId xmlns:a16="http://schemas.microsoft.com/office/drawing/2014/main" id="{407C45B8-9D2A-5845-BB50-8F0078218F28}"/>
              </a:ext>
            </a:extLst>
          </p:cNvPr>
          <p:cNvSpPr/>
          <p:nvPr userDrawn="1"/>
        </p:nvSpPr>
        <p:spPr>
          <a:xfrm>
            <a:off x="468001" y="3032515"/>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52" name="object 16">
            <a:extLst>
              <a:ext uri="{FF2B5EF4-FFF2-40B4-BE49-F238E27FC236}">
                <a16:creationId xmlns:a16="http://schemas.microsoft.com/office/drawing/2014/main" id="{5FC28D66-C840-DB4F-B325-104AED89C53E}"/>
              </a:ext>
            </a:extLst>
          </p:cNvPr>
          <p:cNvSpPr/>
          <p:nvPr userDrawn="1"/>
        </p:nvSpPr>
        <p:spPr>
          <a:xfrm>
            <a:off x="3360132" y="3032515"/>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53" name="object 18">
            <a:extLst>
              <a:ext uri="{FF2B5EF4-FFF2-40B4-BE49-F238E27FC236}">
                <a16:creationId xmlns:a16="http://schemas.microsoft.com/office/drawing/2014/main" id="{E65058F8-72CE-5649-A20E-DE8E2DFDE8E8}"/>
              </a:ext>
            </a:extLst>
          </p:cNvPr>
          <p:cNvSpPr/>
          <p:nvPr userDrawn="1"/>
        </p:nvSpPr>
        <p:spPr>
          <a:xfrm>
            <a:off x="6261769" y="3032515"/>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54" name="object 20">
            <a:extLst>
              <a:ext uri="{FF2B5EF4-FFF2-40B4-BE49-F238E27FC236}">
                <a16:creationId xmlns:a16="http://schemas.microsoft.com/office/drawing/2014/main" id="{982D2449-FC70-6946-BC90-B5B31C356054}"/>
              </a:ext>
            </a:extLst>
          </p:cNvPr>
          <p:cNvSpPr/>
          <p:nvPr userDrawn="1"/>
        </p:nvSpPr>
        <p:spPr>
          <a:xfrm>
            <a:off x="9153899" y="3032515"/>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55" name="object 14">
            <a:extLst>
              <a:ext uri="{FF2B5EF4-FFF2-40B4-BE49-F238E27FC236}">
                <a16:creationId xmlns:a16="http://schemas.microsoft.com/office/drawing/2014/main" id="{C3BD27DB-ED06-DA48-BE69-071A60297BEC}"/>
              </a:ext>
            </a:extLst>
          </p:cNvPr>
          <p:cNvSpPr/>
          <p:nvPr userDrawn="1"/>
        </p:nvSpPr>
        <p:spPr>
          <a:xfrm>
            <a:off x="478392" y="4580762"/>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56" name="object 16">
            <a:extLst>
              <a:ext uri="{FF2B5EF4-FFF2-40B4-BE49-F238E27FC236}">
                <a16:creationId xmlns:a16="http://schemas.microsoft.com/office/drawing/2014/main" id="{A09CFE9D-A1C0-CF4E-B9F3-9B217259BD6D}"/>
              </a:ext>
            </a:extLst>
          </p:cNvPr>
          <p:cNvSpPr/>
          <p:nvPr userDrawn="1"/>
        </p:nvSpPr>
        <p:spPr>
          <a:xfrm>
            <a:off x="3370523" y="4580762"/>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57" name="object 18">
            <a:extLst>
              <a:ext uri="{FF2B5EF4-FFF2-40B4-BE49-F238E27FC236}">
                <a16:creationId xmlns:a16="http://schemas.microsoft.com/office/drawing/2014/main" id="{E4152A3D-BB1F-0546-AD44-A593B283BA55}"/>
              </a:ext>
            </a:extLst>
          </p:cNvPr>
          <p:cNvSpPr/>
          <p:nvPr userDrawn="1"/>
        </p:nvSpPr>
        <p:spPr>
          <a:xfrm>
            <a:off x="6272160" y="4580762"/>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58" name="object 20">
            <a:extLst>
              <a:ext uri="{FF2B5EF4-FFF2-40B4-BE49-F238E27FC236}">
                <a16:creationId xmlns:a16="http://schemas.microsoft.com/office/drawing/2014/main" id="{AC1A1A02-AA67-D647-A8C5-77807AD4DEC7}"/>
              </a:ext>
            </a:extLst>
          </p:cNvPr>
          <p:cNvSpPr/>
          <p:nvPr userDrawn="1"/>
        </p:nvSpPr>
        <p:spPr>
          <a:xfrm>
            <a:off x="9164290" y="4580762"/>
            <a:ext cx="2784475" cy="0"/>
          </a:xfrm>
          <a:custGeom>
            <a:avLst/>
            <a:gdLst/>
            <a:ahLst/>
            <a:cxnLst/>
            <a:rect l="l" t="t" r="r" b="b"/>
            <a:pathLst>
              <a:path w="2784475">
                <a:moveTo>
                  <a:pt x="0" y="0"/>
                </a:moveTo>
                <a:lnTo>
                  <a:pt x="2784132" y="0"/>
                </a:lnTo>
              </a:path>
            </a:pathLst>
          </a:custGeom>
          <a:ln w="6985">
            <a:solidFill>
              <a:srgbClr val="E5007D"/>
            </a:solidFill>
          </a:ln>
        </p:spPr>
        <p:txBody>
          <a:bodyPr wrap="square" lIns="0" tIns="0" rIns="0" bIns="0" rtlCol="0"/>
          <a:lstStyle/>
          <a:p>
            <a:endParaRPr/>
          </a:p>
        </p:txBody>
      </p:sp>
      <p:sp>
        <p:nvSpPr>
          <p:cNvPr id="59" name="Picture Placeholder 16">
            <a:extLst>
              <a:ext uri="{FF2B5EF4-FFF2-40B4-BE49-F238E27FC236}">
                <a16:creationId xmlns:a16="http://schemas.microsoft.com/office/drawing/2014/main" id="{49D63659-8234-7645-932D-3595085DCC26}"/>
              </a:ext>
            </a:extLst>
          </p:cNvPr>
          <p:cNvSpPr>
            <a:spLocks noGrp="1"/>
          </p:cNvSpPr>
          <p:nvPr>
            <p:ph type="pic" sz="quarter" idx="17" hasCustomPrompt="1"/>
          </p:nvPr>
        </p:nvSpPr>
        <p:spPr>
          <a:xfrm>
            <a:off x="468001" y="1673225"/>
            <a:ext cx="2784475" cy="1290991"/>
          </a:xfrm>
          <a:prstGeom prst="rect">
            <a:avLst/>
          </a:prstGeom>
        </p:spPr>
        <p:txBody>
          <a:bodyPr/>
          <a:lstStyle>
            <a:lvl1pPr marL="0" indent="0">
              <a:buNone/>
              <a:defRPr sz="1600">
                <a:solidFill>
                  <a:srgbClr val="FF0000"/>
                </a:solidFill>
              </a:defRPr>
            </a:lvl1pPr>
          </a:lstStyle>
          <a:p>
            <a:r>
              <a:rPr lang="en-US" err="1"/>
              <a:t>Colourful</a:t>
            </a:r>
            <a:r>
              <a:rPr lang="en-US"/>
              <a:t> image to illustrate to be added here. Click icon to insert. You may need to adjust ‘crop’ to ensure image fits.</a:t>
            </a:r>
          </a:p>
        </p:txBody>
      </p:sp>
      <p:sp>
        <p:nvSpPr>
          <p:cNvPr id="60" name="Picture Placeholder 16">
            <a:extLst>
              <a:ext uri="{FF2B5EF4-FFF2-40B4-BE49-F238E27FC236}">
                <a16:creationId xmlns:a16="http://schemas.microsoft.com/office/drawing/2014/main" id="{6F3E071B-3BB9-6845-B97F-F528AA83F0FF}"/>
              </a:ext>
            </a:extLst>
          </p:cNvPr>
          <p:cNvSpPr>
            <a:spLocks noGrp="1"/>
          </p:cNvSpPr>
          <p:nvPr>
            <p:ph type="pic" sz="quarter" idx="18" hasCustomPrompt="1"/>
          </p:nvPr>
        </p:nvSpPr>
        <p:spPr>
          <a:xfrm>
            <a:off x="3370523" y="1673225"/>
            <a:ext cx="2774084" cy="1290992"/>
          </a:xfrm>
          <a:prstGeom prst="rect">
            <a:avLst/>
          </a:prstGeom>
        </p:spPr>
        <p:txBody>
          <a:bodyPr/>
          <a:lstStyle>
            <a:lvl1pPr marL="0" indent="0">
              <a:buNone/>
              <a:defRPr sz="1600">
                <a:solidFill>
                  <a:srgbClr val="FF0000"/>
                </a:solidFill>
              </a:defRPr>
            </a:lvl1pPr>
          </a:lstStyle>
          <a:p>
            <a:r>
              <a:rPr lang="en-US" err="1"/>
              <a:t>Colourful</a:t>
            </a:r>
            <a:r>
              <a:rPr lang="en-US"/>
              <a:t> image to illustrate to be added here. Click icon to insert. You may need to adjust ‘crop’ to ensure image fits.</a:t>
            </a:r>
          </a:p>
        </p:txBody>
      </p:sp>
      <p:sp>
        <p:nvSpPr>
          <p:cNvPr id="61" name="Picture Placeholder 16">
            <a:extLst>
              <a:ext uri="{FF2B5EF4-FFF2-40B4-BE49-F238E27FC236}">
                <a16:creationId xmlns:a16="http://schemas.microsoft.com/office/drawing/2014/main" id="{35855ACC-7332-5A47-BEB1-C7D22410C217}"/>
              </a:ext>
            </a:extLst>
          </p:cNvPr>
          <p:cNvSpPr>
            <a:spLocks noGrp="1"/>
          </p:cNvSpPr>
          <p:nvPr>
            <p:ph type="pic" sz="quarter" idx="19" hasCustomPrompt="1"/>
          </p:nvPr>
        </p:nvSpPr>
        <p:spPr>
          <a:xfrm>
            <a:off x="6272159" y="1673225"/>
            <a:ext cx="2774085" cy="1290992"/>
          </a:xfrm>
          <a:prstGeom prst="rect">
            <a:avLst/>
          </a:prstGeom>
        </p:spPr>
        <p:txBody>
          <a:bodyPr/>
          <a:lstStyle>
            <a:lvl1pPr marL="0" indent="0">
              <a:buNone/>
              <a:defRPr sz="1600">
                <a:solidFill>
                  <a:srgbClr val="FF0000"/>
                </a:solidFill>
              </a:defRPr>
            </a:lvl1pPr>
          </a:lstStyle>
          <a:p>
            <a:r>
              <a:rPr lang="en-US" err="1"/>
              <a:t>Colourful</a:t>
            </a:r>
            <a:r>
              <a:rPr lang="en-US"/>
              <a:t> image to illustrate to be added here. Click icon to insert. You may need to adjust ‘crop’ to ensure image fits.</a:t>
            </a:r>
          </a:p>
        </p:txBody>
      </p:sp>
      <p:sp>
        <p:nvSpPr>
          <p:cNvPr id="62" name="Picture Placeholder 16">
            <a:extLst>
              <a:ext uri="{FF2B5EF4-FFF2-40B4-BE49-F238E27FC236}">
                <a16:creationId xmlns:a16="http://schemas.microsoft.com/office/drawing/2014/main" id="{185A5CED-EB22-394D-9096-52F24A48F347}"/>
              </a:ext>
            </a:extLst>
          </p:cNvPr>
          <p:cNvSpPr>
            <a:spLocks noGrp="1"/>
          </p:cNvSpPr>
          <p:nvPr>
            <p:ph type="pic" sz="quarter" idx="20" hasCustomPrompt="1"/>
          </p:nvPr>
        </p:nvSpPr>
        <p:spPr>
          <a:xfrm>
            <a:off x="9164290" y="1673225"/>
            <a:ext cx="2774084" cy="1290992"/>
          </a:xfrm>
          <a:prstGeom prst="rect">
            <a:avLst/>
          </a:prstGeom>
        </p:spPr>
        <p:txBody>
          <a:bodyPr/>
          <a:lstStyle>
            <a:lvl1pPr marL="0" indent="0">
              <a:buNone/>
              <a:defRPr sz="1600">
                <a:solidFill>
                  <a:srgbClr val="FF0000"/>
                </a:solidFill>
              </a:defRPr>
            </a:lvl1pPr>
          </a:lstStyle>
          <a:p>
            <a:r>
              <a:rPr lang="en-US" err="1"/>
              <a:t>Colourful</a:t>
            </a:r>
            <a:r>
              <a:rPr lang="en-US"/>
              <a:t> image to illustrate to be added here. Click icon to insert. You may need to adjust ‘crop’ to ensure image fits.</a:t>
            </a:r>
          </a:p>
        </p:txBody>
      </p:sp>
      <p:sp>
        <p:nvSpPr>
          <p:cNvPr id="63" name="Text Placeholder 3">
            <a:extLst>
              <a:ext uri="{FF2B5EF4-FFF2-40B4-BE49-F238E27FC236}">
                <a16:creationId xmlns:a16="http://schemas.microsoft.com/office/drawing/2014/main" id="{3EDA65AE-0804-3744-A8A8-5E9D23D946B2}"/>
              </a:ext>
            </a:extLst>
          </p:cNvPr>
          <p:cNvSpPr>
            <a:spLocks noGrp="1"/>
          </p:cNvSpPr>
          <p:nvPr>
            <p:ph type="body" sz="half" idx="2" hasCustomPrompt="1"/>
          </p:nvPr>
        </p:nvSpPr>
        <p:spPr>
          <a:xfrm>
            <a:off x="478392" y="3116688"/>
            <a:ext cx="2774084" cy="297185"/>
          </a:xfrm>
          <a:prstGeom prst="rect">
            <a:avLst/>
          </a:prstGeom>
        </p:spPr>
        <p:txBody>
          <a:bodyPr/>
          <a:lstStyle>
            <a:lvl1pPr marL="0" indent="0" algn="ctr">
              <a:buNone/>
              <a:defRPr sz="1800" b="1">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Subheading | 18pt</a:t>
            </a:r>
          </a:p>
        </p:txBody>
      </p:sp>
      <p:sp>
        <p:nvSpPr>
          <p:cNvPr id="64" name="Text Placeholder 3">
            <a:extLst>
              <a:ext uri="{FF2B5EF4-FFF2-40B4-BE49-F238E27FC236}">
                <a16:creationId xmlns:a16="http://schemas.microsoft.com/office/drawing/2014/main" id="{47D76C02-B8E7-DC48-A942-C8DA76A2105A}"/>
              </a:ext>
            </a:extLst>
          </p:cNvPr>
          <p:cNvSpPr>
            <a:spLocks noGrp="1"/>
          </p:cNvSpPr>
          <p:nvPr>
            <p:ph type="body" sz="half" idx="21" hasCustomPrompt="1"/>
          </p:nvPr>
        </p:nvSpPr>
        <p:spPr>
          <a:xfrm>
            <a:off x="3360132" y="3116689"/>
            <a:ext cx="2784475" cy="297184"/>
          </a:xfrm>
          <a:prstGeom prst="rect">
            <a:avLst/>
          </a:prstGeom>
        </p:spPr>
        <p:txBody>
          <a:bodyPr/>
          <a:lstStyle>
            <a:lvl1pPr marL="0" indent="0" algn="ctr">
              <a:buNone/>
              <a:defRPr sz="1800" b="1">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Subheading | 18pt</a:t>
            </a:r>
          </a:p>
        </p:txBody>
      </p:sp>
      <p:sp>
        <p:nvSpPr>
          <p:cNvPr id="65" name="Text Placeholder 3">
            <a:extLst>
              <a:ext uri="{FF2B5EF4-FFF2-40B4-BE49-F238E27FC236}">
                <a16:creationId xmlns:a16="http://schemas.microsoft.com/office/drawing/2014/main" id="{420C0DFB-A697-354F-8F6B-EC5605892F09}"/>
              </a:ext>
            </a:extLst>
          </p:cNvPr>
          <p:cNvSpPr>
            <a:spLocks noGrp="1"/>
          </p:cNvSpPr>
          <p:nvPr>
            <p:ph type="body" sz="half" idx="22" hasCustomPrompt="1"/>
          </p:nvPr>
        </p:nvSpPr>
        <p:spPr>
          <a:xfrm>
            <a:off x="6261769" y="3116688"/>
            <a:ext cx="2784475" cy="297185"/>
          </a:xfrm>
          <a:prstGeom prst="rect">
            <a:avLst/>
          </a:prstGeom>
        </p:spPr>
        <p:txBody>
          <a:bodyPr/>
          <a:lstStyle>
            <a:lvl1pPr marL="0" indent="0" algn="ctr">
              <a:buNone/>
              <a:defRPr sz="1800" b="1">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Subheading | 18pt</a:t>
            </a:r>
          </a:p>
        </p:txBody>
      </p:sp>
      <p:sp>
        <p:nvSpPr>
          <p:cNvPr id="66" name="Text Placeholder 3">
            <a:extLst>
              <a:ext uri="{FF2B5EF4-FFF2-40B4-BE49-F238E27FC236}">
                <a16:creationId xmlns:a16="http://schemas.microsoft.com/office/drawing/2014/main" id="{70991501-8F8A-604E-9645-A1B46FD764DE}"/>
              </a:ext>
            </a:extLst>
          </p:cNvPr>
          <p:cNvSpPr>
            <a:spLocks noGrp="1"/>
          </p:cNvSpPr>
          <p:nvPr>
            <p:ph type="body" sz="half" idx="23" hasCustomPrompt="1"/>
          </p:nvPr>
        </p:nvSpPr>
        <p:spPr>
          <a:xfrm>
            <a:off x="9163406" y="3116688"/>
            <a:ext cx="2774968" cy="297185"/>
          </a:xfrm>
          <a:prstGeom prst="rect">
            <a:avLst/>
          </a:prstGeom>
        </p:spPr>
        <p:txBody>
          <a:bodyPr/>
          <a:lstStyle>
            <a:lvl1pPr marL="0" indent="0" algn="ctr">
              <a:buNone/>
              <a:defRPr sz="1800" b="1">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Subheading | 18pt</a:t>
            </a:r>
          </a:p>
        </p:txBody>
      </p:sp>
      <p:sp>
        <p:nvSpPr>
          <p:cNvPr id="67" name="Text Placeholder 3">
            <a:extLst>
              <a:ext uri="{FF2B5EF4-FFF2-40B4-BE49-F238E27FC236}">
                <a16:creationId xmlns:a16="http://schemas.microsoft.com/office/drawing/2014/main" id="{C6D7C2D5-CBC2-0646-B545-A1EB5137ABF6}"/>
              </a:ext>
            </a:extLst>
          </p:cNvPr>
          <p:cNvSpPr>
            <a:spLocks noGrp="1"/>
          </p:cNvSpPr>
          <p:nvPr>
            <p:ph type="body" sz="half" idx="24" hasCustomPrompt="1"/>
          </p:nvPr>
        </p:nvSpPr>
        <p:spPr>
          <a:xfrm>
            <a:off x="478392" y="3501917"/>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5080" algn="just">
              <a:lnSpc>
                <a:spcPts val="1300"/>
              </a:lnSpc>
              <a:spcBef>
                <a:spcPts val="455"/>
              </a:spcBef>
            </a:pPr>
            <a:r>
              <a:rPr lang="en-US" sz="1050">
                <a:latin typeface="Arial" charset="0"/>
                <a:ea typeface="Arial" charset="0"/>
                <a:cs typeface="Arial" charset="0"/>
              </a:rPr>
              <a:t>Out of the example countries</a:t>
            </a:r>
            <a:r>
              <a:rPr lang="en-US" sz="1050" spc="-25">
                <a:latin typeface="Arial" charset="0"/>
                <a:ea typeface="Arial" charset="0"/>
                <a:cs typeface="Arial" charset="0"/>
              </a:rPr>
              <a:t>, </a:t>
            </a:r>
            <a:r>
              <a:rPr lang="en-US" sz="1050">
                <a:latin typeface="Arial" charset="0"/>
                <a:ea typeface="Arial" charset="0"/>
                <a:cs typeface="Arial" charset="0"/>
              </a:rPr>
              <a:t>the UK is the seventh most unequal, and the fourth most unequal in Europ</a:t>
            </a:r>
            <a:r>
              <a:rPr lang="en-US" sz="1050" spc="-10">
                <a:latin typeface="Arial" charset="0"/>
                <a:ea typeface="Arial" charset="0"/>
                <a:cs typeface="Arial" charset="0"/>
              </a:rPr>
              <a:t>e</a:t>
            </a:r>
            <a:r>
              <a:rPr lang="en-US" sz="1050">
                <a:latin typeface="Arial" charset="0"/>
                <a:ea typeface="Arial" charset="0"/>
                <a:cs typeface="Arial" charset="0"/>
              </a:rPr>
              <a:t>.</a:t>
            </a:r>
          </a:p>
        </p:txBody>
      </p:sp>
      <p:sp>
        <p:nvSpPr>
          <p:cNvPr id="68" name="Text Placeholder 3">
            <a:extLst>
              <a:ext uri="{FF2B5EF4-FFF2-40B4-BE49-F238E27FC236}">
                <a16:creationId xmlns:a16="http://schemas.microsoft.com/office/drawing/2014/main" id="{ABB37FC2-3DBD-1145-BD26-003A6CF63090}"/>
              </a:ext>
            </a:extLst>
          </p:cNvPr>
          <p:cNvSpPr>
            <a:spLocks noGrp="1"/>
          </p:cNvSpPr>
          <p:nvPr>
            <p:ph type="body" sz="half" idx="25" hasCustomPrompt="1"/>
          </p:nvPr>
        </p:nvSpPr>
        <p:spPr>
          <a:xfrm>
            <a:off x="468001" y="4111099"/>
            <a:ext cx="2784475" cy="432306"/>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493395">
              <a:lnSpc>
                <a:spcPts val="1300"/>
              </a:lnSpc>
            </a:pPr>
            <a:r>
              <a:rPr lang="en-US" sz="1050">
                <a:solidFill>
                  <a:srgbClr val="E5007D"/>
                </a:solidFill>
                <a:latin typeface="Arial" charset="0"/>
                <a:ea typeface="Arial" charset="0"/>
                <a:cs typeface="Arial" charset="0"/>
              </a:rPr>
              <a:t>United Nations High Commissioner For </a:t>
            </a:r>
            <a:r>
              <a:rPr lang="en-US" sz="1050" spc="-35">
                <a:solidFill>
                  <a:srgbClr val="E5007D"/>
                </a:solidFill>
                <a:latin typeface="Arial" charset="0"/>
                <a:ea typeface="Arial" charset="0"/>
                <a:cs typeface="Arial" charset="0"/>
              </a:rPr>
              <a:t>Example</a:t>
            </a:r>
            <a:endParaRPr lang="en-US" sz="1050">
              <a:latin typeface="Arial" charset="0"/>
              <a:ea typeface="Arial" charset="0"/>
              <a:cs typeface="Arial" charset="0"/>
            </a:endParaRPr>
          </a:p>
        </p:txBody>
      </p:sp>
      <p:sp>
        <p:nvSpPr>
          <p:cNvPr id="69" name="Text Placeholder 3">
            <a:extLst>
              <a:ext uri="{FF2B5EF4-FFF2-40B4-BE49-F238E27FC236}">
                <a16:creationId xmlns:a16="http://schemas.microsoft.com/office/drawing/2014/main" id="{6AD2C81D-FC56-584D-BAD7-4BFA8C0A81C3}"/>
              </a:ext>
            </a:extLst>
          </p:cNvPr>
          <p:cNvSpPr>
            <a:spLocks noGrp="1"/>
          </p:cNvSpPr>
          <p:nvPr>
            <p:ph type="body" sz="half" idx="26" hasCustomPrompt="1"/>
          </p:nvPr>
        </p:nvSpPr>
        <p:spPr>
          <a:xfrm>
            <a:off x="3367065" y="3491526"/>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5080" algn="just">
              <a:lnSpc>
                <a:spcPts val="1300"/>
              </a:lnSpc>
              <a:spcBef>
                <a:spcPts val="455"/>
              </a:spcBef>
            </a:pPr>
            <a:r>
              <a:rPr lang="en-US" sz="1050">
                <a:latin typeface="Arial" charset="0"/>
                <a:ea typeface="Arial" charset="0"/>
                <a:cs typeface="Arial" charset="0"/>
              </a:rPr>
              <a:t>Out of the example countries</a:t>
            </a:r>
            <a:r>
              <a:rPr lang="en-US" sz="1050" spc="-25">
                <a:latin typeface="Arial" charset="0"/>
                <a:ea typeface="Arial" charset="0"/>
                <a:cs typeface="Arial" charset="0"/>
              </a:rPr>
              <a:t>, </a:t>
            </a:r>
            <a:r>
              <a:rPr lang="en-US" sz="1050">
                <a:latin typeface="Arial" charset="0"/>
                <a:ea typeface="Arial" charset="0"/>
                <a:cs typeface="Arial" charset="0"/>
              </a:rPr>
              <a:t>the UK is the seventh most unequal, and the fourth most unequal in Europ</a:t>
            </a:r>
            <a:r>
              <a:rPr lang="en-US" sz="1050" spc="-10">
                <a:latin typeface="Arial" charset="0"/>
                <a:ea typeface="Arial" charset="0"/>
                <a:cs typeface="Arial" charset="0"/>
              </a:rPr>
              <a:t>e</a:t>
            </a:r>
            <a:r>
              <a:rPr lang="en-US" sz="1050">
                <a:latin typeface="Arial" charset="0"/>
                <a:ea typeface="Arial" charset="0"/>
                <a:cs typeface="Arial" charset="0"/>
              </a:rPr>
              <a:t>.</a:t>
            </a:r>
          </a:p>
        </p:txBody>
      </p:sp>
      <p:sp>
        <p:nvSpPr>
          <p:cNvPr id="70" name="Text Placeholder 3">
            <a:extLst>
              <a:ext uri="{FF2B5EF4-FFF2-40B4-BE49-F238E27FC236}">
                <a16:creationId xmlns:a16="http://schemas.microsoft.com/office/drawing/2014/main" id="{1B65C66F-6B9B-564D-9740-C7C6C4F66CD3}"/>
              </a:ext>
            </a:extLst>
          </p:cNvPr>
          <p:cNvSpPr>
            <a:spLocks noGrp="1"/>
          </p:cNvSpPr>
          <p:nvPr>
            <p:ph type="body" sz="half" idx="27" hasCustomPrompt="1"/>
          </p:nvPr>
        </p:nvSpPr>
        <p:spPr>
          <a:xfrm>
            <a:off x="3356674" y="4100708"/>
            <a:ext cx="2784475" cy="432306"/>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493395">
              <a:lnSpc>
                <a:spcPts val="1300"/>
              </a:lnSpc>
            </a:pPr>
            <a:r>
              <a:rPr lang="en-US" sz="1050">
                <a:solidFill>
                  <a:srgbClr val="E5007D"/>
                </a:solidFill>
                <a:latin typeface="Arial" charset="0"/>
                <a:ea typeface="Arial" charset="0"/>
                <a:cs typeface="Arial" charset="0"/>
              </a:rPr>
              <a:t>United Nations High Commissioner For </a:t>
            </a:r>
            <a:r>
              <a:rPr lang="en-US" sz="1050" spc="-35">
                <a:solidFill>
                  <a:srgbClr val="E5007D"/>
                </a:solidFill>
                <a:latin typeface="Arial" charset="0"/>
                <a:ea typeface="Arial" charset="0"/>
                <a:cs typeface="Arial" charset="0"/>
              </a:rPr>
              <a:t>Example</a:t>
            </a:r>
            <a:endParaRPr lang="en-US" sz="1050">
              <a:latin typeface="Arial" charset="0"/>
              <a:ea typeface="Arial" charset="0"/>
              <a:cs typeface="Arial" charset="0"/>
            </a:endParaRPr>
          </a:p>
        </p:txBody>
      </p:sp>
      <p:sp>
        <p:nvSpPr>
          <p:cNvPr id="71" name="Text Placeholder 3">
            <a:extLst>
              <a:ext uri="{FF2B5EF4-FFF2-40B4-BE49-F238E27FC236}">
                <a16:creationId xmlns:a16="http://schemas.microsoft.com/office/drawing/2014/main" id="{C142ECB0-6397-9E4C-AC4F-4C1C5CC9069C}"/>
              </a:ext>
            </a:extLst>
          </p:cNvPr>
          <p:cNvSpPr>
            <a:spLocks noGrp="1"/>
          </p:cNvSpPr>
          <p:nvPr>
            <p:ph type="body" sz="half" idx="28" hasCustomPrompt="1"/>
          </p:nvPr>
        </p:nvSpPr>
        <p:spPr>
          <a:xfrm>
            <a:off x="6286910" y="3491526"/>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5080" algn="just">
              <a:lnSpc>
                <a:spcPts val="1300"/>
              </a:lnSpc>
              <a:spcBef>
                <a:spcPts val="455"/>
              </a:spcBef>
            </a:pPr>
            <a:r>
              <a:rPr lang="en-US" sz="1050">
                <a:latin typeface="Arial" charset="0"/>
                <a:ea typeface="Arial" charset="0"/>
                <a:cs typeface="Arial" charset="0"/>
              </a:rPr>
              <a:t>Out of the example countries</a:t>
            </a:r>
            <a:r>
              <a:rPr lang="en-US" sz="1050" spc="-25">
                <a:latin typeface="Arial" charset="0"/>
                <a:ea typeface="Arial" charset="0"/>
                <a:cs typeface="Arial" charset="0"/>
              </a:rPr>
              <a:t>, </a:t>
            </a:r>
            <a:r>
              <a:rPr lang="en-US" sz="1050">
                <a:latin typeface="Arial" charset="0"/>
                <a:ea typeface="Arial" charset="0"/>
                <a:cs typeface="Arial" charset="0"/>
              </a:rPr>
              <a:t>the UK is the seventh most unequal, and the fourth most unequal in Europ</a:t>
            </a:r>
            <a:r>
              <a:rPr lang="en-US" sz="1050" spc="-10">
                <a:latin typeface="Arial" charset="0"/>
                <a:ea typeface="Arial" charset="0"/>
                <a:cs typeface="Arial" charset="0"/>
              </a:rPr>
              <a:t>e</a:t>
            </a:r>
            <a:r>
              <a:rPr lang="en-US" sz="1050">
                <a:latin typeface="Arial" charset="0"/>
                <a:ea typeface="Arial" charset="0"/>
                <a:cs typeface="Arial" charset="0"/>
              </a:rPr>
              <a:t>.</a:t>
            </a:r>
          </a:p>
        </p:txBody>
      </p:sp>
      <p:sp>
        <p:nvSpPr>
          <p:cNvPr id="72" name="Text Placeholder 3">
            <a:extLst>
              <a:ext uri="{FF2B5EF4-FFF2-40B4-BE49-F238E27FC236}">
                <a16:creationId xmlns:a16="http://schemas.microsoft.com/office/drawing/2014/main" id="{E8B4A8B3-6D89-4D4E-8A07-C9E6B9FA5E49}"/>
              </a:ext>
            </a:extLst>
          </p:cNvPr>
          <p:cNvSpPr>
            <a:spLocks noGrp="1"/>
          </p:cNvSpPr>
          <p:nvPr>
            <p:ph type="body" sz="half" idx="29" hasCustomPrompt="1"/>
          </p:nvPr>
        </p:nvSpPr>
        <p:spPr>
          <a:xfrm>
            <a:off x="6276519" y="4100708"/>
            <a:ext cx="2784475" cy="432306"/>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493395">
              <a:lnSpc>
                <a:spcPts val="1300"/>
              </a:lnSpc>
            </a:pPr>
            <a:r>
              <a:rPr lang="en-US" sz="1050">
                <a:solidFill>
                  <a:srgbClr val="E5007D"/>
                </a:solidFill>
                <a:latin typeface="Arial" charset="0"/>
                <a:ea typeface="Arial" charset="0"/>
                <a:cs typeface="Arial" charset="0"/>
              </a:rPr>
              <a:t>United Nations High Commissioner For </a:t>
            </a:r>
            <a:r>
              <a:rPr lang="en-US" sz="1050" spc="-35">
                <a:solidFill>
                  <a:srgbClr val="E5007D"/>
                </a:solidFill>
                <a:latin typeface="Arial" charset="0"/>
                <a:ea typeface="Arial" charset="0"/>
                <a:cs typeface="Arial" charset="0"/>
              </a:rPr>
              <a:t>Example</a:t>
            </a:r>
            <a:endParaRPr lang="en-US" sz="1050">
              <a:latin typeface="Arial" charset="0"/>
              <a:ea typeface="Arial" charset="0"/>
              <a:cs typeface="Arial" charset="0"/>
            </a:endParaRPr>
          </a:p>
        </p:txBody>
      </p:sp>
      <p:sp>
        <p:nvSpPr>
          <p:cNvPr id="73" name="Text Placeholder 3">
            <a:extLst>
              <a:ext uri="{FF2B5EF4-FFF2-40B4-BE49-F238E27FC236}">
                <a16:creationId xmlns:a16="http://schemas.microsoft.com/office/drawing/2014/main" id="{DB7180E3-EC2C-7340-ACF9-7214FC7B930C}"/>
              </a:ext>
            </a:extLst>
          </p:cNvPr>
          <p:cNvSpPr>
            <a:spLocks noGrp="1"/>
          </p:cNvSpPr>
          <p:nvPr>
            <p:ph type="body" sz="half" idx="30" hasCustomPrompt="1"/>
          </p:nvPr>
        </p:nvSpPr>
        <p:spPr>
          <a:xfrm>
            <a:off x="9165191" y="3481135"/>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5080" algn="just">
              <a:lnSpc>
                <a:spcPts val="1300"/>
              </a:lnSpc>
              <a:spcBef>
                <a:spcPts val="455"/>
              </a:spcBef>
            </a:pPr>
            <a:r>
              <a:rPr lang="en-US" sz="1050">
                <a:latin typeface="Arial" charset="0"/>
                <a:ea typeface="Arial" charset="0"/>
                <a:cs typeface="Arial" charset="0"/>
              </a:rPr>
              <a:t>Out of the example countries</a:t>
            </a:r>
            <a:r>
              <a:rPr lang="en-US" sz="1050" spc="-25">
                <a:latin typeface="Arial" charset="0"/>
                <a:ea typeface="Arial" charset="0"/>
                <a:cs typeface="Arial" charset="0"/>
              </a:rPr>
              <a:t>, </a:t>
            </a:r>
            <a:r>
              <a:rPr lang="en-US" sz="1050">
                <a:latin typeface="Arial" charset="0"/>
                <a:ea typeface="Arial" charset="0"/>
                <a:cs typeface="Arial" charset="0"/>
              </a:rPr>
              <a:t>the UK is the seventh most unequal, and the fourth most unequal in Europ</a:t>
            </a:r>
            <a:r>
              <a:rPr lang="en-US" sz="1050" spc="-10">
                <a:latin typeface="Arial" charset="0"/>
                <a:ea typeface="Arial" charset="0"/>
                <a:cs typeface="Arial" charset="0"/>
              </a:rPr>
              <a:t>e</a:t>
            </a:r>
            <a:r>
              <a:rPr lang="en-US" sz="1050">
                <a:latin typeface="Arial" charset="0"/>
                <a:ea typeface="Arial" charset="0"/>
                <a:cs typeface="Arial" charset="0"/>
              </a:rPr>
              <a:t>.</a:t>
            </a:r>
          </a:p>
        </p:txBody>
      </p:sp>
      <p:sp>
        <p:nvSpPr>
          <p:cNvPr id="74" name="Text Placeholder 3">
            <a:extLst>
              <a:ext uri="{FF2B5EF4-FFF2-40B4-BE49-F238E27FC236}">
                <a16:creationId xmlns:a16="http://schemas.microsoft.com/office/drawing/2014/main" id="{33DCC614-D3D8-B54C-A9E2-0AA6B62CB900}"/>
              </a:ext>
            </a:extLst>
          </p:cNvPr>
          <p:cNvSpPr>
            <a:spLocks noGrp="1"/>
          </p:cNvSpPr>
          <p:nvPr>
            <p:ph type="body" sz="half" idx="31" hasCustomPrompt="1"/>
          </p:nvPr>
        </p:nvSpPr>
        <p:spPr>
          <a:xfrm>
            <a:off x="9154800" y="4090317"/>
            <a:ext cx="2784475" cy="432306"/>
          </a:xfrm>
          <a:prstGeom prst="rect">
            <a:avLst/>
          </a:prstGeom>
        </p:spPr>
        <p:txBody>
          <a:bodyPr/>
          <a:lstStyle>
            <a:lvl1pPr marL="0" indent="0" algn="l">
              <a:buNone/>
              <a:defRPr sz="105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493395">
              <a:lnSpc>
                <a:spcPts val="1300"/>
              </a:lnSpc>
            </a:pPr>
            <a:r>
              <a:rPr lang="en-US" sz="1050">
                <a:solidFill>
                  <a:srgbClr val="E5007D"/>
                </a:solidFill>
                <a:latin typeface="Arial" charset="0"/>
                <a:ea typeface="Arial" charset="0"/>
                <a:cs typeface="Arial" charset="0"/>
              </a:rPr>
              <a:t>United Nations High Commissioner For </a:t>
            </a:r>
            <a:r>
              <a:rPr lang="en-US" sz="1050" spc="-35">
                <a:solidFill>
                  <a:srgbClr val="E5007D"/>
                </a:solidFill>
                <a:latin typeface="Arial" charset="0"/>
                <a:ea typeface="Arial" charset="0"/>
                <a:cs typeface="Arial" charset="0"/>
              </a:rPr>
              <a:t>Example</a:t>
            </a:r>
            <a:endParaRPr lang="en-US" sz="1050">
              <a:latin typeface="Arial" charset="0"/>
              <a:ea typeface="Arial" charset="0"/>
              <a:cs typeface="Arial" charset="0"/>
            </a:endParaRPr>
          </a:p>
        </p:txBody>
      </p:sp>
      <p:sp>
        <p:nvSpPr>
          <p:cNvPr id="75" name="Text Placeholder 3">
            <a:extLst>
              <a:ext uri="{FF2B5EF4-FFF2-40B4-BE49-F238E27FC236}">
                <a16:creationId xmlns:a16="http://schemas.microsoft.com/office/drawing/2014/main" id="{E86E8026-DEC1-F74F-A734-EFBAEE539EAD}"/>
              </a:ext>
            </a:extLst>
          </p:cNvPr>
          <p:cNvSpPr>
            <a:spLocks noGrp="1"/>
          </p:cNvSpPr>
          <p:nvPr>
            <p:ph type="body" sz="half" idx="32" hasCustomPrompt="1"/>
          </p:nvPr>
        </p:nvSpPr>
        <p:spPr>
          <a:xfrm>
            <a:off x="480088" y="4638920"/>
            <a:ext cx="2782779" cy="354310"/>
          </a:xfrm>
          <a:prstGeom prst="rect">
            <a:avLst/>
          </a:prstGeom>
        </p:spPr>
        <p:txBody>
          <a:bodyPr/>
          <a:lstStyle>
            <a:lvl1pPr marL="0" indent="0" algn="l">
              <a:buNone/>
              <a:defRPr sz="20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000</a:t>
            </a:r>
          </a:p>
        </p:txBody>
      </p:sp>
      <p:sp>
        <p:nvSpPr>
          <p:cNvPr id="76" name="Text Placeholder 3">
            <a:extLst>
              <a:ext uri="{FF2B5EF4-FFF2-40B4-BE49-F238E27FC236}">
                <a16:creationId xmlns:a16="http://schemas.microsoft.com/office/drawing/2014/main" id="{E1B42601-9BE2-E94D-BA59-3C7E1B272D1D}"/>
              </a:ext>
            </a:extLst>
          </p:cNvPr>
          <p:cNvSpPr>
            <a:spLocks noGrp="1"/>
          </p:cNvSpPr>
          <p:nvPr>
            <p:ph type="body" sz="half" idx="33" hasCustomPrompt="1"/>
          </p:nvPr>
        </p:nvSpPr>
        <p:spPr>
          <a:xfrm>
            <a:off x="3368762" y="4638919"/>
            <a:ext cx="2772388" cy="354310"/>
          </a:xfrm>
          <a:prstGeom prst="rect">
            <a:avLst/>
          </a:prstGeom>
        </p:spPr>
        <p:txBody>
          <a:bodyPr/>
          <a:lstStyle>
            <a:lvl1pPr marL="0" indent="0" algn="l">
              <a:buNone/>
              <a:defRPr sz="20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000</a:t>
            </a:r>
          </a:p>
        </p:txBody>
      </p:sp>
      <p:sp>
        <p:nvSpPr>
          <p:cNvPr id="77" name="Text Placeholder 3">
            <a:extLst>
              <a:ext uri="{FF2B5EF4-FFF2-40B4-BE49-F238E27FC236}">
                <a16:creationId xmlns:a16="http://schemas.microsoft.com/office/drawing/2014/main" id="{89BD27BC-272A-9649-A440-E3B61ECDA6A0}"/>
              </a:ext>
            </a:extLst>
          </p:cNvPr>
          <p:cNvSpPr>
            <a:spLocks noGrp="1"/>
          </p:cNvSpPr>
          <p:nvPr>
            <p:ph type="body" sz="half" idx="34" hasCustomPrompt="1"/>
          </p:nvPr>
        </p:nvSpPr>
        <p:spPr>
          <a:xfrm>
            <a:off x="6286910" y="4638918"/>
            <a:ext cx="2787934" cy="343919"/>
          </a:xfrm>
          <a:prstGeom prst="rect">
            <a:avLst/>
          </a:prstGeom>
        </p:spPr>
        <p:txBody>
          <a:bodyPr/>
          <a:lstStyle>
            <a:lvl1pPr marL="0" indent="0" algn="l">
              <a:buNone/>
              <a:defRPr sz="20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00%</a:t>
            </a:r>
          </a:p>
        </p:txBody>
      </p:sp>
      <p:sp>
        <p:nvSpPr>
          <p:cNvPr id="78" name="Text Placeholder 3">
            <a:extLst>
              <a:ext uri="{FF2B5EF4-FFF2-40B4-BE49-F238E27FC236}">
                <a16:creationId xmlns:a16="http://schemas.microsoft.com/office/drawing/2014/main" id="{3B7C587D-B2E9-9B4D-B750-6819DEB9D07D}"/>
              </a:ext>
            </a:extLst>
          </p:cNvPr>
          <p:cNvSpPr>
            <a:spLocks noGrp="1"/>
          </p:cNvSpPr>
          <p:nvPr>
            <p:ph type="body" sz="half" idx="35" hasCustomPrompt="1"/>
          </p:nvPr>
        </p:nvSpPr>
        <p:spPr>
          <a:xfrm>
            <a:off x="9153899" y="4638918"/>
            <a:ext cx="2794866" cy="354309"/>
          </a:xfrm>
          <a:prstGeom prst="rect">
            <a:avLst/>
          </a:prstGeom>
        </p:spPr>
        <p:txBody>
          <a:bodyPr/>
          <a:lstStyle>
            <a:lvl1pPr marL="0" indent="0" algn="l">
              <a:buNone/>
              <a:defRPr sz="20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300m</a:t>
            </a:r>
          </a:p>
        </p:txBody>
      </p:sp>
      <p:sp>
        <p:nvSpPr>
          <p:cNvPr id="79" name="Text Placeholder 3">
            <a:extLst>
              <a:ext uri="{FF2B5EF4-FFF2-40B4-BE49-F238E27FC236}">
                <a16:creationId xmlns:a16="http://schemas.microsoft.com/office/drawing/2014/main" id="{002BEBB4-619B-6246-908E-D4BA2270EEDC}"/>
              </a:ext>
            </a:extLst>
          </p:cNvPr>
          <p:cNvSpPr>
            <a:spLocks noGrp="1"/>
          </p:cNvSpPr>
          <p:nvPr>
            <p:ph type="body" sz="half" idx="36" hasCustomPrompt="1"/>
          </p:nvPr>
        </p:nvSpPr>
        <p:spPr>
          <a:xfrm>
            <a:off x="478392" y="5062899"/>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0320"/>
            <a:r>
              <a:rPr lang="en-US" sz="1050">
                <a:solidFill>
                  <a:srgbClr val="000000"/>
                </a:solidFill>
                <a:latin typeface="Arial" charset="0"/>
                <a:ea typeface="Arial" charset="0"/>
                <a:cs typeface="Arial" charset="0"/>
              </a:rPr>
              <a:t>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 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a:t>
            </a:r>
          </a:p>
        </p:txBody>
      </p:sp>
      <p:sp>
        <p:nvSpPr>
          <p:cNvPr id="80" name="Text Placeholder 3">
            <a:extLst>
              <a:ext uri="{FF2B5EF4-FFF2-40B4-BE49-F238E27FC236}">
                <a16:creationId xmlns:a16="http://schemas.microsoft.com/office/drawing/2014/main" id="{E836FBD7-F94B-6844-8437-8C90A3BF46BD}"/>
              </a:ext>
            </a:extLst>
          </p:cNvPr>
          <p:cNvSpPr>
            <a:spLocks noGrp="1"/>
          </p:cNvSpPr>
          <p:nvPr>
            <p:ph type="body" sz="half" idx="38" hasCustomPrompt="1"/>
          </p:nvPr>
        </p:nvSpPr>
        <p:spPr>
          <a:xfrm>
            <a:off x="3367065" y="5052508"/>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0320"/>
            <a:r>
              <a:rPr lang="en-US" sz="1050">
                <a:solidFill>
                  <a:srgbClr val="000000"/>
                </a:solidFill>
                <a:latin typeface="Arial" charset="0"/>
                <a:ea typeface="Arial" charset="0"/>
                <a:cs typeface="Arial" charset="0"/>
              </a:rPr>
              <a:t>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 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a:t>
            </a:r>
          </a:p>
        </p:txBody>
      </p:sp>
      <p:sp>
        <p:nvSpPr>
          <p:cNvPr id="81" name="Text Placeholder 3">
            <a:extLst>
              <a:ext uri="{FF2B5EF4-FFF2-40B4-BE49-F238E27FC236}">
                <a16:creationId xmlns:a16="http://schemas.microsoft.com/office/drawing/2014/main" id="{1A94C2F9-7D0E-8945-BEA0-070348729223}"/>
              </a:ext>
            </a:extLst>
          </p:cNvPr>
          <p:cNvSpPr>
            <a:spLocks noGrp="1"/>
          </p:cNvSpPr>
          <p:nvPr>
            <p:ph type="body" sz="half" idx="40" hasCustomPrompt="1"/>
          </p:nvPr>
        </p:nvSpPr>
        <p:spPr>
          <a:xfrm>
            <a:off x="6286910" y="5052508"/>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0320"/>
            <a:r>
              <a:rPr lang="en-US" sz="1050">
                <a:solidFill>
                  <a:srgbClr val="000000"/>
                </a:solidFill>
                <a:latin typeface="Arial" charset="0"/>
                <a:ea typeface="Arial" charset="0"/>
                <a:cs typeface="Arial" charset="0"/>
              </a:rPr>
              <a:t>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 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a:t>
            </a:r>
          </a:p>
        </p:txBody>
      </p:sp>
      <p:sp>
        <p:nvSpPr>
          <p:cNvPr id="82" name="Text Placeholder 3">
            <a:extLst>
              <a:ext uri="{FF2B5EF4-FFF2-40B4-BE49-F238E27FC236}">
                <a16:creationId xmlns:a16="http://schemas.microsoft.com/office/drawing/2014/main" id="{D3F45F16-378C-0145-AAFB-1B189ABC9CD9}"/>
              </a:ext>
            </a:extLst>
          </p:cNvPr>
          <p:cNvSpPr>
            <a:spLocks noGrp="1"/>
          </p:cNvSpPr>
          <p:nvPr>
            <p:ph type="body" sz="half" idx="42" hasCustomPrompt="1"/>
          </p:nvPr>
        </p:nvSpPr>
        <p:spPr>
          <a:xfrm>
            <a:off x="9165191" y="5042117"/>
            <a:ext cx="2774084" cy="562881"/>
          </a:xfrm>
          <a:prstGeom prst="rect">
            <a:avLst/>
          </a:prstGeom>
        </p:spPr>
        <p:txBody>
          <a:bodyPr/>
          <a:lstStyle>
            <a:lvl1pPr marL="0" indent="0" algn="l">
              <a:buNone/>
              <a:defRPr sz="105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0320"/>
            <a:r>
              <a:rPr lang="en-US" sz="1050">
                <a:solidFill>
                  <a:srgbClr val="000000"/>
                </a:solidFill>
                <a:latin typeface="Arial" charset="0"/>
                <a:ea typeface="Arial" charset="0"/>
                <a:cs typeface="Arial" charset="0"/>
              </a:rPr>
              <a:t>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 Lorem ipsum dolor sit </a:t>
            </a:r>
            <a:r>
              <a:rPr lang="en-US" sz="1050" err="1">
                <a:solidFill>
                  <a:srgbClr val="000000"/>
                </a:solidFill>
                <a:latin typeface="Arial" charset="0"/>
                <a:ea typeface="Arial" charset="0"/>
                <a:cs typeface="Arial" charset="0"/>
              </a:rPr>
              <a:t>amet</a:t>
            </a:r>
            <a:r>
              <a:rPr lang="en-US" sz="1050">
                <a:solidFill>
                  <a:srgbClr val="000000"/>
                </a:solidFill>
                <a:latin typeface="Arial" charset="0"/>
                <a:ea typeface="Arial" charset="0"/>
                <a:cs typeface="Arial" charset="0"/>
              </a:rPr>
              <a:t>, sit ne </a:t>
            </a:r>
            <a:r>
              <a:rPr lang="en-US" sz="1050" err="1">
                <a:solidFill>
                  <a:srgbClr val="000000"/>
                </a:solidFill>
                <a:latin typeface="Arial" charset="0"/>
                <a:ea typeface="Arial" charset="0"/>
                <a:cs typeface="Arial" charset="0"/>
              </a:rPr>
              <a:t>officiis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singulis</a:t>
            </a:r>
            <a:r>
              <a:rPr lang="en-US" sz="1050">
                <a:solidFill>
                  <a:srgbClr val="000000"/>
                </a:solidFill>
                <a:latin typeface="Arial" charset="0"/>
                <a:ea typeface="Arial" charset="0"/>
                <a:cs typeface="Arial" charset="0"/>
              </a:rPr>
              <a:t> </a:t>
            </a:r>
            <a:r>
              <a:rPr lang="en-US" sz="1050" err="1">
                <a:solidFill>
                  <a:srgbClr val="000000"/>
                </a:solidFill>
                <a:latin typeface="Arial" charset="0"/>
                <a:ea typeface="Arial" charset="0"/>
                <a:cs typeface="Arial" charset="0"/>
              </a:rPr>
              <a:t>aliquando</a:t>
            </a:r>
            <a:r>
              <a:rPr lang="en-US" sz="1050">
                <a:solidFill>
                  <a:srgbClr val="000000"/>
                </a:solidFill>
                <a:latin typeface="Arial" charset="0"/>
                <a:ea typeface="Arial" charset="0"/>
                <a:cs typeface="Arial" charset="0"/>
              </a:rPr>
              <a:t>.</a:t>
            </a:r>
          </a:p>
        </p:txBody>
      </p:sp>
      <p:sp>
        <p:nvSpPr>
          <p:cNvPr id="83" name="Footer Placeholder 24">
            <a:extLst>
              <a:ext uri="{FF2B5EF4-FFF2-40B4-BE49-F238E27FC236}">
                <a16:creationId xmlns:a16="http://schemas.microsoft.com/office/drawing/2014/main" id="{5CF297E1-69C2-D54F-9620-F166498C615C}"/>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
        <p:nvSpPr>
          <p:cNvPr id="84" name="Text Placeholder 3">
            <a:extLst>
              <a:ext uri="{FF2B5EF4-FFF2-40B4-BE49-F238E27FC236}">
                <a16:creationId xmlns:a16="http://schemas.microsoft.com/office/drawing/2014/main" id="{4761FB45-658F-384E-9240-C054461B7185}"/>
              </a:ext>
            </a:extLst>
          </p:cNvPr>
          <p:cNvSpPr>
            <a:spLocks noGrp="1"/>
          </p:cNvSpPr>
          <p:nvPr>
            <p:ph type="body" sz="half" idx="44" hasCustomPrompt="1"/>
          </p:nvPr>
        </p:nvSpPr>
        <p:spPr>
          <a:xfrm>
            <a:off x="468006" y="583633"/>
            <a:ext cx="11131751" cy="802317"/>
          </a:xfrm>
          <a:prstGeom prst="rect">
            <a:avLst/>
          </a:prstGeom>
        </p:spPr>
        <p:txBody>
          <a:bodyPr/>
          <a:lstStyle>
            <a:lvl1pPr marL="0" indent="0">
              <a:buNone/>
              <a:defRPr sz="2800" b="1" cap="all" baseline="0">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MAIN HEADING | 28 – 35pt | choose from </a:t>
            </a:r>
            <a:r>
              <a:rPr lang="en-US" err="1"/>
              <a:t>bitc</a:t>
            </a:r>
            <a:r>
              <a:rPr lang="en-US"/>
              <a:t> </a:t>
            </a:r>
            <a:r>
              <a:rPr lang="en-US" err="1"/>
              <a:t>colours</a:t>
            </a:r>
            <a:r>
              <a:rPr lang="en-US"/>
              <a:t> blue, magenta or cyan</a:t>
            </a:r>
          </a:p>
        </p:txBody>
      </p:sp>
    </p:spTree>
    <p:extLst>
      <p:ext uri="{BB962C8B-B14F-4D97-AF65-F5344CB8AC3E}">
        <p14:creationId xmlns:p14="http://schemas.microsoft.com/office/powerpoint/2010/main" val="3224801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ullet points with full colour image">
    <p:spTree>
      <p:nvGrpSpPr>
        <p:cNvPr id="1" name=""/>
        <p:cNvGrpSpPr/>
        <p:nvPr/>
      </p:nvGrpSpPr>
      <p:grpSpPr>
        <a:xfrm>
          <a:off x="0" y="0"/>
          <a:ext cx="0" cy="0"/>
          <a:chOff x="0" y="0"/>
          <a:chExt cx="0" cy="0"/>
        </a:xfrm>
      </p:grpSpPr>
      <p:sp>
        <p:nvSpPr>
          <p:cNvPr id="4" name="Holder 4">
            <a:extLst>
              <a:ext uri="{FF2B5EF4-FFF2-40B4-BE49-F238E27FC236}">
                <a16:creationId xmlns:a16="http://schemas.microsoft.com/office/drawing/2014/main" id="{72A2CB58-9466-3348-BEB9-ED1877ADE290}"/>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8" name="Picture Placeholder 7">
            <a:extLst>
              <a:ext uri="{FF2B5EF4-FFF2-40B4-BE49-F238E27FC236}">
                <a16:creationId xmlns:a16="http://schemas.microsoft.com/office/drawing/2014/main" id="{1843158E-3A5E-D444-8AF3-34FAF81E1F2B}"/>
              </a:ext>
            </a:extLst>
          </p:cNvPr>
          <p:cNvSpPr>
            <a:spLocks noGrp="1"/>
          </p:cNvSpPr>
          <p:nvPr>
            <p:ph type="pic" sz="quarter" idx="17" hasCustomPrompt="1"/>
          </p:nvPr>
        </p:nvSpPr>
        <p:spPr>
          <a:xfrm>
            <a:off x="6026727" y="0"/>
            <a:ext cx="6165273" cy="5729161"/>
          </a:xfrm>
          <a:prstGeom prst="rect">
            <a:avLst/>
          </a:prstGeom>
        </p:spPr>
        <p:txBody>
          <a:bodyPr/>
          <a:lstStyle>
            <a:lvl1pPr marL="0" marR="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sz="1800">
                <a:solidFill>
                  <a:srgbClr val="FF0000"/>
                </a:solidFill>
              </a:defRPr>
            </a:lvl1pPr>
          </a:lstStyle>
          <a:p>
            <a:pPr marL="0" marR="0" lvl="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a:pPr>
            <a:r>
              <a:rPr lang="en-US" err="1"/>
              <a:t>Colour</a:t>
            </a:r>
            <a:r>
              <a:rPr lang="en-US"/>
              <a:t> image to be added here. Click icon to insert. You may need to adjust ‘crop’ to ensure image fits. If you are looking to source an image please: 1) search the image bank 2) Talk with Help-desk Design 3) Search </a:t>
            </a:r>
            <a:r>
              <a:rPr lang="en-US" err="1"/>
              <a:t>www.alamy.com</a:t>
            </a:r>
            <a:endParaRPr lang="en-US"/>
          </a:p>
          <a:p>
            <a:endParaRPr lang="en-US"/>
          </a:p>
        </p:txBody>
      </p:sp>
      <p:sp>
        <p:nvSpPr>
          <p:cNvPr id="11" name="Footer Placeholder 24">
            <a:extLst>
              <a:ext uri="{FF2B5EF4-FFF2-40B4-BE49-F238E27FC236}">
                <a16:creationId xmlns:a16="http://schemas.microsoft.com/office/drawing/2014/main" id="{3A5EBF18-FE36-6347-83C7-E6A65DB6E33C}"/>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
        <p:nvSpPr>
          <p:cNvPr id="12" name="Text Placeholder 12"/>
          <p:cNvSpPr>
            <a:spLocks noGrp="1"/>
          </p:cNvSpPr>
          <p:nvPr>
            <p:ph type="body" sz="quarter" idx="18" hasCustomPrompt="1"/>
          </p:nvPr>
        </p:nvSpPr>
        <p:spPr>
          <a:xfrm>
            <a:off x="468007" y="2546912"/>
            <a:ext cx="5132693" cy="3085146"/>
          </a:xfrm>
          <a:prstGeom prst="rect">
            <a:avLst/>
          </a:prstGeom>
          <a:noFill/>
          <a:ln>
            <a:noFill/>
          </a:ln>
        </p:spPr>
        <p:style>
          <a:lnRef idx="2">
            <a:schemeClr val="accent2"/>
          </a:lnRef>
          <a:fillRef idx="1">
            <a:schemeClr val="lt1"/>
          </a:fillRef>
          <a:effectRef idx="0">
            <a:schemeClr val="accent2"/>
          </a:effectRef>
          <a:fontRef idx="none"/>
        </p:style>
        <p:txBody>
          <a:bodyPr/>
          <a:lstStyle>
            <a:lvl1pPr marL="285750" indent="-285750">
              <a:buClr>
                <a:schemeClr val="bg2"/>
              </a:buClr>
              <a:buFont typeface="Arial" charset="0"/>
              <a:buChar char="•"/>
              <a:defRPr sz="1800" baseline="0">
                <a:solidFill>
                  <a:schemeClr val="accent6">
                    <a:lumMod val="50000"/>
                  </a:schemeClr>
                </a:solidFill>
              </a:defRPr>
            </a:lvl1pPr>
            <a:lvl2pPr marL="664266" indent="-221422">
              <a:buClr>
                <a:schemeClr val="bg2"/>
              </a:buClr>
              <a:buFont typeface="AppleSymbols" charset="0"/>
              <a:buChar char="⎻"/>
              <a:defRPr sz="1800">
                <a:solidFill>
                  <a:schemeClr val="accent6">
                    <a:lumMod val="50000"/>
                  </a:schemeClr>
                </a:solidFill>
                <a:latin typeface="+mn-lt"/>
              </a:defRPr>
            </a:lvl2pPr>
            <a:lvl3pPr marL="1107110" indent="-221422">
              <a:buClr>
                <a:schemeClr val="bg2"/>
              </a:buClr>
              <a:buFont typeface="AppleSymbols" charset="0"/>
              <a:buChar char="⎻"/>
              <a:defRPr sz="1800">
                <a:solidFill>
                  <a:schemeClr val="accent6">
                    <a:lumMod val="50000"/>
                  </a:schemeClr>
                </a:solidFill>
                <a:latin typeface="+mn-lt"/>
              </a:defRPr>
            </a:lvl3pPr>
            <a:lvl4pPr marL="1549954" indent="-221422">
              <a:buClr>
                <a:schemeClr val="tx2"/>
              </a:buClr>
              <a:buFont typeface="AppleSymbols" charset="0"/>
              <a:buChar char="⎻"/>
              <a:defRPr sz="1800">
                <a:solidFill>
                  <a:schemeClr val="accent6">
                    <a:lumMod val="50000"/>
                  </a:schemeClr>
                </a:solidFill>
                <a:latin typeface="+mn-lt"/>
              </a:defRPr>
            </a:lvl4pPr>
            <a:lvl5pPr marL="1992798" indent="-221422">
              <a:buClr>
                <a:schemeClr val="tx2"/>
              </a:buClr>
              <a:buFont typeface="AppleSymbols" charset="0"/>
              <a:buChar char="⎻"/>
              <a:defRPr sz="1800">
                <a:solidFill>
                  <a:schemeClr val="accent6">
                    <a:lumMod val="50000"/>
                  </a:schemeClr>
                </a:solidFill>
                <a:latin typeface="+mn-lt"/>
              </a:defRPr>
            </a:lvl5pPr>
          </a:lstStyle>
          <a:p>
            <a:pPr lvl="0"/>
            <a:r>
              <a:rPr lang="en-US"/>
              <a:t>Click to edit text styles</a:t>
            </a:r>
          </a:p>
          <a:p>
            <a:pPr lvl="0"/>
            <a:r>
              <a:rPr lang="en-US"/>
              <a:t>Click to edit Master text styles</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1992798" marR="0" lvl="4" indent="-221422" algn="l" defTabSz="885688" rtl="0" eaLnBrk="1" fontAlgn="auto" latinLnBrk="0" hangingPunct="1">
              <a:lnSpc>
                <a:spcPct val="90000"/>
              </a:lnSpc>
              <a:spcBef>
                <a:spcPts val="484"/>
              </a:spcBef>
              <a:spcAft>
                <a:spcPts val="0"/>
              </a:spcAft>
              <a:buClr>
                <a:schemeClr val="tx2"/>
              </a:buClr>
              <a:buSzTx/>
              <a:buFont typeface="AppleSymbols" charset="0"/>
              <a:buChar char="⎻"/>
              <a:tabLst/>
              <a:defRPr/>
            </a:pPr>
            <a:r>
              <a:rPr lang="en-US"/>
              <a:t>Bullet point  |  18pt  </a:t>
            </a:r>
          </a:p>
          <a:p>
            <a:pPr lvl="4"/>
            <a:endParaRPr lang="en-US"/>
          </a:p>
        </p:txBody>
      </p:sp>
      <p:sp>
        <p:nvSpPr>
          <p:cNvPr id="13" name="Text Placeholder 3">
            <a:extLst>
              <a:ext uri="{FF2B5EF4-FFF2-40B4-BE49-F238E27FC236}">
                <a16:creationId xmlns:a16="http://schemas.microsoft.com/office/drawing/2014/main" id="{4761FB45-658F-384E-9240-C054461B7185}"/>
              </a:ext>
            </a:extLst>
          </p:cNvPr>
          <p:cNvSpPr>
            <a:spLocks noGrp="1"/>
          </p:cNvSpPr>
          <p:nvPr>
            <p:ph type="body" sz="half" idx="32" hasCustomPrompt="1"/>
          </p:nvPr>
        </p:nvSpPr>
        <p:spPr>
          <a:xfrm>
            <a:off x="468007" y="594359"/>
            <a:ext cx="5249887" cy="1665278"/>
          </a:xfrm>
          <a:prstGeom prst="rect">
            <a:avLst/>
          </a:prstGeom>
        </p:spPr>
        <p:txBody>
          <a:bodyPr/>
          <a:lstStyle>
            <a:lvl1pPr marL="0" indent="0">
              <a:buNone/>
              <a:defRPr sz="2800" b="1" cap="all"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MAIN HEADING | 28 – 35pt | choose from </a:t>
            </a:r>
            <a:r>
              <a:rPr lang="en-US" err="1"/>
              <a:t>bitc</a:t>
            </a:r>
            <a:r>
              <a:rPr lang="en-US"/>
              <a:t> </a:t>
            </a:r>
            <a:r>
              <a:rPr lang="en-US" err="1"/>
              <a:t>colours</a:t>
            </a:r>
            <a:r>
              <a:rPr lang="en-US"/>
              <a:t> blue, magenta or cyan</a:t>
            </a:r>
          </a:p>
        </p:txBody>
      </p:sp>
    </p:spTree>
    <p:extLst>
      <p:ext uri="{BB962C8B-B14F-4D97-AF65-F5344CB8AC3E}">
        <p14:creationId xmlns:p14="http://schemas.microsoft.com/office/powerpoint/2010/main" val="681512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with full colour image">
    <p:spTree>
      <p:nvGrpSpPr>
        <p:cNvPr id="1" name=""/>
        <p:cNvGrpSpPr/>
        <p:nvPr/>
      </p:nvGrpSpPr>
      <p:grpSpPr>
        <a:xfrm>
          <a:off x="0" y="0"/>
          <a:ext cx="0" cy="0"/>
          <a:chOff x="0" y="0"/>
          <a:chExt cx="0" cy="0"/>
        </a:xfrm>
      </p:grpSpPr>
      <p:sp>
        <p:nvSpPr>
          <p:cNvPr id="4" name="Holder 4">
            <a:extLst>
              <a:ext uri="{FF2B5EF4-FFF2-40B4-BE49-F238E27FC236}">
                <a16:creationId xmlns:a16="http://schemas.microsoft.com/office/drawing/2014/main" id="{72A2CB58-9466-3348-BEB9-ED1877ADE290}"/>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8" name="Picture Placeholder 7">
            <a:extLst>
              <a:ext uri="{FF2B5EF4-FFF2-40B4-BE49-F238E27FC236}">
                <a16:creationId xmlns:a16="http://schemas.microsoft.com/office/drawing/2014/main" id="{1843158E-3A5E-D444-8AF3-34FAF81E1F2B}"/>
              </a:ext>
            </a:extLst>
          </p:cNvPr>
          <p:cNvSpPr>
            <a:spLocks noGrp="1"/>
          </p:cNvSpPr>
          <p:nvPr>
            <p:ph type="pic" sz="quarter" idx="17" hasCustomPrompt="1"/>
          </p:nvPr>
        </p:nvSpPr>
        <p:spPr>
          <a:xfrm>
            <a:off x="6026727" y="0"/>
            <a:ext cx="6165273" cy="5729161"/>
          </a:xfrm>
          <a:prstGeom prst="rect">
            <a:avLst/>
          </a:prstGeom>
        </p:spPr>
        <p:txBody>
          <a:bodyPr/>
          <a:lstStyle>
            <a:lvl1pPr marL="0" marR="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sz="1800">
                <a:solidFill>
                  <a:srgbClr val="FF0000"/>
                </a:solidFill>
              </a:defRPr>
            </a:lvl1pPr>
          </a:lstStyle>
          <a:p>
            <a:pPr marL="0" marR="0" lvl="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a:pPr>
            <a:r>
              <a:rPr lang="en-US" err="1"/>
              <a:t>Colour</a:t>
            </a:r>
            <a:r>
              <a:rPr lang="en-US"/>
              <a:t> image to be added here. Click icon to insert. You may need to adjust ‘crop’ to ensure image fits. If you are looking to source an image please: 1) search the image bank 2) Talk with Help-desk Design 3) Search </a:t>
            </a:r>
            <a:r>
              <a:rPr lang="en-US" err="1"/>
              <a:t>www.alamy.com</a:t>
            </a:r>
            <a:endParaRPr lang="en-US"/>
          </a:p>
          <a:p>
            <a:endParaRPr lang="en-US"/>
          </a:p>
        </p:txBody>
      </p:sp>
      <p:sp>
        <p:nvSpPr>
          <p:cNvPr id="11" name="Text Placeholder 3">
            <a:extLst>
              <a:ext uri="{FF2B5EF4-FFF2-40B4-BE49-F238E27FC236}">
                <a16:creationId xmlns:a16="http://schemas.microsoft.com/office/drawing/2014/main" id="{1AC92F43-654E-4544-8887-C3A673775924}"/>
              </a:ext>
            </a:extLst>
          </p:cNvPr>
          <p:cNvSpPr>
            <a:spLocks noGrp="1"/>
          </p:cNvSpPr>
          <p:nvPr>
            <p:ph type="body" sz="half" idx="13" hasCustomPrompt="1"/>
          </p:nvPr>
        </p:nvSpPr>
        <p:spPr>
          <a:xfrm>
            <a:off x="737753" y="1513655"/>
            <a:ext cx="4821383" cy="3117273"/>
          </a:xfrm>
          <a:prstGeom prst="rect">
            <a:avLst/>
          </a:prstGeom>
        </p:spPr>
        <p:txBody>
          <a:bodyPr/>
          <a:lstStyle>
            <a:lvl1pPr marL="0" indent="0">
              <a:buNone/>
              <a:defRPr sz="2800" b="1"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t>
            </a:r>
            <a:r>
              <a:rPr lang="en-US" sz="2800">
                <a:solidFill>
                  <a:srgbClr val="222065"/>
                </a:solidFill>
                <a:latin typeface="Arial Black" charset="0"/>
                <a:ea typeface="Arial Black" charset="0"/>
                <a:cs typeface="Arial Black" charset="0"/>
              </a:rPr>
              <a:t>Quotes in Arial Black, Lorem ipsum dolor sit </a:t>
            </a:r>
            <a:r>
              <a:rPr lang="en-US" sz="2800" err="1">
                <a:solidFill>
                  <a:srgbClr val="222065"/>
                </a:solidFill>
                <a:latin typeface="Arial Black" charset="0"/>
                <a:ea typeface="Arial Black" charset="0"/>
                <a:cs typeface="Arial Black" charset="0"/>
              </a:rPr>
              <a:t>amet</a:t>
            </a:r>
            <a:r>
              <a:rPr lang="en-US" sz="2800">
                <a:solidFill>
                  <a:srgbClr val="222065"/>
                </a:solidFill>
                <a:latin typeface="Arial Black" charset="0"/>
                <a:ea typeface="Arial Black" charset="0"/>
                <a:cs typeface="Arial Black" charset="0"/>
              </a:rPr>
              <a:t>, </a:t>
            </a:r>
            <a:r>
              <a:rPr lang="en-US" sz="2800" err="1">
                <a:solidFill>
                  <a:srgbClr val="222065"/>
                </a:solidFill>
                <a:latin typeface="Arial Black" charset="0"/>
                <a:ea typeface="Arial Black" charset="0"/>
                <a:cs typeface="Arial Black" charset="0"/>
              </a:rPr>
              <a:t>consectetur</a:t>
            </a:r>
            <a:r>
              <a:rPr lang="en-US" sz="2800">
                <a:solidFill>
                  <a:srgbClr val="222065"/>
                </a:solidFill>
                <a:latin typeface="Arial Black" charset="0"/>
                <a:ea typeface="Arial Black" charset="0"/>
                <a:cs typeface="Arial Black" charset="0"/>
              </a:rPr>
              <a:t> </a:t>
            </a:r>
            <a:r>
              <a:rPr lang="en-US" sz="2800" err="1">
                <a:solidFill>
                  <a:srgbClr val="222065"/>
                </a:solidFill>
                <a:latin typeface="Arial Black" charset="0"/>
                <a:ea typeface="Arial Black" charset="0"/>
                <a:cs typeface="Arial Black" charset="0"/>
              </a:rPr>
              <a:t>adipiscing</a:t>
            </a:r>
            <a:r>
              <a:rPr lang="en-US" sz="2800">
                <a:solidFill>
                  <a:srgbClr val="222065"/>
                </a:solidFill>
                <a:latin typeface="Arial Black" charset="0"/>
                <a:ea typeface="Arial Black" charset="0"/>
                <a:cs typeface="Arial Black" charset="0"/>
              </a:rPr>
              <a:t> </a:t>
            </a:r>
            <a:r>
              <a:rPr lang="en-US" sz="2800" err="1">
                <a:solidFill>
                  <a:srgbClr val="222065"/>
                </a:solidFill>
                <a:latin typeface="Arial Black" charset="0"/>
                <a:ea typeface="Arial Black" charset="0"/>
                <a:cs typeface="Arial Black" charset="0"/>
              </a:rPr>
              <a:t>elit</a:t>
            </a:r>
            <a:r>
              <a:rPr lang="en-US" sz="2800">
                <a:solidFill>
                  <a:srgbClr val="222065"/>
                </a:solidFill>
                <a:latin typeface="Arial Black" charset="0"/>
                <a:ea typeface="Arial Black" charset="0"/>
                <a:cs typeface="Arial Black" charset="0"/>
              </a:rPr>
              <a:t>. </a:t>
            </a:r>
            <a:r>
              <a:rPr lang="en-US" sz="2800" err="1">
                <a:solidFill>
                  <a:srgbClr val="222065"/>
                </a:solidFill>
                <a:latin typeface="Arial Black" charset="0"/>
                <a:ea typeface="Arial Black" charset="0"/>
                <a:cs typeface="Arial Black" charset="0"/>
              </a:rPr>
              <a:t>Suspendisse</a:t>
            </a:r>
            <a:r>
              <a:rPr lang="en-US" sz="2800">
                <a:solidFill>
                  <a:srgbClr val="222065"/>
                </a:solidFill>
                <a:latin typeface="Arial Black" charset="0"/>
                <a:ea typeface="Arial Black" charset="0"/>
                <a:cs typeface="Arial Black" charset="0"/>
              </a:rPr>
              <a:t> id </a:t>
            </a:r>
            <a:r>
              <a:rPr lang="en-US" sz="2800" err="1">
                <a:solidFill>
                  <a:srgbClr val="222065"/>
                </a:solidFill>
                <a:latin typeface="Arial Black" charset="0"/>
                <a:ea typeface="Arial Black" charset="0"/>
                <a:cs typeface="Arial Black" charset="0"/>
              </a:rPr>
              <a:t>erat</a:t>
            </a:r>
            <a:r>
              <a:rPr lang="en-US" sz="2800">
                <a:solidFill>
                  <a:srgbClr val="222065"/>
                </a:solidFill>
                <a:latin typeface="Arial Black" charset="0"/>
                <a:ea typeface="Arial Black" charset="0"/>
                <a:cs typeface="Arial Black" charset="0"/>
              </a:rPr>
              <a:t> </a:t>
            </a:r>
            <a:r>
              <a:rPr lang="en-US" sz="2800" err="1">
                <a:solidFill>
                  <a:srgbClr val="222065"/>
                </a:solidFill>
                <a:latin typeface="Arial Black" charset="0"/>
                <a:ea typeface="Arial Black" charset="0"/>
                <a:cs typeface="Arial Black" charset="0"/>
              </a:rPr>
              <a:t>quis</a:t>
            </a:r>
            <a:r>
              <a:rPr lang="en-US" sz="2800">
                <a:solidFill>
                  <a:srgbClr val="222065"/>
                </a:solidFill>
                <a:latin typeface="Arial Black" charset="0"/>
                <a:ea typeface="Arial Black" charset="0"/>
                <a:cs typeface="Arial Black" charset="0"/>
              </a:rPr>
              <a:t> </a:t>
            </a:r>
            <a:r>
              <a:rPr lang="en-US" sz="2800" err="1">
                <a:solidFill>
                  <a:srgbClr val="222065"/>
                </a:solidFill>
                <a:latin typeface="Arial Black" charset="0"/>
                <a:ea typeface="Arial Black" charset="0"/>
                <a:cs typeface="Arial Black" charset="0"/>
              </a:rPr>
              <a:t>nunc</a:t>
            </a:r>
            <a:r>
              <a:rPr lang="en-US" sz="2800">
                <a:solidFill>
                  <a:srgbClr val="222065"/>
                </a:solidFill>
                <a:latin typeface="Arial Black" charset="0"/>
                <a:ea typeface="Arial Black" charset="0"/>
                <a:cs typeface="Arial Black" charset="0"/>
              </a:rPr>
              <a:t> </a:t>
            </a:r>
            <a:r>
              <a:rPr lang="en-US" sz="2800" err="1">
                <a:solidFill>
                  <a:srgbClr val="222065"/>
                </a:solidFill>
                <a:latin typeface="Arial Black" charset="0"/>
                <a:ea typeface="Arial Black" charset="0"/>
                <a:cs typeface="Arial Black" charset="0"/>
              </a:rPr>
              <a:t>pretium</a:t>
            </a:r>
            <a:r>
              <a:rPr lang="en-US" sz="2800">
                <a:solidFill>
                  <a:srgbClr val="222065"/>
                </a:solidFill>
                <a:latin typeface="Arial Black" charset="0"/>
                <a:ea typeface="Arial Black" charset="0"/>
                <a:cs typeface="Arial Black" charset="0"/>
              </a:rPr>
              <a:t> </a:t>
            </a:r>
            <a:r>
              <a:rPr lang="en-US" sz="2800" err="1">
                <a:solidFill>
                  <a:srgbClr val="222065"/>
                </a:solidFill>
                <a:latin typeface="Arial Black" charset="0"/>
                <a:ea typeface="Arial Black" charset="0"/>
                <a:cs typeface="Arial Black" charset="0"/>
              </a:rPr>
              <a:t>feugiat</a:t>
            </a:r>
            <a:r>
              <a:rPr lang="en-US" sz="2800">
                <a:solidFill>
                  <a:srgbClr val="222065"/>
                </a:solidFill>
                <a:latin typeface="Arial Black" charset="0"/>
                <a:ea typeface="Arial Black" charset="0"/>
                <a:cs typeface="Arial Black" charset="0"/>
              </a:rPr>
              <a:t>. Lorem ipsum dolor sit </a:t>
            </a:r>
            <a:r>
              <a:rPr lang="en-US" sz="2800" err="1">
                <a:solidFill>
                  <a:srgbClr val="222065"/>
                </a:solidFill>
                <a:latin typeface="Arial Black" charset="0"/>
                <a:ea typeface="Arial Black" charset="0"/>
                <a:cs typeface="Arial Black" charset="0"/>
              </a:rPr>
              <a:t>amet</a:t>
            </a:r>
            <a:r>
              <a:rPr lang="en-US" sz="2800">
                <a:solidFill>
                  <a:srgbClr val="222065"/>
                </a:solidFill>
                <a:latin typeface="Arial Black" charset="0"/>
                <a:ea typeface="Arial Black" charset="0"/>
                <a:cs typeface="Arial Black" charset="0"/>
              </a:rPr>
              <a:t>.</a:t>
            </a:r>
            <a:r>
              <a:rPr lang="en-US"/>
              <a:t>”</a:t>
            </a:r>
          </a:p>
        </p:txBody>
      </p:sp>
      <p:sp>
        <p:nvSpPr>
          <p:cNvPr id="12" name="Footer Placeholder 24">
            <a:extLst>
              <a:ext uri="{FF2B5EF4-FFF2-40B4-BE49-F238E27FC236}">
                <a16:creationId xmlns:a16="http://schemas.microsoft.com/office/drawing/2014/main" id="{57D92C4C-077D-6C41-AAA1-17219021134F}"/>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Tree>
    <p:extLst>
      <p:ext uri="{BB962C8B-B14F-4D97-AF65-F5344CB8AC3E}">
        <p14:creationId xmlns:p14="http://schemas.microsoft.com/office/powerpoint/2010/main" val="41578277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ramed quote with full colour image">
    <p:spTree>
      <p:nvGrpSpPr>
        <p:cNvPr id="1" name=""/>
        <p:cNvGrpSpPr/>
        <p:nvPr/>
      </p:nvGrpSpPr>
      <p:grpSpPr>
        <a:xfrm>
          <a:off x="0" y="0"/>
          <a:ext cx="0" cy="0"/>
          <a:chOff x="0" y="0"/>
          <a:chExt cx="0" cy="0"/>
        </a:xfrm>
      </p:grpSpPr>
      <p:sp>
        <p:nvSpPr>
          <p:cNvPr id="4" name="Holder 4">
            <a:extLst>
              <a:ext uri="{FF2B5EF4-FFF2-40B4-BE49-F238E27FC236}">
                <a16:creationId xmlns:a16="http://schemas.microsoft.com/office/drawing/2014/main" id="{72A2CB58-9466-3348-BEB9-ED1877ADE290}"/>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8" name="Picture Placeholder 7">
            <a:extLst>
              <a:ext uri="{FF2B5EF4-FFF2-40B4-BE49-F238E27FC236}">
                <a16:creationId xmlns:a16="http://schemas.microsoft.com/office/drawing/2014/main" id="{1843158E-3A5E-D444-8AF3-34FAF81E1F2B}"/>
              </a:ext>
            </a:extLst>
          </p:cNvPr>
          <p:cNvSpPr>
            <a:spLocks noGrp="1"/>
          </p:cNvSpPr>
          <p:nvPr>
            <p:ph type="pic" sz="quarter" idx="17" hasCustomPrompt="1"/>
          </p:nvPr>
        </p:nvSpPr>
        <p:spPr>
          <a:xfrm>
            <a:off x="6026727" y="0"/>
            <a:ext cx="6165273" cy="5745345"/>
          </a:xfrm>
          <a:prstGeom prst="rect">
            <a:avLst/>
          </a:prstGeom>
        </p:spPr>
        <p:txBody>
          <a:bodyPr/>
          <a:lstStyle>
            <a:lvl1pPr marL="0" marR="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sz="1800">
                <a:solidFill>
                  <a:srgbClr val="FF0000"/>
                </a:solidFill>
              </a:defRPr>
            </a:lvl1pPr>
          </a:lstStyle>
          <a:p>
            <a:pPr marL="0" marR="0" lvl="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a:pPr>
            <a:r>
              <a:rPr lang="en-US" err="1"/>
              <a:t>Colour</a:t>
            </a:r>
            <a:r>
              <a:rPr lang="en-US"/>
              <a:t> image to be added here. Click icon to insert. You may need to adjust ‘crop’ to ensure image fits. If you are looking to source an image please: 1) search the image bank 2) Talk with Help-desk Design 3) Search </a:t>
            </a:r>
            <a:r>
              <a:rPr lang="en-US" err="1"/>
              <a:t>www.alamy.com</a:t>
            </a:r>
            <a:endParaRPr lang="en-US"/>
          </a:p>
          <a:p>
            <a:endParaRPr lang="en-US"/>
          </a:p>
        </p:txBody>
      </p:sp>
      <p:sp>
        <p:nvSpPr>
          <p:cNvPr id="11" name="Text Placeholder 3">
            <a:extLst>
              <a:ext uri="{FF2B5EF4-FFF2-40B4-BE49-F238E27FC236}">
                <a16:creationId xmlns:a16="http://schemas.microsoft.com/office/drawing/2014/main" id="{1AC92F43-654E-4544-8887-C3A673775924}"/>
              </a:ext>
            </a:extLst>
          </p:cNvPr>
          <p:cNvSpPr>
            <a:spLocks noGrp="1"/>
          </p:cNvSpPr>
          <p:nvPr>
            <p:ph type="body" sz="half" idx="13" hasCustomPrompt="1"/>
          </p:nvPr>
        </p:nvSpPr>
        <p:spPr>
          <a:xfrm>
            <a:off x="948608" y="1696424"/>
            <a:ext cx="4657620" cy="2489504"/>
          </a:xfrm>
          <a:prstGeom prst="rect">
            <a:avLst/>
          </a:prstGeom>
        </p:spPr>
        <p:txBody>
          <a:bodyPr/>
          <a:lstStyle>
            <a:lvl1pPr marL="0" indent="0" algn="ctr">
              <a:buNone/>
              <a:defRPr sz="2800" b="1"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z="2800" err="1">
                <a:solidFill>
                  <a:srgbClr val="222065"/>
                </a:solidFill>
                <a:latin typeface="Arial Black" charset="0"/>
                <a:ea typeface="Arial Black" charset="0"/>
                <a:cs typeface="Arial Black" charset="0"/>
              </a:rPr>
              <a:t>Sed</a:t>
            </a:r>
            <a:r>
              <a:rPr lang="en-US" sz="2800">
                <a:solidFill>
                  <a:srgbClr val="222065"/>
                </a:solidFill>
                <a:latin typeface="Arial Black" charset="0"/>
                <a:ea typeface="Arial Black" charset="0"/>
                <a:cs typeface="Arial Black" charset="0"/>
              </a:rPr>
              <a:t> do </a:t>
            </a:r>
            <a:r>
              <a:rPr lang="en-US" sz="2800" err="1">
                <a:solidFill>
                  <a:srgbClr val="222065"/>
                </a:solidFill>
                <a:latin typeface="Arial Black" charset="0"/>
                <a:ea typeface="Arial Black" charset="0"/>
                <a:cs typeface="Arial Black" charset="0"/>
              </a:rPr>
              <a:t>eiusmod</a:t>
            </a:r>
            <a:r>
              <a:rPr lang="en-US" sz="2800">
                <a:solidFill>
                  <a:srgbClr val="222065"/>
                </a:solidFill>
                <a:latin typeface="Arial Black" charset="0"/>
                <a:ea typeface="Arial Black" charset="0"/>
                <a:cs typeface="Arial Black" charset="0"/>
              </a:rPr>
              <a:t> </a:t>
            </a:r>
            <a:r>
              <a:rPr lang="en-US" sz="2800" err="1">
                <a:solidFill>
                  <a:srgbClr val="222065"/>
                </a:solidFill>
                <a:latin typeface="Arial Black" charset="0"/>
                <a:ea typeface="Arial Black" charset="0"/>
                <a:cs typeface="Arial Black" charset="0"/>
              </a:rPr>
              <a:t>tempor</a:t>
            </a:r>
            <a:r>
              <a:rPr lang="en-US" sz="2800">
                <a:solidFill>
                  <a:srgbClr val="222065"/>
                </a:solidFill>
                <a:latin typeface="Arial Black" charset="0"/>
                <a:ea typeface="Arial Black" charset="0"/>
                <a:cs typeface="Arial Black" charset="0"/>
              </a:rPr>
              <a:t> </a:t>
            </a:r>
            <a:r>
              <a:rPr lang="en-US" sz="2800" err="1">
                <a:solidFill>
                  <a:srgbClr val="222065"/>
                </a:solidFill>
                <a:latin typeface="Arial Black" charset="0"/>
                <a:ea typeface="Arial Black" charset="0"/>
                <a:cs typeface="Arial Black" charset="0"/>
              </a:rPr>
              <a:t>incididunt</a:t>
            </a:r>
            <a:r>
              <a:rPr lang="en-US" sz="2800">
                <a:solidFill>
                  <a:srgbClr val="222065"/>
                </a:solidFill>
                <a:latin typeface="Arial Black" charset="0"/>
                <a:ea typeface="Arial Black" charset="0"/>
                <a:cs typeface="Arial Black" charset="0"/>
              </a:rPr>
              <a:t> </a:t>
            </a:r>
            <a:r>
              <a:rPr lang="en-US" sz="2800" err="1">
                <a:solidFill>
                  <a:srgbClr val="222065"/>
                </a:solidFill>
                <a:latin typeface="Arial Black" charset="0"/>
                <a:ea typeface="Arial Black" charset="0"/>
                <a:cs typeface="Arial Black" charset="0"/>
              </a:rPr>
              <a:t>ut</a:t>
            </a:r>
            <a:r>
              <a:rPr lang="en-US" sz="2800">
                <a:solidFill>
                  <a:srgbClr val="222065"/>
                </a:solidFill>
                <a:latin typeface="Arial Black" charset="0"/>
                <a:ea typeface="Arial Black" charset="0"/>
                <a:cs typeface="Arial Black" charset="0"/>
              </a:rPr>
              <a:t> </a:t>
            </a:r>
            <a:r>
              <a:rPr lang="en-US" sz="2800" err="1">
                <a:solidFill>
                  <a:srgbClr val="222065"/>
                </a:solidFill>
                <a:latin typeface="Arial Black" charset="0"/>
                <a:ea typeface="Arial Black" charset="0"/>
                <a:cs typeface="Arial Black" charset="0"/>
              </a:rPr>
              <a:t>labore</a:t>
            </a:r>
            <a:r>
              <a:rPr lang="en-US" sz="2800">
                <a:solidFill>
                  <a:srgbClr val="222065"/>
                </a:solidFill>
                <a:latin typeface="Arial Black" charset="0"/>
                <a:ea typeface="Arial Black" charset="0"/>
                <a:cs typeface="Arial Black" charset="0"/>
              </a:rPr>
              <a:t> et dolore magna </a:t>
            </a:r>
            <a:r>
              <a:rPr lang="en-US" sz="2800" err="1">
                <a:solidFill>
                  <a:srgbClr val="222065"/>
                </a:solidFill>
                <a:latin typeface="Arial Black" charset="0"/>
                <a:ea typeface="Arial Black" charset="0"/>
                <a:cs typeface="Arial Black" charset="0"/>
              </a:rPr>
              <a:t>aliqua</a:t>
            </a:r>
            <a:r>
              <a:rPr lang="en-US" sz="2800">
                <a:solidFill>
                  <a:srgbClr val="222065"/>
                </a:solidFill>
                <a:latin typeface="Arial Black" charset="0"/>
                <a:ea typeface="Arial Black" charset="0"/>
                <a:cs typeface="Arial Black" charset="0"/>
              </a:rPr>
              <a:t>. Frames may need to be copy and pasted from other slides.</a:t>
            </a:r>
            <a:endParaRPr lang="en-US"/>
          </a:p>
        </p:txBody>
      </p:sp>
      <p:sp>
        <p:nvSpPr>
          <p:cNvPr id="9" name="Text Placeholder 3">
            <a:extLst>
              <a:ext uri="{FF2B5EF4-FFF2-40B4-BE49-F238E27FC236}">
                <a16:creationId xmlns:a16="http://schemas.microsoft.com/office/drawing/2014/main" id="{30D47AD2-DF40-504A-80EC-56C94FE2ECEF}"/>
              </a:ext>
            </a:extLst>
          </p:cNvPr>
          <p:cNvSpPr>
            <a:spLocks noGrp="1"/>
          </p:cNvSpPr>
          <p:nvPr>
            <p:ph type="body" sz="half" idx="15" hasCustomPrompt="1"/>
          </p:nvPr>
        </p:nvSpPr>
        <p:spPr>
          <a:xfrm>
            <a:off x="-453617" y="4431877"/>
            <a:ext cx="4173967" cy="250115"/>
          </a:xfrm>
          <a:prstGeom prst="rect">
            <a:avLst/>
          </a:prstGeom>
        </p:spPr>
        <p:txBody>
          <a:bodyPr/>
          <a:lstStyle>
            <a:lvl1pPr marL="0" indent="0" algn="r">
              <a:buNone/>
              <a:defRPr sz="1800" b="1" cap="none" baseline="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 Job Title</a:t>
            </a:r>
          </a:p>
        </p:txBody>
      </p:sp>
      <p:sp>
        <p:nvSpPr>
          <p:cNvPr id="13" name="Footer Placeholder 24">
            <a:extLst>
              <a:ext uri="{FF2B5EF4-FFF2-40B4-BE49-F238E27FC236}">
                <a16:creationId xmlns:a16="http://schemas.microsoft.com/office/drawing/2014/main" id="{6A54B958-371D-DB41-8508-F93ECFAF0062}"/>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Tree>
    <p:extLst>
      <p:ext uri="{BB962C8B-B14F-4D97-AF65-F5344CB8AC3E}">
        <p14:creationId xmlns:p14="http://schemas.microsoft.com/office/powerpoint/2010/main" val="1460829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tatement - Design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A03ED1-AE45-B34A-B5B7-5B88C1F43848}"/>
              </a:ext>
            </a:extLst>
          </p:cNvPr>
          <p:cNvSpPr/>
          <p:nvPr userDrawn="1"/>
        </p:nvSpPr>
        <p:spPr>
          <a:xfrm>
            <a:off x="0" y="-130199"/>
            <a:ext cx="12192000" cy="58904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8" name="Holder 4">
            <a:extLst>
              <a:ext uri="{FF2B5EF4-FFF2-40B4-BE49-F238E27FC236}">
                <a16:creationId xmlns:a16="http://schemas.microsoft.com/office/drawing/2014/main" id="{CE92D538-442E-F54D-B415-34CACF472369}"/>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cxnSp>
        <p:nvCxnSpPr>
          <p:cNvPr id="13" name="Straight Connector 12">
            <a:extLst>
              <a:ext uri="{FF2B5EF4-FFF2-40B4-BE49-F238E27FC236}">
                <a16:creationId xmlns:a16="http://schemas.microsoft.com/office/drawing/2014/main" id="{89AF0EC4-E3B7-E742-B7B5-4C2198FF4D40}"/>
              </a:ext>
            </a:extLst>
          </p:cNvPr>
          <p:cNvCxnSpPr/>
          <p:nvPr userDrawn="1"/>
        </p:nvCxnSpPr>
        <p:spPr>
          <a:xfrm>
            <a:off x="510209" y="2581421"/>
            <a:ext cx="54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DAB35AB-CEC0-9E49-961A-89887773655D}"/>
              </a:ext>
            </a:extLst>
          </p:cNvPr>
          <p:cNvCxnSpPr/>
          <p:nvPr userDrawn="1"/>
        </p:nvCxnSpPr>
        <p:spPr>
          <a:xfrm>
            <a:off x="6077243" y="2581421"/>
            <a:ext cx="54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3">
            <a:extLst>
              <a:ext uri="{FF2B5EF4-FFF2-40B4-BE49-F238E27FC236}">
                <a16:creationId xmlns:a16="http://schemas.microsoft.com/office/drawing/2014/main" id="{4E69547D-9B5B-6548-9011-B9FB8FD0CA4E}"/>
              </a:ext>
            </a:extLst>
          </p:cNvPr>
          <p:cNvSpPr>
            <a:spLocks noGrp="1"/>
          </p:cNvSpPr>
          <p:nvPr>
            <p:ph type="body" sz="half" idx="10" hasCustomPrompt="1"/>
          </p:nvPr>
        </p:nvSpPr>
        <p:spPr>
          <a:xfrm>
            <a:off x="521016" y="4343900"/>
            <a:ext cx="11078741" cy="1362524"/>
          </a:xfrm>
          <a:prstGeom prst="rect">
            <a:avLst/>
          </a:prstGeom>
        </p:spPr>
        <p:txBody>
          <a:bodyPr/>
          <a:lstStyle>
            <a:lvl1pPr marL="0" indent="0">
              <a:buNone/>
              <a:defRPr lang="en-GB" sz="1800" b="0" i="0" u="none" strike="noStrike" smtClean="0">
                <a:solidFill>
                  <a:schemeClr val="bg1"/>
                </a:solidFill>
                <a:effectLst/>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Copy  |  18pt  |  White</a:t>
            </a:r>
          </a:p>
        </p:txBody>
      </p:sp>
      <p:sp>
        <p:nvSpPr>
          <p:cNvPr id="20" name="Footer Placeholder 24">
            <a:extLst>
              <a:ext uri="{FF2B5EF4-FFF2-40B4-BE49-F238E27FC236}">
                <a16:creationId xmlns:a16="http://schemas.microsoft.com/office/drawing/2014/main" id="{A6A91C8F-3AFD-5545-94C1-A1AE474D2B8D}"/>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
        <p:nvSpPr>
          <p:cNvPr id="21" name="Text Placeholder 3">
            <a:extLst>
              <a:ext uri="{FF2B5EF4-FFF2-40B4-BE49-F238E27FC236}">
                <a16:creationId xmlns:a16="http://schemas.microsoft.com/office/drawing/2014/main" id="{832D59D4-8F0E-DD42-85FC-65CF886693AE}"/>
              </a:ext>
            </a:extLst>
          </p:cNvPr>
          <p:cNvSpPr>
            <a:spLocks noGrp="1"/>
          </p:cNvSpPr>
          <p:nvPr>
            <p:ph type="body" sz="half" idx="17" hasCustomPrompt="1"/>
          </p:nvPr>
        </p:nvSpPr>
        <p:spPr>
          <a:xfrm>
            <a:off x="552416" y="2838156"/>
            <a:ext cx="5357794" cy="1404660"/>
          </a:xfrm>
          <a:prstGeom prst="rect">
            <a:avLst/>
          </a:prstGeom>
        </p:spPr>
        <p:txBody>
          <a:bodyPr/>
          <a:lstStyle>
            <a:lvl1pPr marL="0" indent="0">
              <a:buNone/>
              <a:defRPr sz="2400" b="1" cap="all" baseline="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BE THE BEST YOU CAN BE IN ALL AREAS AS A RESPONSIBLE BUSINESS</a:t>
            </a:r>
          </a:p>
        </p:txBody>
      </p:sp>
      <p:sp>
        <p:nvSpPr>
          <p:cNvPr id="22" name="Text Placeholder 3">
            <a:extLst>
              <a:ext uri="{FF2B5EF4-FFF2-40B4-BE49-F238E27FC236}">
                <a16:creationId xmlns:a16="http://schemas.microsoft.com/office/drawing/2014/main" id="{410F4135-B730-D240-A6E2-16D37A5B1C11}"/>
              </a:ext>
            </a:extLst>
          </p:cNvPr>
          <p:cNvSpPr>
            <a:spLocks noGrp="1"/>
          </p:cNvSpPr>
          <p:nvPr>
            <p:ph type="body" sz="half" idx="18" hasCustomPrompt="1"/>
          </p:nvPr>
        </p:nvSpPr>
        <p:spPr>
          <a:xfrm>
            <a:off x="6119449" y="2838156"/>
            <a:ext cx="5357794" cy="1404660"/>
          </a:xfrm>
          <a:prstGeom prst="rect">
            <a:avLst/>
          </a:prstGeom>
        </p:spPr>
        <p:txBody>
          <a:bodyPr/>
          <a:lstStyle>
            <a:lvl1pPr marL="0" indent="0">
              <a:buNone/>
              <a:defRPr sz="2400" b="1" cap="all" baseline="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WORK WITH OTHERS TO BRING TOGETHER YOUR COLLECTIVE STRENGTH AND BE A FORCE FOR GOOD</a:t>
            </a:r>
          </a:p>
        </p:txBody>
      </p:sp>
      <p:sp>
        <p:nvSpPr>
          <p:cNvPr id="15" name="Text Placeholder 3">
            <a:extLst>
              <a:ext uri="{FF2B5EF4-FFF2-40B4-BE49-F238E27FC236}">
                <a16:creationId xmlns:a16="http://schemas.microsoft.com/office/drawing/2014/main" id="{4761FB45-658F-384E-9240-C054461B7185}"/>
              </a:ext>
            </a:extLst>
          </p:cNvPr>
          <p:cNvSpPr>
            <a:spLocks noGrp="1"/>
          </p:cNvSpPr>
          <p:nvPr>
            <p:ph type="body" sz="half" idx="32" hasCustomPrompt="1"/>
          </p:nvPr>
        </p:nvSpPr>
        <p:spPr>
          <a:xfrm>
            <a:off x="468007" y="594359"/>
            <a:ext cx="11131750" cy="1557362"/>
          </a:xfrm>
          <a:prstGeom prst="rect">
            <a:avLst/>
          </a:prstGeom>
        </p:spPr>
        <p:txBody>
          <a:bodyPr/>
          <a:lstStyle>
            <a:lvl1pPr marL="0" indent="0">
              <a:buNone/>
              <a:defRPr sz="2800" b="1" cap="all" baseline="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MAIN HEADING | 28 – 35pt | choose from </a:t>
            </a:r>
            <a:r>
              <a:rPr lang="en-US" err="1"/>
              <a:t>bitc</a:t>
            </a:r>
            <a:r>
              <a:rPr lang="en-US"/>
              <a:t> </a:t>
            </a:r>
            <a:r>
              <a:rPr lang="en-US" err="1"/>
              <a:t>colours</a:t>
            </a:r>
            <a:r>
              <a:rPr lang="en-US"/>
              <a:t> blue, magenta or cyan</a:t>
            </a:r>
          </a:p>
        </p:txBody>
      </p:sp>
    </p:spTree>
    <p:extLst>
      <p:ext uri="{BB962C8B-B14F-4D97-AF65-F5344CB8AC3E}">
        <p14:creationId xmlns:p14="http://schemas.microsoft.com/office/powerpoint/2010/main" val="28677621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atement - Design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A03ED1-AE45-B34A-B5B7-5B88C1F43848}"/>
              </a:ext>
            </a:extLst>
          </p:cNvPr>
          <p:cNvSpPr/>
          <p:nvPr userDrawn="1"/>
        </p:nvSpPr>
        <p:spPr>
          <a:xfrm>
            <a:off x="0" y="-140676"/>
            <a:ext cx="12192000" cy="58788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8" name="Holder 4">
            <a:extLst>
              <a:ext uri="{FF2B5EF4-FFF2-40B4-BE49-F238E27FC236}">
                <a16:creationId xmlns:a16="http://schemas.microsoft.com/office/drawing/2014/main" id="{CE92D538-442E-F54D-B415-34CACF472369}"/>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cxnSp>
        <p:nvCxnSpPr>
          <p:cNvPr id="13" name="Straight Connector 12">
            <a:extLst>
              <a:ext uri="{FF2B5EF4-FFF2-40B4-BE49-F238E27FC236}">
                <a16:creationId xmlns:a16="http://schemas.microsoft.com/office/drawing/2014/main" id="{89AF0EC4-E3B7-E742-B7B5-4C2198FF4D40}"/>
              </a:ext>
            </a:extLst>
          </p:cNvPr>
          <p:cNvCxnSpPr/>
          <p:nvPr userDrawn="1"/>
        </p:nvCxnSpPr>
        <p:spPr>
          <a:xfrm>
            <a:off x="510209" y="2581421"/>
            <a:ext cx="54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DAB35AB-CEC0-9E49-961A-89887773655D}"/>
              </a:ext>
            </a:extLst>
          </p:cNvPr>
          <p:cNvCxnSpPr/>
          <p:nvPr userDrawn="1"/>
        </p:nvCxnSpPr>
        <p:spPr>
          <a:xfrm>
            <a:off x="6077243" y="2581421"/>
            <a:ext cx="54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3">
            <a:extLst>
              <a:ext uri="{FF2B5EF4-FFF2-40B4-BE49-F238E27FC236}">
                <a16:creationId xmlns:a16="http://schemas.microsoft.com/office/drawing/2014/main" id="{4E69547D-9B5B-6548-9011-B9FB8FD0CA4E}"/>
              </a:ext>
            </a:extLst>
          </p:cNvPr>
          <p:cNvSpPr>
            <a:spLocks noGrp="1"/>
          </p:cNvSpPr>
          <p:nvPr>
            <p:ph type="body" sz="half" idx="10" hasCustomPrompt="1"/>
          </p:nvPr>
        </p:nvSpPr>
        <p:spPr>
          <a:xfrm>
            <a:off x="521016" y="4529639"/>
            <a:ext cx="11078741" cy="1023022"/>
          </a:xfrm>
          <a:prstGeom prst="rect">
            <a:avLst/>
          </a:prstGeom>
        </p:spPr>
        <p:txBody>
          <a:bodyPr/>
          <a:lstStyle>
            <a:lvl1pPr marL="0" indent="0">
              <a:buNone/>
              <a:defRPr lang="en-GB" sz="1800" b="0" i="0" u="none" strike="noStrike" smtClean="0">
                <a:solidFill>
                  <a:schemeClr val="bg1"/>
                </a:solidFill>
                <a:effectLst/>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Copy  |  18pt  |  White</a:t>
            </a:r>
          </a:p>
        </p:txBody>
      </p:sp>
      <p:sp>
        <p:nvSpPr>
          <p:cNvPr id="17" name="Footer Placeholder 24">
            <a:extLst>
              <a:ext uri="{FF2B5EF4-FFF2-40B4-BE49-F238E27FC236}">
                <a16:creationId xmlns:a16="http://schemas.microsoft.com/office/drawing/2014/main" id="{B16BA4CF-7048-0843-9F07-034C049C7F44}"/>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
        <p:nvSpPr>
          <p:cNvPr id="18" name="Text Placeholder 3">
            <a:extLst>
              <a:ext uri="{FF2B5EF4-FFF2-40B4-BE49-F238E27FC236}">
                <a16:creationId xmlns:a16="http://schemas.microsoft.com/office/drawing/2014/main" id="{422C41A9-464D-4A49-9E79-01EBE33BC756}"/>
              </a:ext>
            </a:extLst>
          </p:cNvPr>
          <p:cNvSpPr>
            <a:spLocks noGrp="1"/>
          </p:cNvSpPr>
          <p:nvPr>
            <p:ph type="body" sz="half" idx="17" hasCustomPrompt="1"/>
          </p:nvPr>
        </p:nvSpPr>
        <p:spPr>
          <a:xfrm>
            <a:off x="552416" y="2838156"/>
            <a:ext cx="5357794" cy="1404660"/>
          </a:xfrm>
          <a:prstGeom prst="rect">
            <a:avLst/>
          </a:prstGeom>
        </p:spPr>
        <p:txBody>
          <a:bodyPr/>
          <a:lstStyle>
            <a:lvl1pPr marL="0" indent="0">
              <a:buNone/>
              <a:defRPr sz="2400" b="1" cap="all" baseline="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BE THE BEST YOU CAN BE IN ALL AREAS AS A RESPONSIBLE BUSINESS</a:t>
            </a:r>
          </a:p>
        </p:txBody>
      </p:sp>
      <p:sp>
        <p:nvSpPr>
          <p:cNvPr id="20" name="Text Placeholder 3">
            <a:extLst>
              <a:ext uri="{FF2B5EF4-FFF2-40B4-BE49-F238E27FC236}">
                <a16:creationId xmlns:a16="http://schemas.microsoft.com/office/drawing/2014/main" id="{EFBCC301-3023-854B-B6D1-E028CCB9AFD6}"/>
              </a:ext>
            </a:extLst>
          </p:cNvPr>
          <p:cNvSpPr>
            <a:spLocks noGrp="1"/>
          </p:cNvSpPr>
          <p:nvPr>
            <p:ph type="body" sz="half" idx="18" hasCustomPrompt="1"/>
          </p:nvPr>
        </p:nvSpPr>
        <p:spPr>
          <a:xfrm>
            <a:off x="6119449" y="2838156"/>
            <a:ext cx="5357794" cy="1404660"/>
          </a:xfrm>
          <a:prstGeom prst="rect">
            <a:avLst/>
          </a:prstGeom>
        </p:spPr>
        <p:txBody>
          <a:bodyPr/>
          <a:lstStyle>
            <a:lvl1pPr marL="0" indent="0">
              <a:buNone/>
              <a:defRPr sz="2400" b="1" cap="all" baseline="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WORK WITH OTHERS TO BRING TOGETHER YOUR COLLECTIVE STRENGTH AND BE A FORCE FOR GOOD</a:t>
            </a:r>
          </a:p>
        </p:txBody>
      </p:sp>
      <p:sp>
        <p:nvSpPr>
          <p:cNvPr id="15" name="Text Placeholder 3">
            <a:extLst>
              <a:ext uri="{FF2B5EF4-FFF2-40B4-BE49-F238E27FC236}">
                <a16:creationId xmlns:a16="http://schemas.microsoft.com/office/drawing/2014/main" id="{4761FB45-658F-384E-9240-C054461B7185}"/>
              </a:ext>
            </a:extLst>
          </p:cNvPr>
          <p:cNvSpPr>
            <a:spLocks noGrp="1"/>
          </p:cNvSpPr>
          <p:nvPr>
            <p:ph type="body" sz="half" idx="32" hasCustomPrompt="1"/>
          </p:nvPr>
        </p:nvSpPr>
        <p:spPr>
          <a:xfrm>
            <a:off x="468007" y="594359"/>
            <a:ext cx="11131750" cy="1557362"/>
          </a:xfrm>
          <a:prstGeom prst="rect">
            <a:avLst/>
          </a:prstGeom>
        </p:spPr>
        <p:txBody>
          <a:bodyPr/>
          <a:lstStyle>
            <a:lvl1pPr marL="0" indent="0">
              <a:buNone/>
              <a:defRPr sz="2800" b="1" cap="all" baseline="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MAIN HEADING | 28 – 35pt | choose from </a:t>
            </a:r>
            <a:r>
              <a:rPr lang="en-US" err="1"/>
              <a:t>bitc</a:t>
            </a:r>
            <a:r>
              <a:rPr lang="en-US"/>
              <a:t> </a:t>
            </a:r>
            <a:r>
              <a:rPr lang="en-US" err="1"/>
              <a:t>colours</a:t>
            </a:r>
            <a:r>
              <a:rPr lang="en-US"/>
              <a:t> blue, magenta or cyan</a:t>
            </a:r>
          </a:p>
        </p:txBody>
      </p:sp>
    </p:spTree>
    <p:extLst>
      <p:ext uri="{BB962C8B-B14F-4D97-AF65-F5344CB8AC3E}">
        <p14:creationId xmlns:p14="http://schemas.microsoft.com/office/powerpoint/2010/main" val="34018829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tement - Design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A03ED1-AE45-B34A-B5B7-5B88C1F43848}"/>
              </a:ext>
            </a:extLst>
          </p:cNvPr>
          <p:cNvSpPr/>
          <p:nvPr userDrawn="1"/>
        </p:nvSpPr>
        <p:spPr>
          <a:xfrm>
            <a:off x="0" y="-140676"/>
            <a:ext cx="12192000" cy="58905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8" name="Holder 4">
            <a:extLst>
              <a:ext uri="{FF2B5EF4-FFF2-40B4-BE49-F238E27FC236}">
                <a16:creationId xmlns:a16="http://schemas.microsoft.com/office/drawing/2014/main" id="{CE92D538-442E-F54D-B415-34CACF472369}"/>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cxnSp>
        <p:nvCxnSpPr>
          <p:cNvPr id="13" name="Straight Connector 12">
            <a:extLst>
              <a:ext uri="{FF2B5EF4-FFF2-40B4-BE49-F238E27FC236}">
                <a16:creationId xmlns:a16="http://schemas.microsoft.com/office/drawing/2014/main" id="{89AF0EC4-E3B7-E742-B7B5-4C2198FF4D40}"/>
              </a:ext>
            </a:extLst>
          </p:cNvPr>
          <p:cNvCxnSpPr/>
          <p:nvPr userDrawn="1"/>
        </p:nvCxnSpPr>
        <p:spPr>
          <a:xfrm>
            <a:off x="510209" y="2581421"/>
            <a:ext cx="54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DAB35AB-CEC0-9E49-961A-89887773655D}"/>
              </a:ext>
            </a:extLst>
          </p:cNvPr>
          <p:cNvCxnSpPr/>
          <p:nvPr userDrawn="1"/>
        </p:nvCxnSpPr>
        <p:spPr>
          <a:xfrm>
            <a:off x="6077243" y="2581421"/>
            <a:ext cx="54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3">
            <a:extLst>
              <a:ext uri="{FF2B5EF4-FFF2-40B4-BE49-F238E27FC236}">
                <a16:creationId xmlns:a16="http://schemas.microsoft.com/office/drawing/2014/main" id="{4E69547D-9B5B-6548-9011-B9FB8FD0CA4E}"/>
              </a:ext>
            </a:extLst>
          </p:cNvPr>
          <p:cNvSpPr>
            <a:spLocks noGrp="1"/>
          </p:cNvSpPr>
          <p:nvPr>
            <p:ph type="body" sz="half" idx="10" hasCustomPrompt="1"/>
          </p:nvPr>
        </p:nvSpPr>
        <p:spPr>
          <a:xfrm>
            <a:off x="521016" y="4672516"/>
            <a:ext cx="11078741" cy="932704"/>
          </a:xfrm>
          <a:prstGeom prst="rect">
            <a:avLst/>
          </a:prstGeom>
        </p:spPr>
        <p:txBody>
          <a:bodyPr/>
          <a:lstStyle>
            <a:lvl1pPr marL="0" indent="0">
              <a:buNone/>
              <a:defRPr lang="en-GB" sz="1800" b="0" i="0" u="none" strike="noStrike" smtClean="0">
                <a:solidFill>
                  <a:schemeClr val="bg1"/>
                </a:solidFill>
                <a:effectLst/>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Copy  |  18pt  |  White</a:t>
            </a:r>
          </a:p>
        </p:txBody>
      </p:sp>
      <p:sp>
        <p:nvSpPr>
          <p:cNvPr id="17" name="Footer Placeholder 24">
            <a:extLst>
              <a:ext uri="{FF2B5EF4-FFF2-40B4-BE49-F238E27FC236}">
                <a16:creationId xmlns:a16="http://schemas.microsoft.com/office/drawing/2014/main" id="{5C51336A-B3F9-1F48-AC3C-42C9D262759B}"/>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
        <p:nvSpPr>
          <p:cNvPr id="18" name="Text Placeholder 3">
            <a:extLst>
              <a:ext uri="{FF2B5EF4-FFF2-40B4-BE49-F238E27FC236}">
                <a16:creationId xmlns:a16="http://schemas.microsoft.com/office/drawing/2014/main" id="{206817C5-7553-D242-A19D-42FB0E104BFF}"/>
              </a:ext>
            </a:extLst>
          </p:cNvPr>
          <p:cNvSpPr>
            <a:spLocks noGrp="1"/>
          </p:cNvSpPr>
          <p:nvPr>
            <p:ph type="body" sz="half" idx="17" hasCustomPrompt="1"/>
          </p:nvPr>
        </p:nvSpPr>
        <p:spPr>
          <a:xfrm>
            <a:off x="552416" y="2838156"/>
            <a:ext cx="5357794" cy="1404660"/>
          </a:xfrm>
          <a:prstGeom prst="rect">
            <a:avLst/>
          </a:prstGeom>
        </p:spPr>
        <p:txBody>
          <a:bodyPr/>
          <a:lstStyle>
            <a:lvl1pPr marL="0" indent="0">
              <a:buNone/>
              <a:defRPr sz="2400" b="1" cap="all" baseline="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BE THE BEST YOU CAN BE IN ALL AREAS AS A RESPONSIBLE BUSINESS</a:t>
            </a:r>
          </a:p>
        </p:txBody>
      </p:sp>
      <p:sp>
        <p:nvSpPr>
          <p:cNvPr id="20" name="Text Placeholder 3">
            <a:extLst>
              <a:ext uri="{FF2B5EF4-FFF2-40B4-BE49-F238E27FC236}">
                <a16:creationId xmlns:a16="http://schemas.microsoft.com/office/drawing/2014/main" id="{542B135B-FEC7-754C-AFB4-F3F62FA8CCF3}"/>
              </a:ext>
            </a:extLst>
          </p:cNvPr>
          <p:cNvSpPr>
            <a:spLocks noGrp="1"/>
          </p:cNvSpPr>
          <p:nvPr>
            <p:ph type="body" sz="half" idx="18" hasCustomPrompt="1"/>
          </p:nvPr>
        </p:nvSpPr>
        <p:spPr>
          <a:xfrm>
            <a:off x="6119449" y="2838156"/>
            <a:ext cx="5357794" cy="1404660"/>
          </a:xfrm>
          <a:prstGeom prst="rect">
            <a:avLst/>
          </a:prstGeom>
        </p:spPr>
        <p:txBody>
          <a:bodyPr/>
          <a:lstStyle>
            <a:lvl1pPr marL="0" indent="0">
              <a:buNone/>
              <a:defRPr sz="2400" b="1" cap="all" baseline="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WORK WITH OTHERS TO BRING TOGETHER YOUR COLLECTIVE STRENGTH AND BE A FORCE FOR GOOD</a:t>
            </a:r>
          </a:p>
        </p:txBody>
      </p:sp>
      <p:sp>
        <p:nvSpPr>
          <p:cNvPr id="15" name="Text Placeholder 3">
            <a:extLst>
              <a:ext uri="{FF2B5EF4-FFF2-40B4-BE49-F238E27FC236}">
                <a16:creationId xmlns:a16="http://schemas.microsoft.com/office/drawing/2014/main" id="{4761FB45-658F-384E-9240-C054461B7185}"/>
              </a:ext>
            </a:extLst>
          </p:cNvPr>
          <p:cNvSpPr>
            <a:spLocks noGrp="1"/>
          </p:cNvSpPr>
          <p:nvPr>
            <p:ph type="body" sz="half" idx="32" hasCustomPrompt="1"/>
          </p:nvPr>
        </p:nvSpPr>
        <p:spPr>
          <a:xfrm>
            <a:off x="468007" y="594359"/>
            <a:ext cx="11131750" cy="1557362"/>
          </a:xfrm>
          <a:prstGeom prst="rect">
            <a:avLst/>
          </a:prstGeom>
        </p:spPr>
        <p:txBody>
          <a:bodyPr/>
          <a:lstStyle>
            <a:lvl1pPr marL="0" indent="0">
              <a:buNone/>
              <a:defRPr sz="2800" b="1" cap="all" baseline="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MAIN HEADING | 28 – 35pt | choose from </a:t>
            </a:r>
            <a:r>
              <a:rPr lang="en-US" err="1"/>
              <a:t>bitc</a:t>
            </a:r>
            <a:r>
              <a:rPr lang="en-US"/>
              <a:t> </a:t>
            </a:r>
            <a:r>
              <a:rPr lang="en-US" err="1"/>
              <a:t>colours</a:t>
            </a:r>
            <a:r>
              <a:rPr lang="en-US"/>
              <a:t> blue, magenta or cyan</a:t>
            </a:r>
          </a:p>
        </p:txBody>
      </p:sp>
    </p:spTree>
    <p:extLst>
      <p:ext uri="{BB962C8B-B14F-4D97-AF65-F5344CB8AC3E}">
        <p14:creationId xmlns:p14="http://schemas.microsoft.com/office/powerpoint/2010/main" val="9279636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hart with bullet points - Design 1">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D72EA746-81C1-CD41-9219-2144D8B9061F}"/>
              </a:ext>
            </a:extLst>
          </p:cNvPr>
          <p:cNvSpPr>
            <a:spLocks noGrp="1"/>
          </p:cNvSpPr>
          <p:nvPr>
            <p:ph type="body" sz="half" idx="12" hasCustomPrompt="1"/>
          </p:nvPr>
        </p:nvSpPr>
        <p:spPr>
          <a:xfrm>
            <a:off x="468007" y="594360"/>
            <a:ext cx="11131751" cy="427617"/>
          </a:xfrm>
          <a:prstGeom prst="rect">
            <a:avLst/>
          </a:prstGeom>
        </p:spPr>
        <p:txBody>
          <a:bodyPr/>
          <a:lstStyle>
            <a:lvl1pPr marL="0" indent="0">
              <a:buNone/>
              <a:defRPr sz="3500" b="1" cap="all"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ONE LINE TITLE</a:t>
            </a:r>
          </a:p>
        </p:txBody>
      </p:sp>
      <p:sp>
        <p:nvSpPr>
          <p:cNvPr id="7" name="Holder 4">
            <a:extLst>
              <a:ext uri="{FF2B5EF4-FFF2-40B4-BE49-F238E27FC236}">
                <a16:creationId xmlns:a16="http://schemas.microsoft.com/office/drawing/2014/main" id="{1579E3F3-8093-5948-B68F-8D250B97D80E}"/>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12" name="Text Placeholder 3">
            <a:extLst>
              <a:ext uri="{FF2B5EF4-FFF2-40B4-BE49-F238E27FC236}">
                <a16:creationId xmlns:a16="http://schemas.microsoft.com/office/drawing/2014/main" id="{CB693F2C-9FB4-8C4E-9445-374C1490F4C9}"/>
              </a:ext>
            </a:extLst>
          </p:cNvPr>
          <p:cNvSpPr>
            <a:spLocks noGrp="1"/>
          </p:cNvSpPr>
          <p:nvPr>
            <p:ph type="body" sz="half" idx="31" hasCustomPrompt="1"/>
          </p:nvPr>
        </p:nvSpPr>
        <p:spPr>
          <a:xfrm>
            <a:off x="6243539" y="2088574"/>
            <a:ext cx="5117960" cy="353912"/>
          </a:xfrm>
          <a:prstGeom prst="rect">
            <a:avLst/>
          </a:prstGeom>
        </p:spPr>
        <p:txBody>
          <a:bodyPr/>
          <a:lstStyle>
            <a:lvl1pPr marL="0" indent="0" algn="l">
              <a:buNone/>
              <a:defRPr sz="18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Chart title </a:t>
            </a:r>
          </a:p>
        </p:txBody>
      </p:sp>
      <p:sp>
        <p:nvSpPr>
          <p:cNvPr id="13" name="Text Placeholder 3">
            <a:extLst>
              <a:ext uri="{FF2B5EF4-FFF2-40B4-BE49-F238E27FC236}">
                <a16:creationId xmlns:a16="http://schemas.microsoft.com/office/drawing/2014/main" id="{5161A177-4476-994C-9D5C-5B92FCBA9436}"/>
              </a:ext>
            </a:extLst>
          </p:cNvPr>
          <p:cNvSpPr>
            <a:spLocks noGrp="1"/>
          </p:cNvSpPr>
          <p:nvPr>
            <p:ph type="body" sz="half" idx="32" hasCustomPrompt="1"/>
          </p:nvPr>
        </p:nvSpPr>
        <p:spPr>
          <a:xfrm>
            <a:off x="6243539" y="2448100"/>
            <a:ext cx="5117960" cy="721127"/>
          </a:xfrm>
          <a:prstGeom prst="rect">
            <a:avLst/>
          </a:prstGeom>
        </p:spPr>
        <p:txBody>
          <a:bodyPr/>
          <a:lstStyle>
            <a:lvl1pPr marL="0" indent="0" algn="l">
              <a:buNone/>
              <a:defRPr sz="1800" b="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Subheading, if required, to go here</a:t>
            </a:r>
          </a:p>
        </p:txBody>
      </p:sp>
      <p:sp>
        <p:nvSpPr>
          <p:cNvPr id="17" name="Text Placeholder 3">
            <a:extLst>
              <a:ext uri="{FF2B5EF4-FFF2-40B4-BE49-F238E27FC236}">
                <a16:creationId xmlns:a16="http://schemas.microsoft.com/office/drawing/2014/main" id="{EE9874E6-E30D-6841-B87F-6A07D1904176}"/>
              </a:ext>
            </a:extLst>
          </p:cNvPr>
          <p:cNvSpPr>
            <a:spLocks noGrp="1"/>
          </p:cNvSpPr>
          <p:nvPr>
            <p:ph type="body" sz="half" idx="33" hasCustomPrompt="1"/>
          </p:nvPr>
        </p:nvSpPr>
        <p:spPr>
          <a:xfrm>
            <a:off x="6243212" y="5342169"/>
            <a:ext cx="5190126" cy="170409"/>
          </a:xfrm>
          <a:prstGeom prst="rect">
            <a:avLst/>
          </a:prstGeom>
        </p:spPr>
        <p:txBody>
          <a:bodyPr/>
          <a:lstStyle>
            <a:lvl1pPr marL="0" indent="0" algn="l">
              <a:buNone/>
              <a:defRPr sz="800" b="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Source: lorem ipsum</a:t>
            </a:r>
          </a:p>
        </p:txBody>
      </p:sp>
      <p:sp>
        <p:nvSpPr>
          <p:cNvPr id="19" name="Chart Placeholder 18">
            <a:extLst>
              <a:ext uri="{FF2B5EF4-FFF2-40B4-BE49-F238E27FC236}">
                <a16:creationId xmlns:a16="http://schemas.microsoft.com/office/drawing/2014/main" id="{1140C645-24D4-C04C-9E52-9AABAAE7E9F4}"/>
              </a:ext>
            </a:extLst>
          </p:cNvPr>
          <p:cNvSpPr>
            <a:spLocks noGrp="1"/>
          </p:cNvSpPr>
          <p:nvPr>
            <p:ph type="chart" sz="quarter" idx="34"/>
          </p:nvPr>
        </p:nvSpPr>
        <p:spPr>
          <a:xfrm>
            <a:off x="6243212" y="2909888"/>
            <a:ext cx="5118971" cy="2258460"/>
          </a:xfrm>
          <a:prstGeom prst="rect">
            <a:avLst/>
          </a:prstGeom>
        </p:spPr>
        <p:txBody>
          <a:bodyPr/>
          <a:lstStyle>
            <a:lvl1pPr marL="0" indent="0">
              <a:buNone/>
              <a:defRPr sz="1800">
                <a:solidFill>
                  <a:srgbClr val="FF0000"/>
                </a:solidFill>
              </a:defRPr>
            </a:lvl1pPr>
          </a:lstStyle>
          <a:p>
            <a:endParaRPr lang="en-US"/>
          </a:p>
          <a:p>
            <a:r>
              <a:rPr lang="en-US"/>
              <a:t>Click icon to insert your chart</a:t>
            </a:r>
          </a:p>
        </p:txBody>
      </p:sp>
      <p:sp>
        <p:nvSpPr>
          <p:cNvPr id="20" name="Footer Placeholder 24">
            <a:extLst>
              <a:ext uri="{FF2B5EF4-FFF2-40B4-BE49-F238E27FC236}">
                <a16:creationId xmlns:a16="http://schemas.microsoft.com/office/drawing/2014/main" id="{315A4516-4DE9-8D4F-BBC3-7ECDC97A111B}"/>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
        <p:nvSpPr>
          <p:cNvPr id="14" name="object 13">
            <a:extLst>
              <a:ext uri="{FF2B5EF4-FFF2-40B4-BE49-F238E27FC236}">
                <a16:creationId xmlns:a16="http://schemas.microsoft.com/office/drawing/2014/main" id="{883B4EA0-2218-F747-AC16-3F0005C49A55}"/>
              </a:ext>
            </a:extLst>
          </p:cNvPr>
          <p:cNvSpPr/>
          <p:nvPr userDrawn="1"/>
        </p:nvSpPr>
        <p:spPr>
          <a:xfrm>
            <a:off x="452648" y="1711324"/>
            <a:ext cx="5136045" cy="84077"/>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a:p>
        </p:txBody>
      </p:sp>
      <p:sp>
        <p:nvSpPr>
          <p:cNvPr id="15" name="object 13">
            <a:extLst>
              <a:ext uri="{FF2B5EF4-FFF2-40B4-BE49-F238E27FC236}">
                <a16:creationId xmlns:a16="http://schemas.microsoft.com/office/drawing/2014/main" id="{0935A93C-2589-F848-9215-7D92DDA5F7CB}"/>
              </a:ext>
            </a:extLst>
          </p:cNvPr>
          <p:cNvSpPr/>
          <p:nvPr userDrawn="1"/>
        </p:nvSpPr>
        <p:spPr>
          <a:xfrm>
            <a:off x="6226139" y="1707339"/>
            <a:ext cx="5136045" cy="84077"/>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a:p>
        </p:txBody>
      </p:sp>
      <p:sp>
        <p:nvSpPr>
          <p:cNvPr id="16" name="Text Placeholder 12"/>
          <p:cNvSpPr>
            <a:spLocks noGrp="1"/>
          </p:cNvSpPr>
          <p:nvPr>
            <p:ph type="body" sz="quarter" idx="11" hasCustomPrompt="1"/>
          </p:nvPr>
        </p:nvSpPr>
        <p:spPr>
          <a:xfrm>
            <a:off x="493378" y="2088573"/>
            <a:ext cx="5095316" cy="3225549"/>
          </a:xfrm>
          <a:prstGeom prst="rect">
            <a:avLst/>
          </a:prstGeom>
          <a:noFill/>
          <a:ln>
            <a:noFill/>
          </a:ln>
        </p:spPr>
        <p:style>
          <a:lnRef idx="2">
            <a:schemeClr val="accent2"/>
          </a:lnRef>
          <a:fillRef idx="1">
            <a:schemeClr val="lt1"/>
          </a:fillRef>
          <a:effectRef idx="0">
            <a:schemeClr val="accent2"/>
          </a:effectRef>
          <a:fontRef idx="none"/>
        </p:style>
        <p:txBody>
          <a:bodyPr/>
          <a:lstStyle>
            <a:lvl1pPr marL="285750" indent="-285750">
              <a:buClr>
                <a:schemeClr val="bg2"/>
              </a:buClr>
              <a:buFont typeface="Arial" charset="0"/>
              <a:buChar char="•"/>
              <a:defRPr sz="1800" baseline="0">
                <a:solidFill>
                  <a:schemeClr val="accent6">
                    <a:lumMod val="50000"/>
                  </a:schemeClr>
                </a:solidFill>
              </a:defRPr>
            </a:lvl1pPr>
            <a:lvl2pPr marL="664266" indent="-221422">
              <a:buClr>
                <a:schemeClr val="bg2"/>
              </a:buClr>
              <a:buFont typeface="AppleSymbols" charset="0"/>
              <a:buChar char="⎻"/>
              <a:defRPr sz="1800">
                <a:solidFill>
                  <a:schemeClr val="accent6">
                    <a:lumMod val="50000"/>
                  </a:schemeClr>
                </a:solidFill>
                <a:latin typeface="+mn-lt"/>
              </a:defRPr>
            </a:lvl2pPr>
            <a:lvl3pPr marL="1107110" indent="-221422">
              <a:buClr>
                <a:schemeClr val="bg2"/>
              </a:buClr>
              <a:buFont typeface="AppleSymbols" charset="0"/>
              <a:buChar char="⎻"/>
              <a:defRPr sz="1800">
                <a:solidFill>
                  <a:schemeClr val="accent6">
                    <a:lumMod val="50000"/>
                  </a:schemeClr>
                </a:solidFill>
                <a:latin typeface="+mn-lt"/>
              </a:defRPr>
            </a:lvl3pPr>
            <a:lvl4pPr marL="1549954" indent="-221422">
              <a:buClr>
                <a:schemeClr val="tx2"/>
              </a:buClr>
              <a:buFont typeface="AppleSymbols" charset="0"/>
              <a:buChar char="⎻"/>
              <a:defRPr sz="1800">
                <a:solidFill>
                  <a:schemeClr val="accent6">
                    <a:lumMod val="50000"/>
                  </a:schemeClr>
                </a:solidFill>
                <a:latin typeface="+mn-lt"/>
              </a:defRPr>
            </a:lvl4pPr>
            <a:lvl5pPr marL="1992798" indent="-221422">
              <a:buClr>
                <a:schemeClr val="tx2"/>
              </a:buClr>
              <a:buFont typeface="AppleSymbols" charset="0"/>
              <a:buChar char="⎻"/>
              <a:defRPr sz="1800">
                <a:solidFill>
                  <a:schemeClr val="accent6">
                    <a:lumMod val="50000"/>
                  </a:schemeClr>
                </a:solidFill>
                <a:latin typeface="+mn-lt"/>
              </a:defRPr>
            </a:lvl5pPr>
          </a:lstStyle>
          <a:p>
            <a:pPr lvl="0"/>
            <a:r>
              <a:rPr lang="en-US"/>
              <a:t>Click to edit text styles</a:t>
            </a:r>
          </a:p>
          <a:p>
            <a:pPr lvl="0"/>
            <a:r>
              <a:rPr lang="en-US"/>
              <a:t>Click to edit Master text styles</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1992798" marR="0" lvl="4" indent="-221422" algn="l" defTabSz="885688" rtl="0" eaLnBrk="1" fontAlgn="auto" latinLnBrk="0" hangingPunct="1">
              <a:lnSpc>
                <a:spcPct val="90000"/>
              </a:lnSpc>
              <a:spcBef>
                <a:spcPts val="484"/>
              </a:spcBef>
              <a:spcAft>
                <a:spcPts val="0"/>
              </a:spcAft>
              <a:buClr>
                <a:schemeClr val="tx2"/>
              </a:buClr>
              <a:buSzTx/>
              <a:buFont typeface="AppleSymbols" charset="0"/>
              <a:buChar char="⎻"/>
              <a:tabLst/>
              <a:defRPr/>
            </a:pPr>
            <a:r>
              <a:rPr lang="en-US"/>
              <a:t>Bullet point  |  18pt  </a:t>
            </a:r>
          </a:p>
          <a:p>
            <a:pPr lvl="4"/>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with bullet points - Design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D72EA746-81C1-CD41-9219-2144D8B9061F}"/>
              </a:ext>
            </a:extLst>
          </p:cNvPr>
          <p:cNvSpPr>
            <a:spLocks noGrp="1"/>
          </p:cNvSpPr>
          <p:nvPr>
            <p:ph type="body" sz="half" idx="12" hasCustomPrompt="1"/>
          </p:nvPr>
        </p:nvSpPr>
        <p:spPr>
          <a:xfrm>
            <a:off x="468007" y="594360"/>
            <a:ext cx="11131751" cy="427617"/>
          </a:xfrm>
          <a:prstGeom prst="rect">
            <a:avLst/>
          </a:prstGeom>
        </p:spPr>
        <p:txBody>
          <a:bodyPr/>
          <a:lstStyle>
            <a:lvl1pPr marL="0" indent="0">
              <a:buNone/>
              <a:defRPr sz="3500" b="1" cap="all" baseline="0">
                <a:solidFill>
                  <a:schemeClr val="bg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ONE LINE TITLE</a:t>
            </a:r>
          </a:p>
        </p:txBody>
      </p:sp>
      <p:sp>
        <p:nvSpPr>
          <p:cNvPr id="7" name="Holder 4">
            <a:extLst>
              <a:ext uri="{FF2B5EF4-FFF2-40B4-BE49-F238E27FC236}">
                <a16:creationId xmlns:a16="http://schemas.microsoft.com/office/drawing/2014/main" id="{1579E3F3-8093-5948-B68F-8D250B97D80E}"/>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12" name="Text Placeholder 3">
            <a:extLst>
              <a:ext uri="{FF2B5EF4-FFF2-40B4-BE49-F238E27FC236}">
                <a16:creationId xmlns:a16="http://schemas.microsoft.com/office/drawing/2014/main" id="{CB693F2C-9FB4-8C4E-9445-374C1490F4C9}"/>
              </a:ext>
            </a:extLst>
          </p:cNvPr>
          <p:cNvSpPr>
            <a:spLocks noGrp="1"/>
          </p:cNvSpPr>
          <p:nvPr>
            <p:ph type="body" sz="half" idx="31" hasCustomPrompt="1"/>
          </p:nvPr>
        </p:nvSpPr>
        <p:spPr>
          <a:xfrm>
            <a:off x="6243539" y="2088573"/>
            <a:ext cx="4901232" cy="353912"/>
          </a:xfrm>
          <a:prstGeom prst="rect">
            <a:avLst/>
          </a:prstGeom>
        </p:spPr>
        <p:txBody>
          <a:bodyPr/>
          <a:lstStyle>
            <a:lvl1pPr marL="0" indent="0" algn="l">
              <a:buNone/>
              <a:defRPr sz="18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Chart title </a:t>
            </a:r>
          </a:p>
        </p:txBody>
      </p:sp>
      <p:sp>
        <p:nvSpPr>
          <p:cNvPr id="13" name="Text Placeholder 3">
            <a:extLst>
              <a:ext uri="{FF2B5EF4-FFF2-40B4-BE49-F238E27FC236}">
                <a16:creationId xmlns:a16="http://schemas.microsoft.com/office/drawing/2014/main" id="{5161A177-4476-994C-9D5C-5B92FCBA9436}"/>
              </a:ext>
            </a:extLst>
          </p:cNvPr>
          <p:cNvSpPr>
            <a:spLocks noGrp="1"/>
          </p:cNvSpPr>
          <p:nvPr>
            <p:ph type="body" sz="half" idx="32" hasCustomPrompt="1"/>
          </p:nvPr>
        </p:nvSpPr>
        <p:spPr>
          <a:xfrm>
            <a:off x="6243539" y="2448099"/>
            <a:ext cx="4901232" cy="721127"/>
          </a:xfrm>
          <a:prstGeom prst="rect">
            <a:avLst/>
          </a:prstGeom>
        </p:spPr>
        <p:txBody>
          <a:bodyPr/>
          <a:lstStyle>
            <a:lvl1pPr marL="0" indent="0" algn="l">
              <a:buNone/>
              <a:defRPr sz="1800" b="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Subheading, if required, to go here</a:t>
            </a:r>
          </a:p>
        </p:txBody>
      </p:sp>
      <p:sp>
        <p:nvSpPr>
          <p:cNvPr id="19" name="Chart Placeholder 18">
            <a:extLst>
              <a:ext uri="{FF2B5EF4-FFF2-40B4-BE49-F238E27FC236}">
                <a16:creationId xmlns:a16="http://schemas.microsoft.com/office/drawing/2014/main" id="{1140C645-24D4-C04C-9E52-9AABAAE7E9F4}"/>
              </a:ext>
            </a:extLst>
          </p:cNvPr>
          <p:cNvSpPr>
            <a:spLocks noGrp="1"/>
          </p:cNvSpPr>
          <p:nvPr>
            <p:ph type="chart" sz="quarter" idx="34"/>
          </p:nvPr>
        </p:nvSpPr>
        <p:spPr>
          <a:xfrm>
            <a:off x="6243213" y="2909887"/>
            <a:ext cx="4902200" cy="2597150"/>
          </a:xfrm>
          <a:prstGeom prst="rect">
            <a:avLst/>
          </a:prstGeom>
        </p:spPr>
        <p:txBody>
          <a:bodyPr/>
          <a:lstStyle>
            <a:lvl1pPr marL="0" indent="0">
              <a:buNone/>
              <a:defRPr sz="1800">
                <a:solidFill>
                  <a:srgbClr val="FF0000"/>
                </a:solidFill>
              </a:defRPr>
            </a:lvl1pPr>
          </a:lstStyle>
          <a:p>
            <a:endParaRPr lang="en-US"/>
          </a:p>
          <a:p>
            <a:r>
              <a:rPr lang="en-US"/>
              <a:t>Click icon to insert your chart</a:t>
            </a:r>
          </a:p>
        </p:txBody>
      </p:sp>
      <p:sp>
        <p:nvSpPr>
          <p:cNvPr id="14" name="Footer Placeholder 24">
            <a:extLst>
              <a:ext uri="{FF2B5EF4-FFF2-40B4-BE49-F238E27FC236}">
                <a16:creationId xmlns:a16="http://schemas.microsoft.com/office/drawing/2014/main" id="{4259EAA9-0CCC-3C49-B4D2-49BE6F7617F6}"/>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
        <p:nvSpPr>
          <p:cNvPr id="15" name="object 13">
            <a:extLst>
              <a:ext uri="{FF2B5EF4-FFF2-40B4-BE49-F238E27FC236}">
                <a16:creationId xmlns:a16="http://schemas.microsoft.com/office/drawing/2014/main" id="{883B4EA0-2218-F747-AC16-3F0005C49A55}"/>
              </a:ext>
            </a:extLst>
          </p:cNvPr>
          <p:cNvSpPr/>
          <p:nvPr userDrawn="1"/>
        </p:nvSpPr>
        <p:spPr>
          <a:xfrm>
            <a:off x="452648" y="1711324"/>
            <a:ext cx="5136045" cy="84077"/>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a:p>
        </p:txBody>
      </p:sp>
      <p:sp>
        <p:nvSpPr>
          <p:cNvPr id="16" name="object 13">
            <a:extLst>
              <a:ext uri="{FF2B5EF4-FFF2-40B4-BE49-F238E27FC236}">
                <a16:creationId xmlns:a16="http://schemas.microsoft.com/office/drawing/2014/main" id="{0935A93C-2589-F848-9215-7D92DDA5F7CB}"/>
              </a:ext>
            </a:extLst>
          </p:cNvPr>
          <p:cNvSpPr/>
          <p:nvPr userDrawn="1"/>
        </p:nvSpPr>
        <p:spPr>
          <a:xfrm>
            <a:off x="6226139" y="1707339"/>
            <a:ext cx="5136045" cy="84077"/>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a:p>
        </p:txBody>
      </p:sp>
      <p:sp>
        <p:nvSpPr>
          <p:cNvPr id="18" name="Text Placeholder 12"/>
          <p:cNvSpPr>
            <a:spLocks noGrp="1"/>
          </p:cNvSpPr>
          <p:nvPr>
            <p:ph type="body" sz="quarter" idx="11" hasCustomPrompt="1"/>
          </p:nvPr>
        </p:nvSpPr>
        <p:spPr>
          <a:xfrm>
            <a:off x="452648" y="2092558"/>
            <a:ext cx="5136045" cy="3414479"/>
          </a:xfrm>
          <a:prstGeom prst="rect">
            <a:avLst/>
          </a:prstGeom>
          <a:noFill/>
          <a:ln>
            <a:noFill/>
          </a:ln>
        </p:spPr>
        <p:style>
          <a:lnRef idx="2">
            <a:schemeClr val="accent2"/>
          </a:lnRef>
          <a:fillRef idx="1">
            <a:schemeClr val="lt1"/>
          </a:fillRef>
          <a:effectRef idx="0">
            <a:schemeClr val="accent2"/>
          </a:effectRef>
          <a:fontRef idx="none"/>
        </p:style>
        <p:txBody>
          <a:bodyPr/>
          <a:lstStyle>
            <a:lvl1pPr marL="285750" indent="-285750">
              <a:buClr>
                <a:schemeClr val="bg2"/>
              </a:buClr>
              <a:buFont typeface="Arial" charset="0"/>
              <a:buChar char="•"/>
              <a:defRPr sz="1800" baseline="0">
                <a:solidFill>
                  <a:schemeClr val="accent6">
                    <a:lumMod val="50000"/>
                  </a:schemeClr>
                </a:solidFill>
              </a:defRPr>
            </a:lvl1pPr>
            <a:lvl2pPr marL="664266" indent="-221422">
              <a:buClr>
                <a:schemeClr val="bg2"/>
              </a:buClr>
              <a:buFont typeface="AppleSymbols" charset="0"/>
              <a:buChar char="⎻"/>
              <a:defRPr sz="1800">
                <a:solidFill>
                  <a:schemeClr val="accent6">
                    <a:lumMod val="50000"/>
                  </a:schemeClr>
                </a:solidFill>
                <a:latin typeface="+mn-lt"/>
              </a:defRPr>
            </a:lvl2pPr>
            <a:lvl3pPr marL="1107110" indent="-221422">
              <a:buClr>
                <a:schemeClr val="bg2"/>
              </a:buClr>
              <a:buFont typeface="AppleSymbols" charset="0"/>
              <a:buChar char="⎻"/>
              <a:defRPr sz="1800">
                <a:solidFill>
                  <a:schemeClr val="accent6">
                    <a:lumMod val="50000"/>
                  </a:schemeClr>
                </a:solidFill>
                <a:latin typeface="+mn-lt"/>
              </a:defRPr>
            </a:lvl3pPr>
            <a:lvl4pPr marL="1549954" indent="-221422">
              <a:buClr>
                <a:schemeClr val="tx2"/>
              </a:buClr>
              <a:buFont typeface="AppleSymbols" charset="0"/>
              <a:buChar char="⎻"/>
              <a:defRPr sz="1800">
                <a:solidFill>
                  <a:schemeClr val="accent6">
                    <a:lumMod val="50000"/>
                  </a:schemeClr>
                </a:solidFill>
                <a:latin typeface="+mn-lt"/>
              </a:defRPr>
            </a:lvl4pPr>
            <a:lvl5pPr marL="1992798" indent="-221422">
              <a:buClr>
                <a:schemeClr val="tx2"/>
              </a:buClr>
              <a:buFont typeface="AppleSymbols" charset="0"/>
              <a:buChar char="⎻"/>
              <a:defRPr sz="1800">
                <a:solidFill>
                  <a:schemeClr val="accent6">
                    <a:lumMod val="50000"/>
                  </a:schemeClr>
                </a:solidFill>
                <a:latin typeface="+mn-lt"/>
              </a:defRPr>
            </a:lvl5pPr>
          </a:lstStyle>
          <a:p>
            <a:pPr lvl="0"/>
            <a:r>
              <a:rPr lang="en-US"/>
              <a:t>Click to edit text styles</a:t>
            </a:r>
          </a:p>
          <a:p>
            <a:pPr lvl="0"/>
            <a:r>
              <a:rPr lang="en-US"/>
              <a:t>Click to edit Master text styles</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1992798" marR="0" lvl="4" indent="-221422" algn="l" defTabSz="885688" rtl="0" eaLnBrk="1" fontAlgn="auto" latinLnBrk="0" hangingPunct="1">
              <a:lnSpc>
                <a:spcPct val="90000"/>
              </a:lnSpc>
              <a:spcBef>
                <a:spcPts val="484"/>
              </a:spcBef>
              <a:spcAft>
                <a:spcPts val="0"/>
              </a:spcAft>
              <a:buClr>
                <a:schemeClr val="tx2"/>
              </a:buClr>
              <a:buSzTx/>
              <a:buFont typeface="AppleSymbols" charset="0"/>
              <a:buChar char="⎻"/>
              <a:tabLst/>
              <a:defRPr/>
            </a:pPr>
            <a:r>
              <a:rPr lang="en-US"/>
              <a:t>Bullet point  |  18pt  </a:t>
            </a:r>
          </a:p>
          <a:p>
            <a:pPr lvl="4"/>
            <a:endParaRPr lang="en-US"/>
          </a:p>
        </p:txBody>
      </p:sp>
    </p:spTree>
    <p:extLst>
      <p:ext uri="{BB962C8B-B14F-4D97-AF65-F5344CB8AC3E}">
        <p14:creationId xmlns:p14="http://schemas.microsoft.com/office/powerpoint/2010/main" val="3941279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TC RB Map Blank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Presentation Title - go to Insert &gt; 'Header and Footer' to amend</a:t>
            </a:r>
          </a:p>
        </p:txBody>
      </p:sp>
      <p:pic>
        <p:nvPicPr>
          <p:cNvPr id="4" name="Picture 3">
            <a:extLst>
              <a:ext uri="{FF2B5EF4-FFF2-40B4-BE49-F238E27FC236}">
                <a16:creationId xmlns:a16="http://schemas.microsoft.com/office/drawing/2014/main" id="{A5E4E4F2-1E61-DE43-915A-5C2BF28F7F0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919" t="22900" r="11159" b="22545"/>
          <a:stretch/>
        </p:blipFill>
        <p:spPr>
          <a:xfrm>
            <a:off x="6263677" y="496833"/>
            <a:ext cx="5420489" cy="5370392"/>
          </a:xfrm>
          <a:prstGeom prst="rect">
            <a:avLst/>
          </a:prstGeom>
        </p:spPr>
      </p:pic>
      <p:sp>
        <p:nvSpPr>
          <p:cNvPr id="6" name="Text Placeholder 3">
            <a:extLst>
              <a:ext uri="{FF2B5EF4-FFF2-40B4-BE49-F238E27FC236}">
                <a16:creationId xmlns:a16="http://schemas.microsoft.com/office/drawing/2014/main" id="{ACEEEF38-17C8-AB4E-B2DC-5D8CBB614898}"/>
              </a:ext>
            </a:extLst>
          </p:cNvPr>
          <p:cNvSpPr>
            <a:spLocks noGrp="1"/>
          </p:cNvSpPr>
          <p:nvPr>
            <p:ph type="body" sz="half" idx="11" hasCustomPrompt="1"/>
          </p:nvPr>
        </p:nvSpPr>
        <p:spPr>
          <a:xfrm>
            <a:off x="493377" y="2088573"/>
            <a:ext cx="5726776" cy="990293"/>
          </a:xfrm>
          <a:prstGeom prst="rect">
            <a:avLst/>
          </a:prstGeom>
        </p:spPr>
        <p:txBody>
          <a:bodyPr/>
          <a:lstStyle>
            <a:lvl1pPr marL="0" marR="0" indent="0" algn="l" defTabSz="885688" rtl="0" eaLnBrk="1" fontAlgn="auto" latinLnBrk="0" hangingPunct="1">
              <a:lnSpc>
                <a:spcPct val="150000"/>
              </a:lnSpc>
              <a:spcBef>
                <a:spcPts val="969"/>
              </a:spcBef>
              <a:spcAft>
                <a:spcPts val="0"/>
              </a:spcAft>
              <a:buClr>
                <a:schemeClr val="bg2"/>
              </a:buClr>
              <a:buSzTx/>
              <a:buFont typeface="Arial" panose="020B0604020202020204" pitchFamily="34" charset="0"/>
              <a:buNone/>
              <a:tabLst/>
              <a:defRPr sz="180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Copy goes here</a:t>
            </a:r>
          </a:p>
          <a:p>
            <a:pPr lvl="0"/>
            <a:endParaRPr lang="en-US"/>
          </a:p>
          <a:p>
            <a:pPr lvl="0"/>
            <a:endParaRPr lang="en-US"/>
          </a:p>
        </p:txBody>
      </p:sp>
      <p:sp>
        <p:nvSpPr>
          <p:cNvPr id="7" name="Text Placeholder 12"/>
          <p:cNvSpPr>
            <a:spLocks noGrp="1"/>
          </p:cNvSpPr>
          <p:nvPr>
            <p:ph type="body" sz="quarter" idx="13" hasCustomPrompt="1"/>
          </p:nvPr>
        </p:nvSpPr>
        <p:spPr>
          <a:xfrm>
            <a:off x="493378" y="3338639"/>
            <a:ext cx="5770300" cy="2356105"/>
          </a:xfrm>
          <a:prstGeom prst="rect">
            <a:avLst/>
          </a:prstGeom>
          <a:noFill/>
          <a:ln>
            <a:noFill/>
          </a:ln>
        </p:spPr>
        <p:style>
          <a:lnRef idx="2">
            <a:schemeClr val="accent2"/>
          </a:lnRef>
          <a:fillRef idx="1">
            <a:schemeClr val="lt1"/>
          </a:fillRef>
          <a:effectRef idx="0">
            <a:schemeClr val="accent2"/>
          </a:effectRef>
          <a:fontRef idx="none"/>
        </p:style>
        <p:txBody>
          <a:bodyPr/>
          <a:lstStyle>
            <a:lvl1pPr marL="285750" indent="-285750">
              <a:buClr>
                <a:schemeClr val="bg2"/>
              </a:buClr>
              <a:buFont typeface="Arial" charset="0"/>
              <a:buChar char="•"/>
              <a:defRPr sz="1800" baseline="0">
                <a:solidFill>
                  <a:schemeClr val="accent6">
                    <a:lumMod val="50000"/>
                  </a:schemeClr>
                </a:solidFill>
              </a:defRPr>
            </a:lvl1pPr>
            <a:lvl2pPr marL="664266" indent="-221422">
              <a:buClr>
                <a:schemeClr val="bg2"/>
              </a:buClr>
              <a:buFont typeface="AppleSymbols" charset="0"/>
              <a:buChar char="⎻"/>
              <a:defRPr sz="1800">
                <a:solidFill>
                  <a:schemeClr val="accent6">
                    <a:lumMod val="50000"/>
                  </a:schemeClr>
                </a:solidFill>
                <a:latin typeface="+mn-lt"/>
              </a:defRPr>
            </a:lvl2pPr>
            <a:lvl3pPr marL="1107110" indent="-221422">
              <a:buClr>
                <a:schemeClr val="bg2"/>
              </a:buClr>
              <a:buFont typeface="AppleSymbols" charset="0"/>
              <a:buChar char="⎻"/>
              <a:defRPr sz="1800">
                <a:solidFill>
                  <a:schemeClr val="accent6">
                    <a:lumMod val="50000"/>
                  </a:schemeClr>
                </a:solidFill>
                <a:latin typeface="+mn-lt"/>
              </a:defRPr>
            </a:lvl3pPr>
            <a:lvl4pPr marL="1549954" indent="-221422">
              <a:buClr>
                <a:schemeClr val="tx2"/>
              </a:buClr>
              <a:buFont typeface="AppleSymbols" charset="0"/>
              <a:buChar char="⎻"/>
              <a:defRPr sz="1800">
                <a:solidFill>
                  <a:schemeClr val="accent6">
                    <a:lumMod val="50000"/>
                  </a:schemeClr>
                </a:solidFill>
                <a:latin typeface="+mn-lt"/>
              </a:defRPr>
            </a:lvl4pPr>
            <a:lvl5pPr marL="1992798" indent="-221422">
              <a:buClr>
                <a:schemeClr val="tx2"/>
              </a:buClr>
              <a:buFont typeface="AppleSymbols" charset="0"/>
              <a:buChar char="⎻"/>
              <a:defRPr sz="1800">
                <a:solidFill>
                  <a:schemeClr val="accent6">
                    <a:lumMod val="50000"/>
                  </a:schemeClr>
                </a:solidFill>
                <a:latin typeface="+mn-lt"/>
              </a:defRPr>
            </a:lvl5pPr>
          </a:lstStyle>
          <a:p>
            <a:pPr lvl="0"/>
            <a:r>
              <a:rPr lang="en-US"/>
              <a:t>Click to edit text styles</a:t>
            </a:r>
          </a:p>
          <a:p>
            <a:pPr lvl="0"/>
            <a:r>
              <a:rPr lang="en-US"/>
              <a:t>Click to edit Master text styles</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9" name="Text Placeholder 3">
            <a:extLst>
              <a:ext uri="{FF2B5EF4-FFF2-40B4-BE49-F238E27FC236}">
                <a16:creationId xmlns:a16="http://schemas.microsoft.com/office/drawing/2014/main" id="{4761FB45-658F-384E-9240-C054461B7185}"/>
              </a:ext>
            </a:extLst>
          </p:cNvPr>
          <p:cNvSpPr>
            <a:spLocks noGrp="1"/>
          </p:cNvSpPr>
          <p:nvPr>
            <p:ph type="body" sz="half" idx="12" hasCustomPrompt="1"/>
          </p:nvPr>
        </p:nvSpPr>
        <p:spPr>
          <a:xfrm>
            <a:off x="468007" y="594360"/>
            <a:ext cx="6268459" cy="759878"/>
          </a:xfrm>
          <a:prstGeom prst="rect">
            <a:avLst/>
          </a:prstGeom>
        </p:spPr>
        <p:txBody>
          <a:bodyPr/>
          <a:lstStyle>
            <a:lvl1pPr marL="0" indent="0">
              <a:buNone/>
              <a:defRPr sz="2800" b="1" cap="all"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MAIN HEADING | 28 – 35pt | choose from </a:t>
            </a:r>
            <a:r>
              <a:rPr lang="en-US" err="1"/>
              <a:t>bitc</a:t>
            </a:r>
            <a:r>
              <a:rPr lang="en-US"/>
              <a:t> </a:t>
            </a:r>
            <a:r>
              <a:rPr lang="en-US" err="1"/>
              <a:t>colours</a:t>
            </a:r>
            <a:r>
              <a:rPr lang="en-US"/>
              <a:t> blue, magenta or cyan</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with tex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D72EA746-81C1-CD41-9219-2144D8B9061F}"/>
              </a:ext>
            </a:extLst>
          </p:cNvPr>
          <p:cNvSpPr>
            <a:spLocks noGrp="1"/>
          </p:cNvSpPr>
          <p:nvPr>
            <p:ph type="body" sz="half" idx="12" hasCustomPrompt="1"/>
          </p:nvPr>
        </p:nvSpPr>
        <p:spPr>
          <a:xfrm>
            <a:off x="468007" y="594360"/>
            <a:ext cx="11131751" cy="427617"/>
          </a:xfrm>
          <a:prstGeom prst="rect">
            <a:avLst/>
          </a:prstGeom>
        </p:spPr>
        <p:txBody>
          <a:bodyPr/>
          <a:lstStyle>
            <a:lvl1pPr marL="0" indent="0">
              <a:buNone/>
              <a:defRPr sz="3500" b="1" cap="all" baseline="0">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ONE LINE TITLE</a:t>
            </a:r>
          </a:p>
        </p:txBody>
      </p:sp>
      <p:sp>
        <p:nvSpPr>
          <p:cNvPr id="7" name="Holder 4">
            <a:extLst>
              <a:ext uri="{FF2B5EF4-FFF2-40B4-BE49-F238E27FC236}">
                <a16:creationId xmlns:a16="http://schemas.microsoft.com/office/drawing/2014/main" id="{1579E3F3-8093-5948-B68F-8D250B97D80E}"/>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12" name="Text Placeholder 3">
            <a:extLst>
              <a:ext uri="{FF2B5EF4-FFF2-40B4-BE49-F238E27FC236}">
                <a16:creationId xmlns:a16="http://schemas.microsoft.com/office/drawing/2014/main" id="{CB693F2C-9FB4-8C4E-9445-374C1490F4C9}"/>
              </a:ext>
            </a:extLst>
          </p:cNvPr>
          <p:cNvSpPr>
            <a:spLocks noGrp="1"/>
          </p:cNvSpPr>
          <p:nvPr>
            <p:ph type="body" sz="half" idx="31" hasCustomPrompt="1"/>
          </p:nvPr>
        </p:nvSpPr>
        <p:spPr>
          <a:xfrm>
            <a:off x="6226138" y="2083943"/>
            <a:ext cx="5135357" cy="353912"/>
          </a:xfrm>
          <a:prstGeom prst="rect">
            <a:avLst/>
          </a:prstGeom>
        </p:spPr>
        <p:txBody>
          <a:bodyPr/>
          <a:lstStyle>
            <a:lvl1pPr marL="0" indent="0" algn="l">
              <a:buNone/>
              <a:defRPr sz="18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Chart title </a:t>
            </a:r>
          </a:p>
        </p:txBody>
      </p:sp>
      <p:sp>
        <p:nvSpPr>
          <p:cNvPr id="13" name="Text Placeholder 3">
            <a:extLst>
              <a:ext uri="{FF2B5EF4-FFF2-40B4-BE49-F238E27FC236}">
                <a16:creationId xmlns:a16="http://schemas.microsoft.com/office/drawing/2014/main" id="{5161A177-4476-994C-9D5C-5B92FCBA9436}"/>
              </a:ext>
            </a:extLst>
          </p:cNvPr>
          <p:cNvSpPr>
            <a:spLocks noGrp="1"/>
          </p:cNvSpPr>
          <p:nvPr>
            <p:ph type="body" sz="half" idx="32" hasCustomPrompt="1"/>
          </p:nvPr>
        </p:nvSpPr>
        <p:spPr>
          <a:xfrm>
            <a:off x="6226138" y="2443469"/>
            <a:ext cx="5135357" cy="721127"/>
          </a:xfrm>
          <a:prstGeom prst="rect">
            <a:avLst/>
          </a:prstGeom>
        </p:spPr>
        <p:txBody>
          <a:bodyPr/>
          <a:lstStyle>
            <a:lvl1pPr marL="0" indent="0" algn="l">
              <a:buNone/>
              <a:defRPr sz="1800" b="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Subheading, if required, to go here</a:t>
            </a:r>
          </a:p>
        </p:txBody>
      </p:sp>
      <p:sp>
        <p:nvSpPr>
          <p:cNvPr id="19" name="Chart Placeholder 18">
            <a:extLst>
              <a:ext uri="{FF2B5EF4-FFF2-40B4-BE49-F238E27FC236}">
                <a16:creationId xmlns:a16="http://schemas.microsoft.com/office/drawing/2014/main" id="{1140C645-24D4-C04C-9E52-9AABAAE7E9F4}"/>
              </a:ext>
            </a:extLst>
          </p:cNvPr>
          <p:cNvSpPr>
            <a:spLocks noGrp="1"/>
          </p:cNvSpPr>
          <p:nvPr>
            <p:ph type="chart" sz="quarter" idx="34"/>
          </p:nvPr>
        </p:nvSpPr>
        <p:spPr>
          <a:xfrm>
            <a:off x="6225812" y="2905257"/>
            <a:ext cx="5136371" cy="2597150"/>
          </a:xfrm>
          <a:prstGeom prst="rect">
            <a:avLst/>
          </a:prstGeom>
        </p:spPr>
        <p:txBody>
          <a:bodyPr/>
          <a:lstStyle>
            <a:lvl1pPr marL="0" indent="0">
              <a:buNone/>
              <a:defRPr sz="1800">
                <a:solidFill>
                  <a:srgbClr val="FF0000"/>
                </a:solidFill>
              </a:defRPr>
            </a:lvl1pPr>
          </a:lstStyle>
          <a:p>
            <a:endParaRPr lang="en-US"/>
          </a:p>
          <a:p>
            <a:r>
              <a:rPr lang="en-US"/>
              <a:t>Click icon to insert your chart</a:t>
            </a:r>
          </a:p>
        </p:txBody>
      </p:sp>
      <p:sp>
        <p:nvSpPr>
          <p:cNvPr id="14" name="Text Placeholder 3">
            <a:extLst>
              <a:ext uri="{FF2B5EF4-FFF2-40B4-BE49-F238E27FC236}">
                <a16:creationId xmlns:a16="http://schemas.microsoft.com/office/drawing/2014/main" id="{F773C281-ACD4-974E-8F67-9332792CBFBB}"/>
              </a:ext>
            </a:extLst>
          </p:cNvPr>
          <p:cNvSpPr>
            <a:spLocks noGrp="1"/>
          </p:cNvSpPr>
          <p:nvPr>
            <p:ph type="body" sz="half" idx="2" hasCustomPrompt="1"/>
          </p:nvPr>
        </p:nvSpPr>
        <p:spPr>
          <a:xfrm>
            <a:off x="452649" y="2088574"/>
            <a:ext cx="5136044" cy="1911926"/>
          </a:xfrm>
          <a:prstGeom prst="rect">
            <a:avLst/>
          </a:prstGeom>
        </p:spPr>
        <p:txBody>
          <a:bodyPr/>
          <a:lstStyle>
            <a:lvl1pPr marL="0" indent="0" algn="l">
              <a:buNone/>
              <a:defRPr sz="18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5080">
              <a:lnSpc>
                <a:spcPts val="2200"/>
              </a:lnSpc>
            </a:pPr>
            <a:r>
              <a:rPr lang="en-US" sz="1800" b="1">
                <a:solidFill>
                  <a:srgbClr val="222065"/>
                </a:solidFill>
                <a:latin typeface="Arial" charset="0"/>
                <a:ea typeface="Arial" charset="0"/>
                <a:cs typeface="Arial" charset="0"/>
              </a:rPr>
              <a:t>Lorem ipsum dolor sit </a:t>
            </a:r>
            <a:r>
              <a:rPr lang="en-US" sz="1800" b="1" err="1">
                <a:solidFill>
                  <a:srgbClr val="222065"/>
                </a:solidFill>
                <a:latin typeface="Arial" charset="0"/>
                <a:ea typeface="Arial" charset="0"/>
                <a:cs typeface="Arial" charset="0"/>
              </a:rPr>
              <a:t>amet</a:t>
            </a:r>
            <a:r>
              <a:rPr lang="en-US" sz="1800" b="1">
                <a:solidFill>
                  <a:srgbClr val="222065"/>
                </a:solidFill>
                <a:latin typeface="Arial" charset="0"/>
                <a:ea typeface="Arial" charset="0"/>
                <a:cs typeface="Arial" charset="0"/>
              </a:rPr>
              <a:t>, ex </a:t>
            </a:r>
            <a:r>
              <a:rPr lang="en-US" sz="1800" b="1" err="1">
                <a:solidFill>
                  <a:srgbClr val="222065"/>
                </a:solidFill>
                <a:latin typeface="Arial" charset="0"/>
                <a:ea typeface="Arial" charset="0"/>
                <a:cs typeface="Arial" charset="0"/>
              </a:rPr>
              <a:t>sed</a:t>
            </a:r>
            <a:r>
              <a:rPr lang="en-US" sz="1800" b="1">
                <a:solidFill>
                  <a:srgbClr val="222065"/>
                </a:solidFill>
                <a:latin typeface="Arial" charset="0"/>
                <a:ea typeface="Arial" charset="0"/>
                <a:cs typeface="Arial" charset="0"/>
              </a:rPr>
              <a:t> dicit </a:t>
            </a:r>
            <a:r>
              <a:rPr lang="en-US" sz="1800" b="1" err="1">
                <a:solidFill>
                  <a:srgbClr val="222065"/>
                </a:solidFill>
                <a:latin typeface="Arial" charset="0"/>
                <a:ea typeface="Arial" charset="0"/>
                <a:cs typeface="Arial" charset="0"/>
              </a:rPr>
              <a:t>interesset</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philosophia</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ei</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sint</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nostrud</a:t>
            </a:r>
            <a:r>
              <a:rPr lang="en-US" sz="1800" b="1">
                <a:solidFill>
                  <a:srgbClr val="222065"/>
                </a:solidFill>
                <a:latin typeface="Arial" charset="0"/>
                <a:ea typeface="Arial" charset="0"/>
                <a:cs typeface="Arial" charset="0"/>
              </a:rPr>
              <a:t> sententiae duo. Cu posse dicit </a:t>
            </a:r>
            <a:r>
              <a:rPr lang="en-US" sz="1800" b="1" err="1">
                <a:solidFill>
                  <a:srgbClr val="222065"/>
                </a:solidFill>
                <a:latin typeface="Arial" charset="0"/>
                <a:ea typeface="Arial" charset="0"/>
                <a:cs typeface="Arial" charset="0"/>
              </a:rPr>
              <a:t>adipiscing</a:t>
            </a:r>
            <a:r>
              <a:rPr lang="en-US" sz="1800" b="1">
                <a:solidFill>
                  <a:srgbClr val="222065"/>
                </a:solidFill>
                <a:latin typeface="Arial" charset="0"/>
                <a:ea typeface="Arial" charset="0"/>
                <a:cs typeface="Arial" charset="0"/>
              </a:rPr>
              <a:t> cum, ex </a:t>
            </a:r>
            <a:r>
              <a:rPr lang="en-US" sz="1800" b="1" err="1">
                <a:solidFill>
                  <a:srgbClr val="222065"/>
                </a:solidFill>
                <a:latin typeface="Arial" charset="0"/>
                <a:ea typeface="Arial" charset="0"/>
                <a:cs typeface="Arial" charset="0"/>
              </a:rPr>
              <a:t>apeirian</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comprehensam</a:t>
            </a:r>
            <a:r>
              <a:rPr lang="en-US" sz="1800" b="1">
                <a:solidFill>
                  <a:srgbClr val="222065"/>
                </a:solidFill>
                <a:latin typeface="Arial" charset="0"/>
                <a:ea typeface="Arial" charset="0"/>
                <a:cs typeface="Arial" charset="0"/>
              </a:rPr>
              <a:t> vim, </a:t>
            </a:r>
            <a:r>
              <a:rPr lang="en-US" sz="1800" b="1" err="1">
                <a:solidFill>
                  <a:srgbClr val="222065"/>
                </a:solidFill>
                <a:latin typeface="Arial" charset="0"/>
                <a:ea typeface="Arial" charset="0"/>
                <a:cs typeface="Arial" charset="0"/>
              </a:rPr>
              <a:t>mei</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ei</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tota</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nusquam</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scribentur</a:t>
            </a:r>
            <a:r>
              <a:rPr lang="en-US" sz="1800" b="1">
                <a:solidFill>
                  <a:srgbClr val="222065"/>
                </a:solidFill>
                <a:latin typeface="Arial" charset="0"/>
                <a:ea typeface="Arial" charset="0"/>
                <a:cs typeface="Arial" charset="0"/>
              </a:rPr>
              <a:t>. </a:t>
            </a:r>
            <a:endParaRPr lang="en-US" sz="1800">
              <a:latin typeface="Arial" charset="0"/>
              <a:ea typeface="Arial" charset="0"/>
              <a:cs typeface="Arial" charset="0"/>
            </a:endParaRPr>
          </a:p>
        </p:txBody>
      </p:sp>
      <p:sp>
        <p:nvSpPr>
          <p:cNvPr id="15" name="Footer Placeholder 24">
            <a:extLst>
              <a:ext uri="{FF2B5EF4-FFF2-40B4-BE49-F238E27FC236}">
                <a16:creationId xmlns:a16="http://schemas.microsoft.com/office/drawing/2014/main" id="{53C42373-B432-5643-BF07-1D7051D42378}"/>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
        <p:nvSpPr>
          <p:cNvPr id="16" name="object 13">
            <a:extLst>
              <a:ext uri="{FF2B5EF4-FFF2-40B4-BE49-F238E27FC236}">
                <a16:creationId xmlns:a16="http://schemas.microsoft.com/office/drawing/2014/main" id="{883B4EA0-2218-F747-AC16-3F0005C49A55}"/>
              </a:ext>
            </a:extLst>
          </p:cNvPr>
          <p:cNvSpPr/>
          <p:nvPr userDrawn="1"/>
        </p:nvSpPr>
        <p:spPr>
          <a:xfrm>
            <a:off x="452648" y="1711324"/>
            <a:ext cx="5136045" cy="84077"/>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a:p>
        </p:txBody>
      </p:sp>
      <p:sp>
        <p:nvSpPr>
          <p:cNvPr id="18" name="object 13">
            <a:extLst>
              <a:ext uri="{FF2B5EF4-FFF2-40B4-BE49-F238E27FC236}">
                <a16:creationId xmlns:a16="http://schemas.microsoft.com/office/drawing/2014/main" id="{0935A93C-2589-F848-9215-7D92DDA5F7CB}"/>
              </a:ext>
            </a:extLst>
          </p:cNvPr>
          <p:cNvSpPr/>
          <p:nvPr userDrawn="1"/>
        </p:nvSpPr>
        <p:spPr>
          <a:xfrm>
            <a:off x="6226139" y="1707339"/>
            <a:ext cx="5136045" cy="84077"/>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a:p>
        </p:txBody>
      </p:sp>
    </p:spTree>
    <p:extLst>
      <p:ext uri="{BB962C8B-B14F-4D97-AF65-F5344CB8AC3E}">
        <p14:creationId xmlns:p14="http://schemas.microsoft.com/office/powerpoint/2010/main" val="32702067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s with bullet points &amp; BnW image - Design 1">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D72EA746-81C1-CD41-9219-2144D8B9061F}"/>
              </a:ext>
            </a:extLst>
          </p:cNvPr>
          <p:cNvSpPr>
            <a:spLocks noGrp="1"/>
          </p:cNvSpPr>
          <p:nvPr>
            <p:ph type="body" sz="half" idx="12" hasCustomPrompt="1"/>
          </p:nvPr>
        </p:nvSpPr>
        <p:spPr>
          <a:xfrm>
            <a:off x="468007" y="594360"/>
            <a:ext cx="11131751" cy="427617"/>
          </a:xfrm>
          <a:prstGeom prst="rect">
            <a:avLst/>
          </a:prstGeom>
        </p:spPr>
        <p:txBody>
          <a:bodyPr/>
          <a:lstStyle>
            <a:lvl1pPr marL="0" indent="0">
              <a:buNone/>
              <a:defRPr sz="3500" b="1" cap="all"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ONE LINE TITLE</a:t>
            </a:r>
          </a:p>
        </p:txBody>
      </p:sp>
      <p:sp>
        <p:nvSpPr>
          <p:cNvPr id="7" name="Holder 4">
            <a:extLst>
              <a:ext uri="{FF2B5EF4-FFF2-40B4-BE49-F238E27FC236}">
                <a16:creationId xmlns:a16="http://schemas.microsoft.com/office/drawing/2014/main" id="{1579E3F3-8093-5948-B68F-8D250B97D80E}"/>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11" name="Picture Placeholder 10">
            <a:extLst>
              <a:ext uri="{FF2B5EF4-FFF2-40B4-BE49-F238E27FC236}">
                <a16:creationId xmlns:a16="http://schemas.microsoft.com/office/drawing/2014/main" id="{DF759D0F-AC0F-7B48-9BA7-94D4591A11B0}"/>
              </a:ext>
            </a:extLst>
          </p:cNvPr>
          <p:cNvSpPr>
            <a:spLocks noGrp="1"/>
          </p:cNvSpPr>
          <p:nvPr>
            <p:ph type="pic" sz="quarter" idx="34" hasCustomPrompt="1"/>
          </p:nvPr>
        </p:nvSpPr>
        <p:spPr>
          <a:xfrm>
            <a:off x="6226139" y="2088573"/>
            <a:ext cx="5136045" cy="3360657"/>
          </a:xfrm>
          <a:prstGeom prst="rect">
            <a:avLst/>
          </a:prstGeom>
        </p:spPr>
        <p:txBody>
          <a:bodyPr/>
          <a:lstStyle>
            <a:lvl1pPr marL="0" marR="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sz="1600">
                <a:solidFill>
                  <a:srgbClr val="FF0000"/>
                </a:solidFill>
              </a:defRPr>
            </a:lvl1pPr>
          </a:lstStyle>
          <a:p>
            <a:pPr marL="0" marR="0" lvl="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a:pPr>
            <a:r>
              <a:rPr lang="en-US"/>
              <a:t>Black and white isolated image to be added here. Click icon to insert. You may need to adjust ‘crop’ to ensure image fits. If you are looking to source an image please: 1) search the image bank 2) Talk with Help-desk Design 3) Search </a:t>
            </a:r>
            <a:r>
              <a:rPr lang="en-US" err="1"/>
              <a:t>www.alamy.com</a:t>
            </a:r>
            <a:endParaRPr lang="en-US"/>
          </a:p>
          <a:p>
            <a:pPr marL="0" marR="0" lvl="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a:pPr>
            <a:endParaRPr lang="en-US"/>
          </a:p>
        </p:txBody>
      </p:sp>
      <p:sp>
        <p:nvSpPr>
          <p:cNvPr id="16" name="Footer Placeholder 24">
            <a:extLst>
              <a:ext uri="{FF2B5EF4-FFF2-40B4-BE49-F238E27FC236}">
                <a16:creationId xmlns:a16="http://schemas.microsoft.com/office/drawing/2014/main" id="{7E2DC696-72ED-7D44-A736-5A8069FAD74E}"/>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
        <p:nvSpPr>
          <p:cNvPr id="12" name="object 13">
            <a:extLst>
              <a:ext uri="{FF2B5EF4-FFF2-40B4-BE49-F238E27FC236}">
                <a16:creationId xmlns:a16="http://schemas.microsoft.com/office/drawing/2014/main" id="{883B4EA0-2218-F747-AC16-3F0005C49A55}"/>
              </a:ext>
            </a:extLst>
          </p:cNvPr>
          <p:cNvSpPr/>
          <p:nvPr userDrawn="1"/>
        </p:nvSpPr>
        <p:spPr>
          <a:xfrm>
            <a:off x="452648" y="1711324"/>
            <a:ext cx="5136045" cy="84077"/>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a:p>
        </p:txBody>
      </p:sp>
      <p:sp>
        <p:nvSpPr>
          <p:cNvPr id="13" name="object 13">
            <a:extLst>
              <a:ext uri="{FF2B5EF4-FFF2-40B4-BE49-F238E27FC236}">
                <a16:creationId xmlns:a16="http://schemas.microsoft.com/office/drawing/2014/main" id="{0935A93C-2589-F848-9215-7D92DDA5F7CB}"/>
              </a:ext>
            </a:extLst>
          </p:cNvPr>
          <p:cNvSpPr/>
          <p:nvPr userDrawn="1"/>
        </p:nvSpPr>
        <p:spPr>
          <a:xfrm>
            <a:off x="6226139" y="1707339"/>
            <a:ext cx="5136045" cy="84077"/>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a:p>
        </p:txBody>
      </p:sp>
      <p:sp>
        <p:nvSpPr>
          <p:cNvPr id="14" name="Text Placeholder 12"/>
          <p:cNvSpPr>
            <a:spLocks noGrp="1"/>
          </p:cNvSpPr>
          <p:nvPr>
            <p:ph type="body" sz="quarter" idx="11" hasCustomPrompt="1"/>
          </p:nvPr>
        </p:nvSpPr>
        <p:spPr>
          <a:xfrm>
            <a:off x="493378" y="2088573"/>
            <a:ext cx="5095316" cy="3397827"/>
          </a:xfrm>
          <a:prstGeom prst="rect">
            <a:avLst/>
          </a:prstGeom>
          <a:noFill/>
          <a:ln>
            <a:noFill/>
          </a:ln>
        </p:spPr>
        <p:style>
          <a:lnRef idx="2">
            <a:schemeClr val="accent2"/>
          </a:lnRef>
          <a:fillRef idx="1">
            <a:schemeClr val="lt1"/>
          </a:fillRef>
          <a:effectRef idx="0">
            <a:schemeClr val="accent2"/>
          </a:effectRef>
          <a:fontRef idx="none"/>
        </p:style>
        <p:txBody>
          <a:bodyPr/>
          <a:lstStyle>
            <a:lvl1pPr marL="285750" indent="-285750">
              <a:buClr>
                <a:schemeClr val="bg2"/>
              </a:buClr>
              <a:buFont typeface="Arial" charset="0"/>
              <a:buChar char="•"/>
              <a:defRPr sz="1800" baseline="0">
                <a:solidFill>
                  <a:schemeClr val="accent6">
                    <a:lumMod val="50000"/>
                  </a:schemeClr>
                </a:solidFill>
              </a:defRPr>
            </a:lvl1pPr>
            <a:lvl2pPr marL="664266" indent="-221422">
              <a:buClr>
                <a:schemeClr val="bg2"/>
              </a:buClr>
              <a:buFont typeface="AppleSymbols" charset="0"/>
              <a:buChar char="⎻"/>
              <a:defRPr sz="1800">
                <a:solidFill>
                  <a:schemeClr val="accent6">
                    <a:lumMod val="50000"/>
                  </a:schemeClr>
                </a:solidFill>
                <a:latin typeface="+mn-lt"/>
              </a:defRPr>
            </a:lvl2pPr>
            <a:lvl3pPr marL="1107110" indent="-221422">
              <a:buClr>
                <a:schemeClr val="bg2"/>
              </a:buClr>
              <a:buFont typeface="AppleSymbols" charset="0"/>
              <a:buChar char="⎻"/>
              <a:defRPr sz="1800">
                <a:solidFill>
                  <a:schemeClr val="accent6">
                    <a:lumMod val="50000"/>
                  </a:schemeClr>
                </a:solidFill>
                <a:latin typeface="+mn-lt"/>
              </a:defRPr>
            </a:lvl3pPr>
            <a:lvl4pPr marL="1549954" indent="-221422">
              <a:buClr>
                <a:schemeClr val="tx2"/>
              </a:buClr>
              <a:buFont typeface="AppleSymbols" charset="0"/>
              <a:buChar char="⎻"/>
              <a:defRPr sz="1800">
                <a:solidFill>
                  <a:schemeClr val="accent6">
                    <a:lumMod val="50000"/>
                  </a:schemeClr>
                </a:solidFill>
                <a:latin typeface="+mn-lt"/>
              </a:defRPr>
            </a:lvl4pPr>
            <a:lvl5pPr marL="1992798" indent="-221422">
              <a:buClr>
                <a:schemeClr val="tx2"/>
              </a:buClr>
              <a:buFont typeface="AppleSymbols" charset="0"/>
              <a:buChar char="⎻"/>
              <a:defRPr sz="1800">
                <a:solidFill>
                  <a:schemeClr val="accent6">
                    <a:lumMod val="50000"/>
                  </a:schemeClr>
                </a:solidFill>
                <a:latin typeface="+mn-lt"/>
              </a:defRPr>
            </a:lvl5pPr>
          </a:lstStyle>
          <a:p>
            <a:pPr lvl="0"/>
            <a:r>
              <a:rPr lang="en-US"/>
              <a:t>Click to edit text styles</a:t>
            </a:r>
          </a:p>
          <a:p>
            <a:pPr lvl="0"/>
            <a:r>
              <a:rPr lang="en-US"/>
              <a:t>Click to edit Master text styles</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1992798" marR="0" lvl="4" indent="-221422" algn="l" defTabSz="885688" rtl="0" eaLnBrk="1" fontAlgn="auto" latinLnBrk="0" hangingPunct="1">
              <a:lnSpc>
                <a:spcPct val="90000"/>
              </a:lnSpc>
              <a:spcBef>
                <a:spcPts val="484"/>
              </a:spcBef>
              <a:spcAft>
                <a:spcPts val="0"/>
              </a:spcAft>
              <a:buClr>
                <a:schemeClr val="tx2"/>
              </a:buClr>
              <a:buSzTx/>
              <a:buFont typeface="AppleSymbols" charset="0"/>
              <a:buChar char="⎻"/>
              <a:tabLst/>
              <a:defRPr/>
            </a:pPr>
            <a:r>
              <a:rPr lang="en-US"/>
              <a:t>Bullet point  |  18pt  </a:t>
            </a:r>
          </a:p>
          <a:p>
            <a:pPr lvl="4"/>
            <a:endParaRPr lang="en-US"/>
          </a:p>
        </p:txBody>
      </p:sp>
    </p:spTree>
    <p:extLst>
      <p:ext uri="{BB962C8B-B14F-4D97-AF65-F5344CB8AC3E}">
        <p14:creationId xmlns:p14="http://schemas.microsoft.com/office/powerpoint/2010/main" val="16070595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s with bullet points &amp; BnW image - Design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D72EA746-81C1-CD41-9219-2144D8B9061F}"/>
              </a:ext>
            </a:extLst>
          </p:cNvPr>
          <p:cNvSpPr>
            <a:spLocks noGrp="1"/>
          </p:cNvSpPr>
          <p:nvPr>
            <p:ph type="body" sz="half" idx="12" hasCustomPrompt="1"/>
          </p:nvPr>
        </p:nvSpPr>
        <p:spPr>
          <a:xfrm>
            <a:off x="468007" y="594360"/>
            <a:ext cx="11131751" cy="427617"/>
          </a:xfrm>
          <a:prstGeom prst="rect">
            <a:avLst/>
          </a:prstGeom>
        </p:spPr>
        <p:txBody>
          <a:bodyPr/>
          <a:lstStyle>
            <a:lvl1pPr marL="0" indent="0">
              <a:buNone/>
              <a:defRPr sz="3500" b="1" cap="all" baseline="0">
                <a:solidFill>
                  <a:schemeClr val="bg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ONE LINE TITLE</a:t>
            </a:r>
          </a:p>
        </p:txBody>
      </p:sp>
      <p:sp>
        <p:nvSpPr>
          <p:cNvPr id="7" name="Holder 4">
            <a:extLst>
              <a:ext uri="{FF2B5EF4-FFF2-40B4-BE49-F238E27FC236}">
                <a16:creationId xmlns:a16="http://schemas.microsoft.com/office/drawing/2014/main" id="{1579E3F3-8093-5948-B68F-8D250B97D80E}"/>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12" name="Footer Placeholder 24">
            <a:extLst>
              <a:ext uri="{FF2B5EF4-FFF2-40B4-BE49-F238E27FC236}">
                <a16:creationId xmlns:a16="http://schemas.microsoft.com/office/drawing/2014/main" id="{69492FA2-CFB8-C346-906F-A083F64AB0BB}"/>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
        <p:nvSpPr>
          <p:cNvPr id="13" name="object 13">
            <a:extLst>
              <a:ext uri="{FF2B5EF4-FFF2-40B4-BE49-F238E27FC236}">
                <a16:creationId xmlns:a16="http://schemas.microsoft.com/office/drawing/2014/main" id="{883B4EA0-2218-F747-AC16-3F0005C49A55}"/>
              </a:ext>
            </a:extLst>
          </p:cNvPr>
          <p:cNvSpPr/>
          <p:nvPr userDrawn="1"/>
        </p:nvSpPr>
        <p:spPr>
          <a:xfrm>
            <a:off x="452648" y="1711324"/>
            <a:ext cx="5136045" cy="84077"/>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a:p>
        </p:txBody>
      </p:sp>
      <p:sp>
        <p:nvSpPr>
          <p:cNvPr id="14" name="object 13">
            <a:extLst>
              <a:ext uri="{FF2B5EF4-FFF2-40B4-BE49-F238E27FC236}">
                <a16:creationId xmlns:a16="http://schemas.microsoft.com/office/drawing/2014/main" id="{0935A93C-2589-F848-9215-7D92DDA5F7CB}"/>
              </a:ext>
            </a:extLst>
          </p:cNvPr>
          <p:cNvSpPr/>
          <p:nvPr userDrawn="1"/>
        </p:nvSpPr>
        <p:spPr>
          <a:xfrm>
            <a:off x="6245880" y="1711324"/>
            <a:ext cx="5136045" cy="84077"/>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a:p>
        </p:txBody>
      </p:sp>
      <p:sp>
        <p:nvSpPr>
          <p:cNvPr id="16" name="Picture Placeholder 10">
            <a:extLst>
              <a:ext uri="{FF2B5EF4-FFF2-40B4-BE49-F238E27FC236}">
                <a16:creationId xmlns:a16="http://schemas.microsoft.com/office/drawing/2014/main" id="{DF759D0F-AC0F-7B48-9BA7-94D4591A11B0}"/>
              </a:ext>
            </a:extLst>
          </p:cNvPr>
          <p:cNvSpPr>
            <a:spLocks noGrp="1"/>
          </p:cNvSpPr>
          <p:nvPr>
            <p:ph type="pic" sz="quarter" idx="34" hasCustomPrompt="1"/>
          </p:nvPr>
        </p:nvSpPr>
        <p:spPr>
          <a:xfrm>
            <a:off x="6226139" y="2088573"/>
            <a:ext cx="5136045" cy="3360657"/>
          </a:xfrm>
          <a:prstGeom prst="rect">
            <a:avLst/>
          </a:prstGeom>
        </p:spPr>
        <p:txBody>
          <a:bodyPr/>
          <a:lstStyle>
            <a:lvl1pPr marL="0" marR="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sz="1600">
                <a:solidFill>
                  <a:srgbClr val="FF0000"/>
                </a:solidFill>
              </a:defRPr>
            </a:lvl1pPr>
          </a:lstStyle>
          <a:p>
            <a:pPr marL="0" marR="0" lvl="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a:pPr>
            <a:r>
              <a:rPr lang="en-US"/>
              <a:t>Black and white isolated image to be added here. Click icon to insert. You may need to adjust ‘crop’ to ensure image fits. If you are looking to source an image please: 1) search the image bank 2) Talk with Help-desk Design 3) Search </a:t>
            </a:r>
            <a:r>
              <a:rPr lang="en-US" err="1"/>
              <a:t>www.alamy.com</a:t>
            </a:r>
            <a:endParaRPr lang="en-US"/>
          </a:p>
          <a:p>
            <a:pPr marL="0" marR="0" lvl="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a:pPr>
            <a:endParaRPr lang="en-US"/>
          </a:p>
        </p:txBody>
      </p:sp>
      <p:sp>
        <p:nvSpPr>
          <p:cNvPr id="17" name="Text Placeholder 12"/>
          <p:cNvSpPr>
            <a:spLocks noGrp="1"/>
          </p:cNvSpPr>
          <p:nvPr>
            <p:ph type="body" sz="quarter" idx="11" hasCustomPrompt="1"/>
          </p:nvPr>
        </p:nvSpPr>
        <p:spPr>
          <a:xfrm>
            <a:off x="493378" y="2088573"/>
            <a:ext cx="5095316" cy="3397827"/>
          </a:xfrm>
          <a:prstGeom prst="rect">
            <a:avLst/>
          </a:prstGeom>
          <a:noFill/>
          <a:ln>
            <a:noFill/>
          </a:ln>
        </p:spPr>
        <p:style>
          <a:lnRef idx="2">
            <a:schemeClr val="accent2"/>
          </a:lnRef>
          <a:fillRef idx="1">
            <a:schemeClr val="lt1"/>
          </a:fillRef>
          <a:effectRef idx="0">
            <a:schemeClr val="accent2"/>
          </a:effectRef>
          <a:fontRef idx="none"/>
        </p:style>
        <p:txBody>
          <a:bodyPr/>
          <a:lstStyle>
            <a:lvl1pPr marL="285750" indent="-285750">
              <a:buClr>
                <a:schemeClr val="bg2"/>
              </a:buClr>
              <a:buFont typeface="Arial" charset="0"/>
              <a:buChar char="•"/>
              <a:defRPr sz="1800" baseline="0">
                <a:solidFill>
                  <a:schemeClr val="accent6">
                    <a:lumMod val="50000"/>
                  </a:schemeClr>
                </a:solidFill>
              </a:defRPr>
            </a:lvl1pPr>
            <a:lvl2pPr marL="664266" indent="-221422">
              <a:buClr>
                <a:schemeClr val="bg2"/>
              </a:buClr>
              <a:buFont typeface="AppleSymbols" charset="0"/>
              <a:buChar char="⎻"/>
              <a:defRPr sz="1800">
                <a:solidFill>
                  <a:schemeClr val="accent6">
                    <a:lumMod val="50000"/>
                  </a:schemeClr>
                </a:solidFill>
                <a:latin typeface="+mn-lt"/>
              </a:defRPr>
            </a:lvl2pPr>
            <a:lvl3pPr marL="1107110" indent="-221422">
              <a:buClr>
                <a:schemeClr val="bg2"/>
              </a:buClr>
              <a:buFont typeface="AppleSymbols" charset="0"/>
              <a:buChar char="⎻"/>
              <a:defRPr sz="1800">
                <a:solidFill>
                  <a:schemeClr val="accent6">
                    <a:lumMod val="50000"/>
                  </a:schemeClr>
                </a:solidFill>
                <a:latin typeface="+mn-lt"/>
              </a:defRPr>
            </a:lvl3pPr>
            <a:lvl4pPr marL="1549954" indent="-221422">
              <a:buClr>
                <a:schemeClr val="tx2"/>
              </a:buClr>
              <a:buFont typeface="AppleSymbols" charset="0"/>
              <a:buChar char="⎻"/>
              <a:defRPr sz="1800">
                <a:solidFill>
                  <a:schemeClr val="accent6">
                    <a:lumMod val="50000"/>
                  </a:schemeClr>
                </a:solidFill>
                <a:latin typeface="+mn-lt"/>
              </a:defRPr>
            </a:lvl4pPr>
            <a:lvl5pPr marL="1992798" indent="-221422">
              <a:buClr>
                <a:schemeClr val="tx2"/>
              </a:buClr>
              <a:buFont typeface="AppleSymbols" charset="0"/>
              <a:buChar char="⎻"/>
              <a:defRPr sz="1800">
                <a:solidFill>
                  <a:schemeClr val="accent6">
                    <a:lumMod val="50000"/>
                  </a:schemeClr>
                </a:solidFill>
                <a:latin typeface="+mn-lt"/>
              </a:defRPr>
            </a:lvl5pPr>
          </a:lstStyle>
          <a:p>
            <a:pPr lvl="0"/>
            <a:r>
              <a:rPr lang="en-US"/>
              <a:t>Click to edit text styles</a:t>
            </a:r>
          </a:p>
          <a:p>
            <a:pPr lvl="0"/>
            <a:r>
              <a:rPr lang="en-US"/>
              <a:t>Click to edit Master text styles</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1992798" marR="0" lvl="4" indent="-221422" algn="l" defTabSz="885688" rtl="0" eaLnBrk="1" fontAlgn="auto" latinLnBrk="0" hangingPunct="1">
              <a:lnSpc>
                <a:spcPct val="90000"/>
              </a:lnSpc>
              <a:spcBef>
                <a:spcPts val="484"/>
              </a:spcBef>
              <a:spcAft>
                <a:spcPts val="0"/>
              </a:spcAft>
              <a:buClr>
                <a:schemeClr val="tx2"/>
              </a:buClr>
              <a:buSzTx/>
              <a:buFont typeface="AppleSymbols" charset="0"/>
              <a:buChar char="⎻"/>
              <a:tabLst/>
              <a:defRPr/>
            </a:pPr>
            <a:r>
              <a:rPr lang="en-US"/>
              <a:t>Bullet point  |  18pt  </a:t>
            </a:r>
          </a:p>
          <a:p>
            <a:pPr lvl="4"/>
            <a:endParaRPr lang="en-US"/>
          </a:p>
        </p:txBody>
      </p:sp>
    </p:spTree>
    <p:extLst>
      <p:ext uri="{BB962C8B-B14F-4D97-AF65-F5344CB8AC3E}">
        <p14:creationId xmlns:p14="http://schemas.microsoft.com/office/powerpoint/2010/main" val="2116804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s with text &amp; BnW image - Design 3">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D72EA746-81C1-CD41-9219-2144D8B9061F}"/>
              </a:ext>
            </a:extLst>
          </p:cNvPr>
          <p:cNvSpPr>
            <a:spLocks noGrp="1"/>
          </p:cNvSpPr>
          <p:nvPr>
            <p:ph type="body" sz="half" idx="12" hasCustomPrompt="1"/>
          </p:nvPr>
        </p:nvSpPr>
        <p:spPr>
          <a:xfrm>
            <a:off x="468007" y="594360"/>
            <a:ext cx="11131751" cy="427617"/>
          </a:xfrm>
          <a:prstGeom prst="rect">
            <a:avLst/>
          </a:prstGeom>
        </p:spPr>
        <p:txBody>
          <a:bodyPr/>
          <a:lstStyle>
            <a:lvl1pPr marL="0" indent="0">
              <a:buNone/>
              <a:defRPr sz="3500" b="1" cap="all"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ONE LINE TITLE</a:t>
            </a:r>
          </a:p>
        </p:txBody>
      </p:sp>
      <p:sp>
        <p:nvSpPr>
          <p:cNvPr id="4" name="object 13">
            <a:extLst>
              <a:ext uri="{FF2B5EF4-FFF2-40B4-BE49-F238E27FC236}">
                <a16:creationId xmlns:a16="http://schemas.microsoft.com/office/drawing/2014/main" id="{883B4EA0-2218-F747-AC16-3F0005C49A55}"/>
              </a:ext>
            </a:extLst>
          </p:cNvPr>
          <p:cNvSpPr/>
          <p:nvPr userDrawn="1"/>
        </p:nvSpPr>
        <p:spPr>
          <a:xfrm>
            <a:off x="452648" y="1711324"/>
            <a:ext cx="5136045" cy="84077"/>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a:p>
        </p:txBody>
      </p:sp>
      <p:sp>
        <p:nvSpPr>
          <p:cNvPr id="5" name="object 13">
            <a:extLst>
              <a:ext uri="{FF2B5EF4-FFF2-40B4-BE49-F238E27FC236}">
                <a16:creationId xmlns:a16="http://schemas.microsoft.com/office/drawing/2014/main" id="{0935A93C-2589-F848-9215-7D92DDA5F7CB}"/>
              </a:ext>
            </a:extLst>
          </p:cNvPr>
          <p:cNvSpPr/>
          <p:nvPr userDrawn="1"/>
        </p:nvSpPr>
        <p:spPr>
          <a:xfrm>
            <a:off x="6226139" y="1707339"/>
            <a:ext cx="5136045" cy="84077"/>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a:p>
        </p:txBody>
      </p:sp>
      <p:sp>
        <p:nvSpPr>
          <p:cNvPr id="7" name="Holder 4">
            <a:extLst>
              <a:ext uri="{FF2B5EF4-FFF2-40B4-BE49-F238E27FC236}">
                <a16:creationId xmlns:a16="http://schemas.microsoft.com/office/drawing/2014/main" id="{1579E3F3-8093-5948-B68F-8D250B97D80E}"/>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11" name="Picture Placeholder 10">
            <a:extLst>
              <a:ext uri="{FF2B5EF4-FFF2-40B4-BE49-F238E27FC236}">
                <a16:creationId xmlns:a16="http://schemas.microsoft.com/office/drawing/2014/main" id="{DF759D0F-AC0F-7B48-9BA7-94D4591A11B0}"/>
              </a:ext>
            </a:extLst>
          </p:cNvPr>
          <p:cNvSpPr>
            <a:spLocks noGrp="1"/>
          </p:cNvSpPr>
          <p:nvPr>
            <p:ph type="pic" sz="quarter" idx="34" hasCustomPrompt="1"/>
          </p:nvPr>
        </p:nvSpPr>
        <p:spPr>
          <a:xfrm>
            <a:off x="6226138" y="2084884"/>
            <a:ext cx="5136045" cy="3384803"/>
          </a:xfrm>
          <a:prstGeom prst="rect">
            <a:avLst/>
          </a:prstGeom>
        </p:spPr>
        <p:txBody>
          <a:bodyPr/>
          <a:lstStyle>
            <a:lvl1pPr marL="0" marR="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sz="1600">
                <a:solidFill>
                  <a:srgbClr val="FF0000"/>
                </a:solidFill>
              </a:defRPr>
            </a:lvl1pPr>
          </a:lstStyle>
          <a:p>
            <a:pPr marL="0" marR="0" lvl="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a:pPr>
            <a:r>
              <a:rPr lang="en-US"/>
              <a:t>Black and white isolated image to be added here. Click icon to insert. You may need to adjust ‘crop’ to ensure image fits. If you are looking to source an image please: 1) search the image bank 2) Talk with Help-desk Design 3) Search </a:t>
            </a:r>
            <a:r>
              <a:rPr lang="en-US" err="1"/>
              <a:t>www.alamy.com</a:t>
            </a:r>
            <a:endParaRPr lang="en-US"/>
          </a:p>
          <a:p>
            <a:pPr marL="0" marR="0" lvl="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a:pPr>
            <a:endParaRPr lang="en-US"/>
          </a:p>
        </p:txBody>
      </p:sp>
      <p:sp>
        <p:nvSpPr>
          <p:cNvPr id="12" name="Text Placeholder 3">
            <a:extLst>
              <a:ext uri="{FF2B5EF4-FFF2-40B4-BE49-F238E27FC236}">
                <a16:creationId xmlns:a16="http://schemas.microsoft.com/office/drawing/2014/main" id="{807EAA2A-3F99-3847-BCD9-FD912F4B1476}"/>
              </a:ext>
            </a:extLst>
          </p:cNvPr>
          <p:cNvSpPr>
            <a:spLocks noGrp="1"/>
          </p:cNvSpPr>
          <p:nvPr>
            <p:ph type="body" sz="half" idx="2" hasCustomPrompt="1"/>
          </p:nvPr>
        </p:nvSpPr>
        <p:spPr>
          <a:xfrm>
            <a:off x="452649" y="2088574"/>
            <a:ext cx="5136044" cy="1911926"/>
          </a:xfrm>
          <a:prstGeom prst="rect">
            <a:avLst/>
          </a:prstGeom>
        </p:spPr>
        <p:txBody>
          <a:bodyPr/>
          <a:lstStyle>
            <a:lvl1pPr marL="0" indent="0" algn="l">
              <a:buNone/>
              <a:defRPr sz="18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5080">
              <a:lnSpc>
                <a:spcPts val="2200"/>
              </a:lnSpc>
            </a:pPr>
            <a:r>
              <a:rPr lang="en-US" sz="1800" b="1">
                <a:solidFill>
                  <a:srgbClr val="222065"/>
                </a:solidFill>
                <a:latin typeface="Arial" charset="0"/>
                <a:ea typeface="Arial" charset="0"/>
                <a:cs typeface="Arial" charset="0"/>
              </a:rPr>
              <a:t>Lorem ipsum dolor sit </a:t>
            </a:r>
            <a:r>
              <a:rPr lang="en-US" sz="1800" b="1" err="1">
                <a:solidFill>
                  <a:srgbClr val="222065"/>
                </a:solidFill>
                <a:latin typeface="Arial" charset="0"/>
                <a:ea typeface="Arial" charset="0"/>
                <a:cs typeface="Arial" charset="0"/>
              </a:rPr>
              <a:t>amet</a:t>
            </a:r>
            <a:r>
              <a:rPr lang="en-US" sz="1800" b="1">
                <a:solidFill>
                  <a:srgbClr val="222065"/>
                </a:solidFill>
                <a:latin typeface="Arial" charset="0"/>
                <a:ea typeface="Arial" charset="0"/>
                <a:cs typeface="Arial" charset="0"/>
              </a:rPr>
              <a:t>, ex </a:t>
            </a:r>
            <a:r>
              <a:rPr lang="en-US" sz="1800" b="1" err="1">
                <a:solidFill>
                  <a:srgbClr val="222065"/>
                </a:solidFill>
                <a:latin typeface="Arial" charset="0"/>
                <a:ea typeface="Arial" charset="0"/>
                <a:cs typeface="Arial" charset="0"/>
              </a:rPr>
              <a:t>sed</a:t>
            </a:r>
            <a:r>
              <a:rPr lang="en-US" sz="1800" b="1">
                <a:solidFill>
                  <a:srgbClr val="222065"/>
                </a:solidFill>
                <a:latin typeface="Arial" charset="0"/>
                <a:ea typeface="Arial" charset="0"/>
                <a:cs typeface="Arial" charset="0"/>
              </a:rPr>
              <a:t> dicit </a:t>
            </a:r>
            <a:r>
              <a:rPr lang="en-US" sz="1800" b="1" err="1">
                <a:solidFill>
                  <a:srgbClr val="222065"/>
                </a:solidFill>
                <a:latin typeface="Arial" charset="0"/>
                <a:ea typeface="Arial" charset="0"/>
                <a:cs typeface="Arial" charset="0"/>
              </a:rPr>
              <a:t>interesset</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philosophia</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ei</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sint</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nostrud</a:t>
            </a:r>
            <a:r>
              <a:rPr lang="en-US" sz="1800" b="1">
                <a:solidFill>
                  <a:srgbClr val="222065"/>
                </a:solidFill>
                <a:latin typeface="Arial" charset="0"/>
                <a:ea typeface="Arial" charset="0"/>
                <a:cs typeface="Arial" charset="0"/>
              </a:rPr>
              <a:t> sententiae duo. Cu posse dicit </a:t>
            </a:r>
            <a:r>
              <a:rPr lang="en-US" sz="1800" b="1" err="1">
                <a:solidFill>
                  <a:srgbClr val="222065"/>
                </a:solidFill>
                <a:latin typeface="Arial" charset="0"/>
                <a:ea typeface="Arial" charset="0"/>
                <a:cs typeface="Arial" charset="0"/>
              </a:rPr>
              <a:t>adipiscing</a:t>
            </a:r>
            <a:r>
              <a:rPr lang="en-US" sz="1800" b="1">
                <a:solidFill>
                  <a:srgbClr val="222065"/>
                </a:solidFill>
                <a:latin typeface="Arial" charset="0"/>
                <a:ea typeface="Arial" charset="0"/>
                <a:cs typeface="Arial" charset="0"/>
              </a:rPr>
              <a:t> cum, ex </a:t>
            </a:r>
            <a:r>
              <a:rPr lang="en-US" sz="1800" b="1" err="1">
                <a:solidFill>
                  <a:srgbClr val="222065"/>
                </a:solidFill>
                <a:latin typeface="Arial" charset="0"/>
                <a:ea typeface="Arial" charset="0"/>
                <a:cs typeface="Arial" charset="0"/>
              </a:rPr>
              <a:t>apeirian</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comprehensam</a:t>
            </a:r>
            <a:r>
              <a:rPr lang="en-US" sz="1800" b="1">
                <a:solidFill>
                  <a:srgbClr val="222065"/>
                </a:solidFill>
                <a:latin typeface="Arial" charset="0"/>
                <a:ea typeface="Arial" charset="0"/>
                <a:cs typeface="Arial" charset="0"/>
              </a:rPr>
              <a:t> vim, </a:t>
            </a:r>
            <a:r>
              <a:rPr lang="en-US" sz="1800" b="1" err="1">
                <a:solidFill>
                  <a:srgbClr val="222065"/>
                </a:solidFill>
                <a:latin typeface="Arial" charset="0"/>
                <a:ea typeface="Arial" charset="0"/>
                <a:cs typeface="Arial" charset="0"/>
              </a:rPr>
              <a:t>mei</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ei</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tota</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nusquam</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scribentur</a:t>
            </a:r>
            <a:r>
              <a:rPr lang="en-US" sz="1800" b="1">
                <a:solidFill>
                  <a:srgbClr val="222065"/>
                </a:solidFill>
                <a:latin typeface="Arial" charset="0"/>
                <a:ea typeface="Arial" charset="0"/>
                <a:cs typeface="Arial" charset="0"/>
              </a:rPr>
              <a:t>. </a:t>
            </a:r>
            <a:endParaRPr lang="en-US" sz="1800">
              <a:latin typeface="Arial" charset="0"/>
              <a:ea typeface="Arial" charset="0"/>
              <a:cs typeface="Arial" charset="0"/>
            </a:endParaRPr>
          </a:p>
        </p:txBody>
      </p:sp>
      <p:sp>
        <p:nvSpPr>
          <p:cNvPr id="13" name="Footer Placeholder 24">
            <a:extLst>
              <a:ext uri="{FF2B5EF4-FFF2-40B4-BE49-F238E27FC236}">
                <a16:creationId xmlns:a16="http://schemas.microsoft.com/office/drawing/2014/main" id="{306373B4-E9F0-444E-B9D9-7C0426A31DD2}"/>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Tree>
    <p:extLst>
      <p:ext uri="{BB962C8B-B14F-4D97-AF65-F5344CB8AC3E}">
        <p14:creationId xmlns:p14="http://schemas.microsoft.com/office/powerpoint/2010/main" val="26296354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wo columns with text &amp; BnW image - Design 3">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D72EA746-81C1-CD41-9219-2144D8B9061F}"/>
              </a:ext>
            </a:extLst>
          </p:cNvPr>
          <p:cNvSpPr>
            <a:spLocks noGrp="1"/>
          </p:cNvSpPr>
          <p:nvPr>
            <p:ph type="body" sz="half" idx="12" hasCustomPrompt="1"/>
          </p:nvPr>
        </p:nvSpPr>
        <p:spPr>
          <a:xfrm>
            <a:off x="468007" y="594360"/>
            <a:ext cx="11131751" cy="427617"/>
          </a:xfrm>
          <a:prstGeom prst="rect">
            <a:avLst/>
          </a:prstGeom>
        </p:spPr>
        <p:txBody>
          <a:bodyPr/>
          <a:lstStyle>
            <a:lvl1pPr marL="0" indent="0">
              <a:buNone/>
              <a:defRPr sz="3500" b="1" cap="all"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ONE LINE TITLE</a:t>
            </a:r>
          </a:p>
        </p:txBody>
      </p:sp>
      <p:sp>
        <p:nvSpPr>
          <p:cNvPr id="4" name="object 13">
            <a:extLst>
              <a:ext uri="{FF2B5EF4-FFF2-40B4-BE49-F238E27FC236}">
                <a16:creationId xmlns:a16="http://schemas.microsoft.com/office/drawing/2014/main" id="{883B4EA0-2218-F747-AC16-3F0005C49A55}"/>
              </a:ext>
            </a:extLst>
          </p:cNvPr>
          <p:cNvSpPr/>
          <p:nvPr userDrawn="1"/>
        </p:nvSpPr>
        <p:spPr>
          <a:xfrm>
            <a:off x="452649" y="1711324"/>
            <a:ext cx="11147108" cy="377249"/>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a:p>
        </p:txBody>
      </p:sp>
      <p:sp>
        <p:nvSpPr>
          <p:cNvPr id="7" name="Holder 4">
            <a:extLst>
              <a:ext uri="{FF2B5EF4-FFF2-40B4-BE49-F238E27FC236}">
                <a16:creationId xmlns:a16="http://schemas.microsoft.com/office/drawing/2014/main" id="{1579E3F3-8093-5948-B68F-8D250B97D80E}"/>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11" name="Picture Placeholder 10">
            <a:extLst>
              <a:ext uri="{FF2B5EF4-FFF2-40B4-BE49-F238E27FC236}">
                <a16:creationId xmlns:a16="http://schemas.microsoft.com/office/drawing/2014/main" id="{DF759D0F-AC0F-7B48-9BA7-94D4591A11B0}"/>
              </a:ext>
            </a:extLst>
          </p:cNvPr>
          <p:cNvSpPr>
            <a:spLocks noGrp="1"/>
          </p:cNvSpPr>
          <p:nvPr>
            <p:ph type="pic" sz="quarter" idx="34" hasCustomPrompt="1"/>
          </p:nvPr>
        </p:nvSpPr>
        <p:spPr>
          <a:xfrm>
            <a:off x="6664220" y="2107714"/>
            <a:ext cx="4935537" cy="3214919"/>
          </a:xfrm>
          <a:prstGeom prst="rect">
            <a:avLst/>
          </a:prstGeom>
        </p:spPr>
        <p:txBody>
          <a:bodyPr/>
          <a:lstStyle>
            <a:lvl1pPr marL="0" marR="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sz="1600">
                <a:solidFill>
                  <a:srgbClr val="FF0000"/>
                </a:solidFill>
              </a:defRPr>
            </a:lvl1pPr>
          </a:lstStyle>
          <a:p>
            <a:pPr marL="0" marR="0" lvl="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a:pPr>
            <a:r>
              <a:rPr lang="en-US"/>
              <a:t>Black and white isolated image to be added here. Click icon to insert. You may need to adjust ‘crop’ to ensure image fits. If you are looking to source an image please: 1) search the image bank 2) Talk with Help-desk Design 3) Search </a:t>
            </a:r>
            <a:r>
              <a:rPr lang="en-US" err="1"/>
              <a:t>www.alamy.com</a:t>
            </a:r>
            <a:endParaRPr lang="en-US"/>
          </a:p>
          <a:p>
            <a:pPr marL="0" marR="0" lvl="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a:pPr>
            <a:endParaRPr lang="en-US"/>
          </a:p>
        </p:txBody>
      </p:sp>
      <p:sp>
        <p:nvSpPr>
          <p:cNvPr id="12" name="Text Placeholder 3">
            <a:extLst>
              <a:ext uri="{FF2B5EF4-FFF2-40B4-BE49-F238E27FC236}">
                <a16:creationId xmlns:a16="http://schemas.microsoft.com/office/drawing/2014/main" id="{807EAA2A-3F99-3847-BCD9-FD912F4B1476}"/>
              </a:ext>
            </a:extLst>
          </p:cNvPr>
          <p:cNvSpPr>
            <a:spLocks noGrp="1"/>
          </p:cNvSpPr>
          <p:nvPr>
            <p:ph type="body" sz="half" idx="2" hasCustomPrompt="1"/>
          </p:nvPr>
        </p:nvSpPr>
        <p:spPr>
          <a:xfrm>
            <a:off x="468007" y="2133354"/>
            <a:ext cx="5595225" cy="3189279"/>
          </a:xfrm>
          <a:prstGeom prst="rect">
            <a:avLst/>
          </a:prstGeom>
        </p:spPr>
        <p:txBody>
          <a:bodyPr/>
          <a:lstStyle>
            <a:lvl1pPr marL="0" indent="0" algn="l">
              <a:buNone/>
              <a:defRPr sz="18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5080">
              <a:lnSpc>
                <a:spcPts val="2200"/>
              </a:lnSpc>
            </a:pPr>
            <a:r>
              <a:rPr lang="en-US" sz="1800" b="1">
                <a:solidFill>
                  <a:srgbClr val="222065"/>
                </a:solidFill>
                <a:latin typeface="Arial" charset="0"/>
                <a:ea typeface="Arial" charset="0"/>
                <a:cs typeface="Arial" charset="0"/>
              </a:rPr>
              <a:t>Lorem ipsum dolor sit </a:t>
            </a:r>
            <a:r>
              <a:rPr lang="en-US" sz="1800" b="1" err="1">
                <a:solidFill>
                  <a:srgbClr val="222065"/>
                </a:solidFill>
                <a:latin typeface="Arial" charset="0"/>
                <a:ea typeface="Arial" charset="0"/>
                <a:cs typeface="Arial" charset="0"/>
              </a:rPr>
              <a:t>amet</a:t>
            </a:r>
            <a:r>
              <a:rPr lang="en-US" sz="1800" b="1">
                <a:solidFill>
                  <a:srgbClr val="222065"/>
                </a:solidFill>
                <a:latin typeface="Arial" charset="0"/>
                <a:ea typeface="Arial" charset="0"/>
                <a:cs typeface="Arial" charset="0"/>
              </a:rPr>
              <a:t>, ex </a:t>
            </a:r>
            <a:r>
              <a:rPr lang="en-US" sz="1800" b="1" err="1">
                <a:solidFill>
                  <a:srgbClr val="222065"/>
                </a:solidFill>
                <a:latin typeface="Arial" charset="0"/>
                <a:ea typeface="Arial" charset="0"/>
                <a:cs typeface="Arial" charset="0"/>
              </a:rPr>
              <a:t>sed</a:t>
            </a:r>
            <a:r>
              <a:rPr lang="en-US" sz="1800" b="1">
                <a:solidFill>
                  <a:srgbClr val="222065"/>
                </a:solidFill>
                <a:latin typeface="Arial" charset="0"/>
                <a:ea typeface="Arial" charset="0"/>
                <a:cs typeface="Arial" charset="0"/>
              </a:rPr>
              <a:t> dicit </a:t>
            </a:r>
            <a:r>
              <a:rPr lang="en-US" sz="1800" b="1" err="1">
                <a:solidFill>
                  <a:srgbClr val="222065"/>
                </a:solidFill>
                <a:latin typeface="Arial" charset="0"/>
                <a:ea typeface="Arial" charset="0"/>
                <a:cs typeface="Arial" charset="0"/>
              </a:rPr>
              <a:t>interesset</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philosophia</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ei</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sint</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nostrud</a:t>
            </a:r>
            <a:r>
              <a:rPr lang="en-US" sz="1800" b="1">
                <a:solidFill>
                  <a:srgbClr val="222065"/>
                </a:solidFill>
                <a:latin typeface="Arial" charset="0"/>
                <a:ea typeface="Arial" charset="0"/>
                <a:cs typeface="Arial" charset="0"/>
              </a:rPr>
              <a:t> sententiae duo. Cu posse dicit </a:t>
            </a:r>
            <a:r>
              <a:rPr lang="en-US" sz="1800" b="1" err="1">
                <a:solidFill>
                  <a:srgbClr val="222065"/>
                </a:solidFill>
                <a:latin typeface="Arial" charset="0"/>
                <a:ea typeface="Arial" charset="0"/>
                <a:cs typeface="Arial" charset="0"/>
              </a:rPr>
              <a:t>adipiscing</a:t>
            </a:r>
            <a:r>
              <a:rPr lang="en-US" sz="1800" b="1">
                <a:solidFill>
                  <a:srgbClr val="222065"/>
                </a:solidFill>
                <a:latin typeface="Arial" charset="0"/>
                <a:ea typeface="Arial" charset="0"/>
                <a:cs typeface="Arial" charset="0"/>
              </a:rPr>
              <a:t> cum, ex </a:t>
            </a:r>
            <a:r>
              <a:rPr lang="en-US" sz="1800" b="1" err="1">
                <a:solidFill>
                  <a:srgbClr val="222065"/>
                </a:solidFill>
                <a:latin typeface="Arial" charset="0"/>
                <a:ea typeface="Arial" charset="0"/>
                <a:cs typeface="Arial" charset="0"/>
              </a:rPr>
              <a:t>apeirian</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comprehensam</a:t>
            </a:r>
            <a:r>
              <a:rPr lang="en-US" sz="1800" b="1">
                <a:solidFill>
                  <a:srgbClr val="222065"/>
                </a:solidFill>
                <a:latin typeface="Arial" charset="0"/>
                <a:ea typeface="Arial" charset="0"/>
                <a:cs typeface="Arial" charset="0"/>
              </a:rPr>
              <a:t> vim, </a:t>
            </a:r>
            <a:r>
              <a:rPr lang="en-US" sz="1800" b="1" err="1">
                <a:solidFill>
                  <a:srgbClr val="222065"/>
                </a:solidFill>
                <a:latin typeface="Arial" charset="0"/>
                <a:ea typeface="Arial" charset="0"/>
                <a:cs typeface="Arial" charset="0"/>
              </a:rPr>
              <a:t>mei</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ei</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tota</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nusquam</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scribentur</a:t>
            </a:r>
            <a:r>
              <a:rPr lang="en-US" sz="1800" b="1">
                <a:solidFill>
                  <a:srgbClr val="222065"/>
                </a:solidFill>
                <a:latin typeface="Arial" charset="0"/>
                <a:ea typeface="Arial" charset="0"/>
                <a:cs typeface="Arial" charset="0"/>
              </a:rPr>
              <a:t>. </a:t>
            </a:r>
            <a:endParaRPr lang="en-US" sz="1800">
              <a:latin typeface="Arial" charset="0"/>
              <a:ea typeface="Arial" charset="0"/>
              <a:cs typeface="Arial" charset="0"/>
            </a:endParaRPr>
          </a:p>
        </p:txBody>
      </p:sp>
      <p:sp>
        <p:nvSpPr>
          <p:cNvPr id="13" name="Footer Placeholder 24">
            <a:extLst>
              <a:ext uri="{FF2B5EF4-FFF2-40B4-BE49-F238E27FC236}">
                <a16:creationId xmlns:a16="http://schemas.microsoft.com/office/drawing/2014/main" id="{306373B4-E9F0-444E-B9D9-7C0426A31DD2}"/>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2 Numbered Facts">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AAC6496B-3517-7042-A157-F8A11B7F642A}"/>
              </a:ext>
            </a:extLst>
          </p:cNvPr>
          <p:cNvSpPr>
            <a:spLocks noGrp="1"/>
          </p:cNvSpPr>
          <p:nvPr>
            <p:ph type="body" sz="half" idx="12" hasCustomPrompt="1"/>
          </p:nvPr>
        </p:nvSpPr>
        <p:spPr>
          <a:xfrm>
            <a:off x="468007" y="594360"/>
            <a:ext cx="11131751" cy="427617"/>
          </a:xfrm>
          <a:prstGeom prst="rect">
            <a:avLst/>
          </a:prstGeom>
        </p:spPr>
        <p:txBody>
          <a:bodyPr/>
          <a:lstStyle>
            <a:lvl1pPr marL="0" indent="0">
              <a:buNone/>
              <a:defRPr sz="2800" b="1" cap="all" baseline="0">
                <a:solidFill>
                  <a:schemeClr val="bg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HEADLINE </a:t>
            </a:r>
          </a:p>
          <a:p>
            <a:pPr lvl="0"/>
            <a:r>
              <a:rPr lang="en-US"/>
              <a:t>CAN BE ON TWO LINES</a:t>
            </a:r>
          </a:p>
        </p:txBody>
      </p:sp>
      <p:sp>
        <p:nvSpPr>
          <p:cNvPr id="5" name="Holder 4">
            <a:extLst>
              <a:ext uri="{FF2B5EF4-FFF2-40B4-BE49-F238E27FC236}">
                <a16:creationId xmlns:a16="http://schemas.microsoft.com/office/drawing/2014/main" id="{6A1174B7-A275-2846-839E-C0B1DE7079EF}"/>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8" name="Text Placeholder 3">
            <a:extLst>
              <a:ext uri="{FF2B5EF4-FFF2-40B4-BE49-F238E27FC236}">
                <a16:creationId xmlns:a16="http://schemas.microsoft.com/office/drawing/2014/main" id="{629AD832-8CCA-A941-9B5F-9CDCF6AC9F3F}"/>
              </a:ext>
            </a:extLst>
          </p:cNvPr>
          <p:cNvSpPr>
            <a:spLocks noGrp="1"/>
          </p:cNvSpPr>
          <p:nvPr>
            <p:ph type="body" sz="half" idx="2" hasCustomPrompt="1"/>
          </p:nvPr>
        </p:nvSpPr>
        <p:spPr>
          <a:xfrm>
            <a:off x="468007" y="1699461"/>
            <a:ext cx="11131750" cy="711230"/>
          </a:xfrm>
          <a:prstGeom prst="rect">
            <a:avLst/>
          </a:prstGeom>
        </p:spPr>
        <p:txBody>
          <a:bodyPr/>
          <a:lstStyle>
            <a:lvl1pPr marL="0" indent="0" algn="l">
              <a:buNone/>
              <a:defRPr sz="18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5080">
              <a:lnSpc>
                <a:spcPts val="2200"/>
              </a:lnSpc>
            </a:pPr>
            <a:r>
              <a:rPr lang="en-US" sz="1800" b="1">
                <a:solidFill>
                  <a:srgbClr val="222065"/>
                </a:solidFill>
                <a:latin typeface="Arial" charset="0"/>
                <a:ea typeface="Arial" charset="0"/>
                <a:cs typeface="Arial" charset="0"/>
              </a:rPr>
              <a:t>Lorem ipsum dolor sit </a:t>
            </a:r>
            <a:r>
              <a:rPr lang="en-US" sz="1800" b="1" err="1">
                <a:solidFill>
                  <a:srgbClr val="222065"/>
                </a:solidFill>
                <a:latin typeface="Arial" charset="0"/>
                <a:ea typeface="Arial" charset="0"/>
                <a:cs typeface="Arial" charset="0"/>
              </a:rPr>
              <a:t>amet</a:t>
            </a:r>
            <a:r>
              <a:rPr lang="en-US" sz="1800" b="1">
                <a:solidFill>
                  <a:srgbClr val="222065"/>
                </a:solidFill>
                <a:latin typeface="Arial" charset="0"/>
                <a:ea typeface="Arial" charset="0"/>
                <a:cs typeface="Arial" charset="0"/>
              </a:rPr>
              <a:t>, ex </a:t>
            </a:r>
            <a:r>
              <a:rPr lang="en-US" sz="1800" b="1" err="1">
                <a:solidFill>
                  <a:srgbClr val="222065"/>
                </a:solidFill>
                <a:latin typeface="Arial" charset="0"/>
                <a:ea typeface="Arial" charset="0"/>
                <a:cs typeface="Arial" charset="0"/>
              </a:rPr>
              <a:t>sed</a:t>
            </a:r>
            <a:r>
              <a:rPr lang="en-US" sz="1800" b="1">
                <a:solidFill>
                  <a:srgbClr val="222065"/>
                </a:solidFill>
                <a:latin typeface="Arial" charset="0"/>
                <a:ea typeface="Arial" charset="0"/>
                <a:cs typeface="Arial" charset="0"/>
              </a:rPr>
              <a:t> dicit </a:t>
            </a:r>
            <a:r>
              <a:rPr lang="en-US" sz="1800" b="1" err="1">
                <a:solidFill>
                  <a:srgbClr val="222065"/>
                </a:solidFill>
                <a:latin typeface="Arial" charset="0"/>
                <a:ea typeface="Arial" charset="0"/>
                <a:cs typeface="Arial" charset="0"/>
              </a:rPr>
              <a:t>interesset</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philosophia</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ei</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sint</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nostrud</a:t>
            </a:r>
            <a:r>
              <a:rPr lang="en-US" sz="1800" b="1">
                <a:solidFill>
                  <a:srgbClr val="222065"/>
                </a:solidFill>
                <a:latin typeface="Arial" charset="0"/>
                <a:ea typeface="Arial" charset="0"/>
                <a:cs typeface="Arial" charset="0"/>
              </a:rPr>
              <a:t> sententiae duo. Cu posse dicit </a:t>
            </a:r>
            <a:r>
              <a:rPr lang="en-US" sz="1800" b="1" err="1">
                <a:solidFill>
                  <a:srgbClr val="222065"/>
                </a:solidFill>
                <a:latin typeface="Arial" charset="0"/>
                <a:ea typeface="Arial" charset="0"/>
                <a:cs typeface="Arial" charset="0"/>
              </a:rPr>
              <a:t>adipiscing</a:t>
            </a:r>
            <a:r>
              <a:rPr lang="en-US" sz="1800" b="1">
                <a:solidFill>
                  <a:srgbClr val="222065"/>
                </a:solidFill>
                <a:latin typeface="Arial" charset="0"/>
                <a:ea typeface="Arial" charset="0"/>
                <a:cs typeface="Arial" charset="0"/>
              </a:rPr>
              <a:t> cum, ex </a:t>
            </a:r>
            <a:r>
              <a:rPr lang="en-US" sz="1800" b="1" err="1">
                <a:solidFill>
                  <a:srgbClr val="222065"/>
                </a:solidFill>
                <a:latin typeface="Arial" charset="0"/>
                <a:ea typeface="Arial" charset="0"/>
                <a:cs typeface="Arial" charset="0"/>
              </a:rPr>
              <a:t>apeirian</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comprehensam</a:t>
            </a:r>
            <a:r>
              <a:rPr lang="en-US" sz="1800" b="1">
                <a:solidFill>
                  <a:srgbClr val="222065"/>
                </a:solidFill>
                <a:latin typeface="Arial" charset="0"/>
                <a:ea typeface="Arial" charset="0"/>
                <a:cs typeface="Arial" charset="0"/>
              </a:rPr>
              <a:t> vim, </a:t>
            </a:r>
            <a:r>
              <a:rPr lang="en-US" sz="1800" b="1" err="1">
                <a:solidFill>
                  <a:srgbClr val="222065"/>
                </a:solidFill>
                <a:latin typeface="Arial" charset="0"/>
                <a:ea typeface="Arial" charset="0"/>
                <a:cs typeface="Arial" charset="0"/>
              </a:rPr>
              <a:t>mei</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ei</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tota</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nusquam</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scribentur</a:t>
            </a:r>
            <a:r>
              <a:rPr lang="en-US" sz="1800" b="1">
                <a:solidFill>
                  <a:srgbClr val="222065"/>
                </a:solidFill>
                <a:latin typeface="Arial" charset="0"/>
                <a:ea typeface="Arial" charset="0"/>
                <a:cs typeface="Arial" charset="0"/>
              </a:rPr>
              <a:t>. </a:t>
            </a:r>
            <a:endParaRPr lang="en-US" sz="1800">
              <a:latin typeface="Arial" charset="0"/>
              <a:ea typeface="Arial" charset="0"/>
              <a:cs typeface="Arial" charset="0"/>
            </a:endParaRPr>
          </a:p>
        </p:txBody>
      </p:sp>
      <p:sp>
        <p:nvSpPr>
          <p:cNvPr id="9" name="object 13">
            <a:extLst>
              <a:ext uri="{FF2B5EF4-FFF2-40B4-BE49-F238E27FC236}">
                <a16:creationId xmlns:a16="http://schemas.microsoft.com/office/drawing/2014/main" id="{401BD72B-40EA-1F46-BC2A-0B68ED8A95A2}"/>
              </a:ext>
            </a:extLst>
          </p:cNvPr>
          <p:cNvSpPr/>
          <p:nvPr userDrawn="1"/>
        </p:nvSpPr>
        <p:spPr>
          <a:xfrm flipV="1">
            <a:off x="476786" y="2795777"/>
            <a:ext cx="5319857" cy="45719"/>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a:p>
        </p:txBody>
      </p:sp>
      <p:sp>
        <p:nvSpPr>
          <p:cNvPr id="11" name="object 15">
            <a:extLst>
              <a:ext uri="{FF2B5EF4-FFF2-40B4-BE49-F238E27FC236}">
                <a16:creationId xmlns:a16="http://schemas.microsoft.com/office/drawing/2014/main" id="{13AF6EF4-124B-BF43-B124-DF4B2E1408CD}"/>
              </a:ext>
            </a:extLst>
          </p:cNvPr>
          <p:cNvSpPr/>
          <p:nvPr userDrawn="1"/>
        </p:nvSpPr>
        <p:spPr>
          <a:xfrm flipV="1">
            <a:off x="5959928" y="2794649"/>
            <a:ext cx="5543787" cy="46846"/>
          </a:xfrm>
          <a:custGeom>
            <a:avLst/>
            <a:gdLst/>
            <a:ahLst/>
            <a:cxnLst/>
            <a:rect l="l" t="t" r="r" b="b"/>
            <a:pathLst>
              <a:path w="3556634">
                <a:moveTo>
                  <a:pt x="0" y="0"/>
                </a:moveTo>
                <a:lnTo>
                  <a:pt x="3556596" y="0"/>
                </a:lnTo>
              </a:path>
            </a:pathLst>
          </a:custGeom>
          <a:ln w="20739">
            <a:solidFill>
              <a:srgbClr val="E5007D"/>
            </a:solidFill>
          </a:ln>
        </p:spPr>
        <p:txBody>
          <a:bodyPr wrap="square" lIns="0" tIns="0" rIns="0" bIns="0" rtlCol="0"/>
          <a:lstStyle/>
          <a:p>
            <a:endParaRPr/>
          </a:p>
        </p:txBody>
      </p:sp>
      <p:sp>
        <p:nvSpPr>
          <p:cNvPr id="13" name="object 9">
            <a:extLst>
              <a:ext uri="{FF2B5EF4-FFF2-40B4-BE49-F238E27FC236}">
                <a16:creationId xmlns:a16="http://schemas.microsoft.com/office/drawing/2014/main" id="{CB0244A0-423B-7D49-AA1E-AFA63227BEA2}"/>
              </a:ext>
            </a:extLst>
          </p:cNvPr>
          <p:cNvSpPr txBox="1"/>
          <p:nvPr userDrawn="1"/>
        </p:nvSpPr>
        <p:spPr>
          <a:xfrm>
            <a:off x="502503" y="2776567"/>
            <a:ext cx="1703887" cy="1423467"/>
          </a:xfrm>
          <a:prstGeom prst="rect">
            <a:avLst/>
          </a:prstGeom>
        </p:spPr>
        <p:txBody>
          <a:bodyPr vert="horz" wrap="square" lIns="0" tIns="0" rIns="0" bIns="0" rtlCol="0">
            <a:spAutoFit/>
          </a:bodyPr>
          <a:lstStyle/>
          <a:p>
            <a:pPr marL="12700">
              <a:lnSpc>
                <a:spcPts val="11050"/>
              </a:lnSpc>
              <a:tabLst>
                <a:tab pos="3899535" algn="l"/>
              </a:tabLst>
            </a:pPr>
            <a:r>
              <a:rPr sz="9250" b="1" spc="-1630">
                <a:solidFill>
                  <a:srgbClr val="009FE3"/>
                </a:solidFill>
                <a:latin typeface="Arial Black" charset="0"/>
                <a:ea typeface="Arial Black" charset="0"/>
                <a:cs typeface="Arial Black" charset="0"/>
              </a:rPr>
              <a:t>1</a:t>
            </a:r>
            <a:endParaRPr sz="9250" b="1">
              <a:latin typeface="Arial Black" charset="0"/>
              <a:ea typeface="Arial Black" charset="0"/>
              <a:cs typeface="Arial Black" charset="0"/>
            </a:endParaRPr>
          </a:p>
        </p:txBody>
      </p:sp>
      <p:sp>
        <p:nvSpPr>
          <p:cNvPr id="15" name="Rectangle 14">
            <a:extLst>
              <a:ext uri="{FF2B5EF4-FFF2-40B4-BE49-F238E27FC236}">
                <a16:creationId xmlns:a16="http://schemas.microsoft.com/office/drawing/2014/main" id="{8E789ED6-17C7-404F-BBD6-A9AE23831DF0}"/>
              </a:ext>
            </a:extLst>
          </p:cNvPr>
          <p:cNvSpPr/>
          <p:nvPr userDrawn="1"/>
        </p:nvSpPr>
        <p:spPr>
          <a:xfrm>
            <a:off x="6033883" y="2731197"/>
            <a:ext cx="1119272" cy="1515800"/>
          </a:xfrm>
          <a:prstGeom prst="rect">
            <a:avLst/>
          </a:prstGeom>
        </p:spPr>
        <p:txBody>
          <a:bodyPr wrap="square">
            <a:spAutoFit/>
          </a:bodyPr>
          <a:lstStyle/>
          <a:p>
            <a:r>
              <a:rPr lang="is-IS" sz="9250" b="1" spc="-285">
                <a:solidFill>
                  <a:srgbClr val="009FE3"/>
                </a:solidFill>
                <a:latin typeface="Arial Black" charset="0"/>
                <a:ea typeface="Arial Black" charset="0"/>
                <a:cs typeface="Arial Black" charset="0"/>
              </a:rPr>
              <a:t>2</a:t>
            </a:r>
            <a:endParaRPr lang="en-US" sz="9250" b="1">
              <a:latin typeface="Arial Black" charset="0"/>
              <a:ea typeface="Arial Black" charset="0"/>
              <a:cs typeface="Arial Black" charset="0"/>
            </a:endParaRPr>
          </a:p>
        </p:txBody>
      </p:sp>
      <p:sp>
        <p:nvSpPr>
          <p:cNvPr id="18" name="Text Placeholder 3">
            <a:extLst>
              <a:ext uri="{FF2B5EF4-FFF2-40B4-BE49-F238E27FC236}">
                <a16:creationId xmlns:a16="http://schemas.microsoft.com/office/drawing/2014/main" id="{005EFE86-E11A-F945-A496-00ABAF61DAE2}"/>
              </a:ext>
            </a:extLst>
          </p:cNvPr>
          <p:cNvSpPr>
            <a:spLocks noGrp="1"/>
          </p:cNvSpPr>
          <p:nvPr>
            <p:ph type="body" sz="half" idx="13" hasCustomPrompt="1"/>
          </p:nvPr>
        </p:nvSpPr>
        <p:spPr>
          <a:xfrm>
            <a:off x="1507253" y="2995842"/>
            <a:ext cx="4289390" cy="1389209"/>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ex </a:t>
            </a:r>
            <a:r>
              <a:rPr lang="en-US" err="1"/>
              <a:t>sed</a:t>
            </a:r>
            <a:r>
              <a:rPr lang="en-US"/>
              <a:t> dicit </a:t>
            </a:r>
            <a:r>
              <a:rPr lang="en-US" err="1"/>
              <a:t>interesset</a:t>
            </a:r>
            <a:r>
              <a:rPr lang="en-US"/>
              <a:t> </a:t>
            </a:r>
            <a:r>
              <a:rPr lang="en-US" err="1"/>
              <a:t>philosophia</a:t>
            </a:r>
            <a:r>
              <a:rPr lang="en-US"/>
              <a:t>, </a:t>
            </a:r>
            <a:r>
              <a:rPr lang="en-US" err="1"/>
              <a:t>ei</a:t>
            </a:r>
            <a:r>
              <a:rPr lang="en-US"/>
              <a:t> </a:t>
            </a:r>
            <a:r>
              <a:rPr lang="en-US" err="1"/>
              <a:t>sint</a:t>
            </a:r>
            <a:r>
              <a:rPr lang="en-US"/>
              <a:t> </a:t>
            </a:r>
            <a:r>
              <a:rPr lang="en-US" err="1"/>
              <a:t>nostrud</a:t>
            </a:r>
            <a:r>
              <a:rPr lang="en-US"/>
              <a:t> </a:t>
            </a:r>
          </a:p>
        </p:txBody>
      </p:sp>
      <p:sp>
        <p:nvSpPr>
          <p:cNvPr id="20" name="Text Placeholder 3">
            <a:extLst>
              <a:ext uri="{FF2B5EF4-FFF2-40B4-BE49-F238E27FC236}">
                <a16:creationId xmlns:a16="http://schemas.microsoft.com/office/drawing/2014/main" id="{33E09E9E-F7E8-C140-9A49-01B5DAB4F561}"/>
              </a:ext>
            </a:extLst>
          </p:cNvPr>
          <p:cNvSpPr>
            <a:spLocks noGrp="1"/>
          </p:cNvSpPr>
          <p:nvPr>
            <p:ph type="body" sz="half" idx="18" hasCustomPrompt="1"/>
          </p:nvPr>
        </p:nvSpPr>
        <p:spPr>
          <a:xfrm>
            <a:off x="7390396" y="3005890"/>
            <a:ext cx="4219224" cy="1389209"/>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ex </a:t>
            </a:r>
            <a:r>
              <a:rPr lang="en-US" err="1"/>
              <a:t>sed</a:t>
            </a:r>
            <a:r>
              <a:rPr lang="en-US"/>
              <a:t> dicit </a:t>
            </a:r>
            <a:r>
              <a:rPr lang="en-US" err="1"/>
              <a:t>interesset</a:t>
            </a:r>
            <a:r>
              <a:rPr lang="en-US"/>
              <a:t> </a:t>
            </a:r>
            <a:r>
              <a:rPr lang="en-US" err="1"/>
              <a:t>philosophia</a:t>
            </a:r>
            <a:r>
              <a:rPr lang="en-US"/>
              <a:t>, </a:t>
            </a:r>
            <a:r>
              <a:rPr lang="en-US" err="1"/>
              <a:t>ei</a:t>
            </a:r>
            <a:r>
              <a:rPr lang="en-US"/>
              <a:t> </a:t>
            </a:r>
            <a:r>
              <a:rPr lang="en-US" err="1"/>
              <a:t>sint</a:t>
            </a:r>
            <a:r>
              <a:rPr lang="en-US"/>
              <a:t> </a:t>
            </a:r>
            <a:r>
              <a:rPr lang="en-US" err="1"/>
              <a:t>nostrud</a:t>
            </a:r>
            <a:r>
              <a:rPr lang="en-US"/>
              <a:t> </a:t>
            </a:r>
          </a:p>
        </p:txBody>
      </p:sp>
      <p:sp>
        <p:nvSpPr>
          <p:cNvPr id="24" name="Footer Placeholder 24">
            <a:extLst>
              <a:ext uri="{FF2B5EF4-FFF2-40B4-BE49-F238E27FC236}">
                <a16:creationId xmlns:a16="http://schemas.microsoft.com/office/drawing/2014/main" id="{8644F5CB-3129-9F43-B2DF-9C93EAA2EAE1}"/>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3 Numbered Facts">
    <p:spTree>
      <p:nvGrpSpPr>
        <p:cNvPr id="1" name=""/>
        <p:cNvGrpSpPr/>
        <p:nvPr/>
      </p:nvGrpSpPr>
      <p:grpSpPr>
        <a:xfrm>
          <a:off x="0" y="0"/>
          <a:ext cx="0" cy="0"/>
          <a:chOff x="0" y="0"/>
          <a:chExt cx="0" cy="0"/>
        </a:xfrm>
      </p:grpSpPr>
      <p:sp>
        <p:nvSpPr>
          <p:cNvPr id="5" name="Holder 4">
            <a:extLst>
              <a:ext uri="{FF2B5EF4-FFF2-40B4-BE49-F238E27FC236}">
                <a16:creationId xmlns:a16="http://schemas.microsoft.com/office/drawing/2014/main" id="{6A1174B7-A275-2846-839E-C0B1DE7079EF}"/>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8" name="Text Placeholder 3">
            <a:extLst>
              <a:ext uri="{FF2B5EF4-FFF2-40B4-BE49-F238E27FC236}">
                <a16:creationId xmlns:a16="http://schemas.microsoft.com/office/drawing/2014/main" id="{629AD832-8CCA-A941-9B5F-9CDCF6AC9F3F}"/>
              </a:ext>
            </a:extLst>
          </p:cNvPr>
          <p:cNvSpPr>
            <a:spLocks noGrp="1"/>
          </p:cNvSpPr>
          <p:nvPr>
            <p:ph type="body" sz="half" idx="2" hasCustomPrompt="1"/>
          </p:nvPr>
        </p:nvSpPr>
        <p:spPr>
          <a:xfrm>
            <a:off x="468007" y="1699461"/>
            <a:ext cx="11131750" cy="711230"/>
          </a:xfrm>
          <a:prstGeom prst="rect">
            <a:avLst/>
          </a:prstGeom>
        </p:spPr>
        <p:txBody>
          <a:bodyPr/>
          <a:lstStyle>
            <a:lvl1pPr marL="0" indent="0" algn="l">
              <a:buNone/>
              <a:defRPr sz="18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5080">
              <a:lnSpc>
                <a:spcPts val="2200"/>
              </a:lnSpc>
            </a:pPr>
            <a:r>
              <a:rPr lang="en-US" sz="1800" b="1">
                <a:solidFill>
                  <a:srgbClr val="222065"/>
                </a:solidFill>
                <a:latin typeface="Arial" charset="0"/>
                <a:ea typeface="Arial" charset="0"/>
                <a:cs typeface="Arial" charset="0"/>
              </a:rPr>
              <a:t>Lorem ipsum dolor sit </a:t>
            </a:r>
            <a:r>
              <a:rPr lang="en-US" sz="1800" b="1" err="1">
                <a:solidFill>
                  <a:srgbClr val="222065"/>
                </a:solidFill>
                <a:latin typeface="Arial" charset="0"/>
                <a:ea typeface="Arial" charset="0"/>
                <a:cs typeface="Arial" charset="0"/>
              </a:rPr>
              <a:t>amet</a:t>
            </a:r>
            <a:r>
              <a:rPr lang="en-US" sz="1800" b="1">
                <a:solidFill>
                  <a:srgbClr val="222065"/>
                </a:solidFill>
                <a:latin typeface="Arial" charset="0"/>
                <a:ea typeface="Arial" charset="0"/>
                <a:cs typeface="Arial" charset="0"/>
              </a:rPr>
              <a:t>, ex </a:t>
            </a:r>
            <a:r>
              <a:rPr lang="en-US" sz="1800" b="1" err="1">
                <a:solidFill>
                  <a:srgbClr val="222065"/>
                </a:solidFill>
                <a:latin typeface="Arial" charset="0"/>
                <a:ea typeface="Arial" charset="0"/>
                <a:cs typeface="Arial" charset="0"/>
              </a:rPr>
              <a:t>sed</a:t>
            </a:r>
            <a:r>
              <a:rPr lang="en-US" sz="1800" b="1">
                <a:solidFill>
                  <a:srgbClr val="222065"/>
                </a:solidFill>
                <a:latin typeface="Arial" charset="0"/>
                <a:ea typeface="Arial" charset="0"/>
                <a:cs typeface="Arial" charset="0"/>
              </a:rPr>
              <a:t> dicit </a:t>
            </a:r>
            <a:r>
              <a:rPr lang="en-US" sz="1800" b="1" err="1">
                <a:solidFill>
                  <a:srgbClr val="222065"/>
                </a:solidFill>
                <a:latin typeface="Arial" charset="0"/>
                <a:ea typeface="Arial" charset="0"/>
                <a:cs typeface="Arial" charset="0"/>
              </a:rPr>
              <a:t>interesset</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philosophia</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ei</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sint</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nostrud</a:t>
            </a:r>
            <a:r>
              <a:rPr lang="en-US" sz="1800" b="1">
                <a:solidFill>
                  <a:srgbClr val="222065"/>
                </a:solidFill>
                <a:latin typeface="Arial" charset="0"/>
                <a:ea typeface="Arial" charset="0"/>
                <a:cs typeface="Arial" charset="0"/>
              </a:rPr>
              <a:t> sententiae duo. Cu posse dicit </a:t>
            </a:r>
            <a:r>
              <a:rPr lang="en-US" sz="1800" b="1" err="1">
                <a:solidFill>
                  <a:srgbClr val="222065"/>
                </a:solidFill>
                <a:latin typeface="Arial" charset="0"/>
                <a:ea typeface="Arial" charset="0"/>
                <a:cs typeface="Arial" charset="0"/>
              </a:rPr>
              <a:t>adipiscing</a:t>
            </a:r>
            <a:r>
              <a:rPr lang="en-US" sz="1800" b="1">
                <a:solidFill>
                  <a:srgbClr val="222065"/>
                </a:solidFill>
                <a:latin typeface="Arial" charset="0"/>
                <a:ea typeface="Arial" charset="0"/>
                <a:cs typeface="Arial" charset="0"/>
              </a:rPr>
              <a:t> cum, ex </a:t>
            </a:r>
            <a:r>
              <a:rPr lang="en-US" sz="1800" b="1" err="1">
                <a:solidFill>
                  <a:srgbClr val="222065"/>
                </a:solidFill>
                <a:latin typeface="Arial" charset="0"/>
                <a:ea typeface="Arial" charset="0"/>
                <a:cs typeface="Arial" charset="0"/>
              </a:rPr>
              <a:t>apeirian</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comprehensam</a:t>
            </a:r>
            <a:r>
              <a:rPr lang="en-US" sz="1800" b="1">
                <a:solidFill>
                  <a:srgbClr val="222065"/>
                </a:solidFill>
                <a:latin typeface="Arial" charset="0"/>
                <a:ea typeface="Arial" charset="0"/>
                <a:cs typeface="Arial" charset="0"/>
              </a:rPr>
              <a:t> vim, </a:t>
            </a:r>
            <a:r>
              <a:rPr lang="en-US" sz="1800" b="1" err="1">
                <a:solidFill>
                  <a:srgbClr val="222065"/>
                </a:solidFill>
                <a:latin typeface="Arial" charset="0"/>
                <a:ea typeface="Arial" charset="0"/>
                <a:cs typeface="Arial" charset="0"/>
              </a:rPr>
              <a:t>mei</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ei</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tota</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nusquam</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scribentur</a:t>
            </a:r>
            <a:r>
              <a:rPr lang="en-US" sz="1800" b="1">
                <a:solidFill>
                  <a:srgbClr val="222065"/>
                </a:solidFill>
                <a:latin typeface="Arial" charset="0"/>
                <a:ea typeface="Arial" charset="0"/>
                <a:cs typeface="Arial" charset="0"/>
              </a:rPr>
              <a:t>. </a:t>
            </a:r>
            <a:endParaRPr lang="en-US" sz="1800">
              <a:latin typeface="Arial" charset="0"/>
              <a:ea typeface="Arial" charset="0"/>
              <a:cs typeface="Arial" charset="0"/>
            </a:endParaRPr>
          </a:p>
        </p:txBody>
      </p:sp>
      <p:sp>
        <p:nvSpPr>
          <p:cNvPr id="9" name="object 13">
            <a:extLst>
              <a:ext uri="{FF2B5EF4-FFF2-40B4-BE49-F238E27FC236}">
                <a16:creationId xmlns:a16="http://schemas.microsoft.com/office/drawing/2014/main" id="{401BD72B-40EA-1F46-BC2A-0B68ED8A95A2}"/>
              </a:ext>
            </a:extLst>
          </p:cNvPr>
          <p:cNvSpPr/>
          <p:nvPr userDrawn="1"/>
        </p:nvSpPr>
        <p:spPr>
          <a:xfrm flipV="1">
            <a:off x="476786" y="2782526"/>
            <a:ext cx="3385536" cy="45719"/>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a:p>
        </p:txBody>
      </p:sp>
      <p:sp>
        <p:nvSpPr>
          <p:cNvPr id="10" name="object 14">
            <a:extLst>
              <a:ext uri="{FF2B5EF4-FFF2-40B4-BE49-F238E27FC236}">
                <a16:creationId xmlns:a16="http://schemas.microsoft.com/office/drawing/2014/main" id="{29B4783D-95F7-2543-89E8-334FE6026A28}"/>
              </a:ext>
            </a:extLst>
          </p:cNvPr>
          <p:cNvSpPr/>
          <p:nvPr userDrawn="1"/>
        </p:nvSpPr>
        <p:spPr>
          <a:xfrm>
            <a:off x="8087610" y="2827854"/>
            <a:ext cx="3385536" cy="45719"/>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a:p>
        </p:txBody>
      </p:sp>
      <p:sp>
        <p:nvSpPr>
          <p:cNvPr id="11" name="object 15">
            <a:extLst>
              <a:ext uri="{FF2B5EF4-FFF2-40B4-BE49-F238E27FC236}">
                <a16:creationId xmlns:a16="http://schemas.microsoft.com/office/drawing/2014/main" id="{13AF6EF4-124B-BF43-B124-DF4B2E1408CD}"/>
              </a:ext>
            </a:extLst>
          </p:cNvPr>
          <p:cNvSpPr/>
          <p:nvPr userDrawn="1"/>
        </p:nvSpPr>
        <p:spPr>
          <a:xfrm flipV="1">
            <a:off x="4225389" y="2781398"/>
            <a:ext cx="3385536" cy="45719"/>
          </a:xfrm>
          <a:custGeom>
            <a:avLst/>
            <a:gdLst/>
            <a:ahLst/>
            <a:cxnLst/>
            <a:rect l="l" t="t" r="r" b="b"/>
            <a:pathLst>
              <a:path w="3556634">
                <a:moveTo>
                  <a:pt x="0" y="0"/>
                </a:moveTo>
                <a:lnTo>
                  <a:pt x="3556596" y="0"/>
                </a:lnTo>
              </a:path>
            </a:pathLst>
          </a:custGeom>
          <a:ln w="20739">
            <a:solidFill>
              <a:srgbClr val="E5007D"/>
            </a:solidFill>
          </a:ln>
        </p:spPr>
        <p:txBody>
          <a:bodyPr wrap="square" lIns="0" tIns="0" rIns="0" bIns="0" rtlCol="0"/>
          <a:lstStyle/>
          <a:p>
            <a:endParaRPr/>
          </a:p>
        </p:txBody>
      </p:sp>
      <p:sp>
        <p:nvSpPr>
          <p:cNvPr id="13" name="object 9">
            <a:extLst>
              <a:ext uri="{FF2B5EF4-FFF2-40B4-BE49-F238E27FC236}">
                <a16:creationId xmlns:a16="http://schemas.microsoft.com/office/drawing/2014/main" id="{CB0244A0-423B-7D49-AA1E-AFA63227BEA2}"/>
              </a:ext>
            </a:extLst>
          </p:cNvPr>
          <p:cNvSpPr txBox="1"/>
          <p:nvPr userDrawn="1"/>
        </p:nvSpPr>
        <p:spPr>
          <a:xfrm>
            <a:off x="502503" y="2763314"/>
            <a:ext cx="973919" cy="1423467"/>
          </a:xfrm>
          <a:prstGeom prst="rect">
            <a:avLst/>
          </a:prstGeom>
        </p:spPr>
        <p:txBody>
          <a:bodyPr vert="horz" wrap="square" lIns="0" tIns="0" rIns="0" bIns="0" rtlCol="0">
            <a:spAutoFit/>
          </a:bodyPr>
          <a:lstStyle/>
          <a:p>
            <a:pPr marL="12700">
              <a:lnSpc>
                <a:spcPts val="11050"/>
              </a:lnSpc>
              <a:tabLst>
                <a:tab pos="3899535" algn="l"/>
              </a:tabLst>
            </a:pPr>
            <a:r>
              <a:rPr sz="9250" b="1" spc="-1630">
                <a:solidFill>
                  <a:srgbClr val="009FE3"/>
                </a:solidFill>
                <a:latin typeface="Arial Black" charset="0"/>
                <a:ea typeface="Arial Black" charset="0"/>
                <a:cs typeface="Arial Black" charset="0"/>
              </a:rPr>
              <a:t>1</a:t>
            </a:r>
            <a:endParaRPr sz="9250" b="1">
              <a:latin typeface="Arial Black" charset="0"/>
              <a:ea typeface="Arial Black" charset="0"/>
              <a:cs typeface="Arial Black" charset="0"/>
            </a:endParaRPr>
          </a:p>
        </p:txBody>
      </p:sp>
      <p:sp>
        <p:nvSpPr>
          <p:cNvPr id="14" name="object 11">
            <a:extLst>
              <a:ext uri="{FF2B5EF4-FFF2-40B4-BE49-F238E27FC236}">
                <a16:creationId xmlns:a16="http://schemas.microsoft.com/office/drawing/2014/main" id="{C39BA882-92A3-1243-9DD9-47B1C5484B49}"/>
              </a:ext>
            </a:extLst>
          </p:cNvPr>
          <p:cNvSpPr txBox="1"/>
          <p:nvPr userDrawn="1"/>
        </p:nvSpPr>
        <p:spPr>
          <a:xfrm>
            <a:off x="8072468" y="2797748"/>
            <a:ext cx="1008355" cy="1423467"/>
          </a:xfrm>
          <a:prstGeom prst="rect">
            <a:avLst/>
          </a:prstGeom>
        </p:spPr>
        <p:txBody>
          <a:bodyPr vert="horz" wrap="square" lIns="0" tIns="0" rIns="0" bIns="0" rtlCol="0">
            <a:spAutoFit/>
          </a:bodyPr>
          <a:lstStyle/>
          <a:p>
            <a:pPr marL="12700">
              <a:lnSpc>
                <a:spcPts val="11050"/>
              </a:lnSpc>
            </a:pPr>
            <a:r>
              <a:rPr sz="9250" b="1" spc="-370">
                <a:solidFill>
                  <a:srgbClr val="009FE3"/>
                </a:solidFill>
                <a:latin typeface="Arial Black" charset="0"/>
                <a:ea typeface="Arial Black" charset="0"/>
                <a:cs typeface="Arial Black" charset="0"/>
              </a:rPr>
              <a:t>3</a:t>
            </a:r>
            <a:endParaRPr sz="9250" b="1">
              <a:latin typeface="Arial Black" charset="0"/>
              <a:ea typeface="Arial Black" charset="0"/>
              <a:cs typeface="Arial Black" charset="0"/>
            </a:endParaRPr>
          </a:p>
        </p:txBody>
      </p:sp>
      <p:sp>
        <p:nvSpPr>
          <p:cNvPr id="15" name="Rectangle 14">
            <a:extLst>
              <a:ext uri="{FF2B5EF4-FFF2-40B4-BE49-F238E27FC236}">
                <a16:creationId xmlns:a16="http://schemas.microsoft.com/office/drawing/2014/main" id="{8E789ED6-17C7-404F-BBD6-A9AE23831DF0}"/>
              </a:ext>
            </a:extLst>
          </p:cNvPr>
          <p:cNvSpPr/>
          <p:nvPr userDrawn="1"/>
        </p:nvSpPr>
        <p:spPr>
          <a:xfrm>
            <a:off x="4228196" y="2726781"/>
            <a:ext cx="1043465" cy="1515800"/>
          </a:xfrm>
          <a:prstGeom prst="rect">
            <a:avLst/>
          </a:prstGeom>
        </p:spPr>
        <p:txBody>
          <a:bodyPr wrap="square">
            <a:spAutoFit/>
          </a:bodyPr>
          <a:lstStyle/>
          <a:p>
            <a:r>
              <a:rPr lang="is-IS" sz="9250" b="1" spc="-285">
                <a:solidFill>
                  <a:srgbClr val="009FE3"/>
                </a:solidFill>
                <a:latin typeface="Arial Black" charset="0"/>
                <a:ea typeface="Arial Black" charset="0"/>
                <a:cs typeface="Arial Black" charset="0"/>
              </a:rPr>
              <a:t>2</a:t>
            </a:r>
            <a:endParaRPr lang="en-US" sz="9250" b="1">
              <a:latin typeface="Arial Black" charset="0"/>
              <a:ea typeface="Arial Black" charset="0"/>
              <a:cs typeface="Arial Black" charset="0"/>
            </a:endParaRPr>
          </a:p>
        </p:txBody>
      </p:sp>
      <p:sp>
        <p:nvSpPr>
          <p:cNvPr id="18" name="Text Placeholder 3">
            <a:extLst>
              <a:ext uri="{FF2B5EF4-FFF2-40B4-BE49-F238E27FC236}">
                <a16:creationId xmlns:a16="http://schemas.microsoft.com/office/drawing/2014/main" id="{005EFE86-E11A-F945-A496-00ABAF61DAE2}"/>
              </a:ext>
            </a:extLst>
          </p:cNvPr>
          <p:cNvSpPr>
            <a:spLocks noGrp="1"/>
          </p:cNvSpPr>
          <p:nvPr>
            <p:ph type="body" sz="half" idx="13" hasCustomPrompt="1"/>
          </p:nvPr>
        </p:nvSpPr>
        <p:spPr>
          <a:xfrm>
            <a:off x="1507253" y="2982589"/>
            <a:ext cx="2250209" cy="1389209"/>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ex </a:t>
            </a:r>
            <a:r>
              <a:rPr lang="en-US" err="1"/>
              <a:t>sed</a:t>
            </a:r>
            <a:r>
              <a:rPr lang="en-US"/>
              <a:t> dicit </a:t>
            </a:r>
            <a:r>
              <a:rPr lang="en-US" err="1"/>
              <a:t>interesset</a:t>
            </a:r>
            <a:r>
              <a:rPr lang="en-US"/>
              <a:t> </a:t>
            </a:r>
            <a:r>
              <a:rPr lang="en-US" err="1"/>
              <a:t>philosophia</a:t>
            </a:r>
            <a:r>
              <a:rPr lang="en-US"/>
              <a:t>, </a:t>
            </a:r>
            <a:r>
              <a:rPr lang="en-US" err="1"/>
              <a:t>ei</a:t>
            </a:r>
            <a:r>
              <a:rPr lang="en-US"/>
              <a:t> </a:t>
            </a:r>
            <a:r>
              <a:rPr lang="en-US" err="1"/>
              <a:t>sint</a:t>
            </a:r>
            <a:r>
              <a:rPr lang="en-US"/>
              <a:t> </a:t>
            </a:r>
            <a:r>
              <a:rPr lang="en-US" err="1"/>
              <a:t>nostrud</a:t>
            </a:r>
            <a:r>
              <a:rPr lang="en-US"/>
              <a:t> </a:t>
            </a:r>
          </a:p>
        </p:txBody>
      </p:sp>
      <p:sp>
        <p:nvSpPr>
          <p:cNvPr id="19" name="Text Placeholder 3">
            <a:extLst>
              <a:ext uri="{FF2B5EF4-FFF2-40B4-BE49-F238E27FC236}">
                <a16:creationId xmlns:a16="http://schemas.microsoft.com/office/drawing/2014/main" id="{55044855-8241-8843-84CB-4E0527468772}"/>
              </a:ext>
            </a:extLst>
          </p:cNvPr>
          <p:cNvSpPr>
            <a:spLocks noGrp="1"/>
          </p:cNvSpPr>
          <p:nvPr>
            <p:ph type="body" sz="half" idx="17" hasCustomPrompt="1"/>
          </p:nvPr>
        </p:nvSpPr>
        <p:spPr>
          <a:xfrm>
            <a:off x="9102725" y="2971492"/>
            <a:ext cx="2286012" cy="1389209"/>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ex </a:t>
            </a:r>
            <a:r>
              <a:rPr lang="en-US" err="1"/>
              <a:t>sed</a:t>
            </a:r>
            <a:r>
              <a:rPr lang="en-US"/>
              <a:t> dicit </a:t>
            </a:r>
            <a:r>
              <a:rPr lang="en-US" err="1"/>
              <a:t>interesset</a:t>
            </a:r>
            <a:r>
              <a:rPr lang="en-US"/>
              <a:t> </a:t>
            </a:r>
            <a:r>
              <a:rPr lang="en-US" err="1"/>
              <a:t>philosophia</a:t>
            </a:r>
            <a:r>
              <a:rPr lang="en-US"/>
              <a:t>, </a:t>
            </a:r>
            <a:r>
              <a:rPr lang="en-US" err="1"/>
              <a:t>ei</a:t>
            </a:r>
            <a:r>
              <a:rPr lang="en-US"/>
              <a:t> </a:t>
            </a:r>
            <a:r>
              <a:rPr lang="en-US" err="1"/>
              <a:t>sint</a:t>
            </a:r>
            <a:r>
              <a:rPr lang="en-US"/>
              <a:t> </a:t>
            </a:r>
            <a:r>
              <a:rPr lang="en-US" err="1"/>
              <a:t>nostrud</a:t>
            </a:r>
            <a:r>
              <a:rPr lang="en-US"/>
              <a:t> </a:t>
            </a:r>
          </a:p>
        </p:txBody>
      </p:sp>
      <p:sp>
        <p:nvSpPr>
          <p:cNvPr id="20" name="Text Placeholder 3">
            <a:extLst>
              <a:ext uri="{FF2B5EF4-FFF2-40B4-BE49-F238E27FC236}">
                <a16:creationId xmlns:a16="http://schemas.microsoft.com/office/drawing/2014/main" id="{33E09E9E-F7E8-C140-9A49-01B5DAB4F561}"/>
              </a:ext>
            </a:extLst>
          </p:cNvPr>
          <p:cNvSpPr>
            <a:spLocks noGrp="1"/>
          </p:cNvSpPr>
          <p:nvPr>
            <p:ph type="body" sz="half" idx="18" hasCustomPrompt="1"/>
          </p:nvPr>
        </p:nvSpPr>
        <p:spPr>
          <a:xfrm>
            <a:off x="5360588" y="2992637"/>
            <a:ext cx="2274546" cy="1389209"/>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ex </a:t>
            </a:r>
            <a:r>
              <a:rPr lang="en-US" err="1"/>
              <a:t>sed</a:t>
            </a:r>
            <a:r>
              <a:rPr lang="en-US"/>
              <a:t> dicit </a:t>
            </a:r>
            <a:r>
              <a:rPr lang="en-US" err="1"/>
              <a:t>interesset</a:t>
            </a:r>
            <a:r>
              <a:rPr lang="en-US"/>
              <a:t> </a:t>
            </a:r>
            <a:r>
              <a:rPr lang="en-US" err="1"/>
              <a:t>philosophia</a:t>
            </a:r>
            <a:r>
              <a:rPr lang="en-US"/>
              <a:t>, </a:t>
            </a:r>
            <a:r>
              <a:rPr lang="en-US" err="1"/>
              <a:t>ei</a:t>
            </a:r>
            <a:r>
              <a:rPr lang="en-US"/>
              <a:t> </a:t>
            </a:r>
            <a:r>
              <a:rPr lang="en-US" err="1"/>
              <a:t>sint</a:t>
            </a:r>
            <a:r>
              <a:rPr lang="en-US"/>
              <a:t> </a:t>
            </a:r>
            <a:r>
              <a:rPr lang="en-US" err="1"/>
              <a:t>nostrud</a:t>
            </a:r>
            <a:r>
              <a:rPr lang="en-US"/>
              <a:t> </a:t>
            </a:r>
          </a:p>
        </p:txBody>
      </p:sp>
      <p:sp>
        <p:nvSpPr>
          <p:cNvPr id="24" name="Footer Placeholder 24">
            <a:extLst>
              <a:ext uri="{FF2B5EF4-FFF2-40B4-BE49-F238E27FC236}">
                <a16:creationId xmlns:a16="http://schemas.microsoft.com/office/drawing/2014/main" id="{8644F5CB-3129-9F43-B2DF-9C93EAA2EAE1}"/>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
        <p:nvSpPr>
          <p:cNvPr id="17" name="Text Placeholder 3">
            <a:extLst>
              <a:ext uri="{FF2B5EF4-FFF2-40B4-BE49-F238E27FC236}">
                <a16:creationId xmlns:a16="http://schemas.microsoft.com/office/drawing/2014/main" id="{4761FB45-658F-384E-9240-C054461B7185}"/>
              </a:ext>
            </a:extLst>
          </p:cNvPr>
          <p:cNvSpPr>
            <a:spLocks noGrp="1"/>
          </p:cNvSpPr>
          <p:nvPr>
            <p:ph type="body" sz="half" idx="44" hasCustomPrompt="1"/>
          </p:nvPr>
        </p:nvSpPr>
        <p:spPr>
          <a:xfrm>
            <a:off x="468006" y="594360"/>
            <a:ext cx="11131751" cy="1674278"/>
          </a:xfrm>
          <a:prstGeom prst="rect">
            <a:avLst/>
          </a:prstGeom>
        </p:spPr>
        <p:txBody>
          <a:bodyPr/>
          <a:lstStyle>
            <a:lvl1pPr marL="0" indent="0">
              <a:buNone/>
              <a:defRPr sz="2800" b="1" cap="all" baseline="0">
                <a:solidFill>
                  <a:schemeClr val="bg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MAIN HEADING | 28 – 35pt | choose from </a:t>
            </a:r>
            <a:r>
              <a:rPr lang="en-US" err="1"/>
              <a:t>bitc</a:t>
            </a:r>
            <a:r>
              <a:rPr lang="en-US"/>
              <a:t> </a:t>
            </a:r>
            <a:r>
              <a:rPr lang="en-US" err="1"/>
              <a:t>colours</a:t>
            </a:r>
            <a:r>
              <a:rPr lang="en-US"/>
              <a:t> blue, magenta or cyan</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Numbered Facts with image">
    <p:spTree>
      <p:nvGrpSpPr>
        <p:cNvPr id="1" name=""/>
        <p:cNvGrpSpPr/>
        <p:nvPr/>
      </p:nvGrpSpPr>
      <p:grpSpPr>
        <a:xfrm>
          <a:off x="0" y="0"/>
          <a:ext cx="0" cy="0"/>
          <a:chOff x="0" y="0"/>
          <a:chExt cx="0" cy="0"/>
        </a:xfrm>
      </p:grpSpPr>
      <p:sp>
        <p:nvSpPr>
          <p:cNvPr id="5" name="Holder 4">
            <a:extLst>
              <a:ext uri="{FF2B5EF4-FFF2-40B4-BE49-F238E27FC236}">
                <a16:creationId xmlns:a16="http://schemas.microsoft.com/office/drawing/2014/main" id="{6A1174B7-A275-2846-839E-C0B1DE7079EF}"/>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8" name="Text Placeholder 3">
            <a:extLst>
              <a:ext uri="{FF2B5EF4-FFF2-40B4-BE49-F238E27FC236}">
                <a16:creationId xmlns:a16="http://schemas.microsoft.com/office/drawing/2014/main" id="{629AD832-8CCA-A941-9B5F-9CDCF6AC9F3F}"/>
              </a:ext>
            </a:extLst>
          </p:cNvPr>
          <p:cNvSpPr>
            <a:spLocks noGrp="1"/>
          </p:cNvSpPr>
          <p:nvPr>
            <p:ph type="body" sz="half" idx="2" hasCustomPrompt="1"/>
          </p:nvPr>
        </p:nvSpPr>
        <p:spPr>
          <a:xfrm>
            <a:off x="468007" y="1699461"/>
            <a:ext cx="11131750" cy="711230"/>
          </a:xfrm>
          <a:prstGeom prst="rect">
            <a:avLst/>
          </a:prstGeom>
        </p:spPr>
        <p:txBody>
          <a:bodyPr/>
          <a:lstStyle>
            <a:lvl1pPr marL="0" indent="0" algn="l">
              <a:buNone/>
              <a:defRPr sz="18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5080">
              <a:lnSpc>
                <a:spcPts val="2200"/>
              </a:lnSpc>
            </a:pPr>
            <a:r>
              <a:rPr lang="en-US" sz="1800" b="1">
                <a:solidFill>
                  <a:srgbClr val="222065"/>
                </a:solidFill>
                <a:latin typeface="Arial" charset="0"/>
                <a:ea typeface="Arial" charset="0"/>
                <a:cs typeface="Arial" charset="0"/>
              </a:rPr>
              <a:t>Lorem ipsum dolor sit </a:t>
            </a:r>
            <a:r>
              <a:rPr lang="en-US" sz="1800" b="1" err="1">
                <a:solidFill>
                  <a:srgbClr val="222065"/>
                </a:solidFill>
                <a:latin typeface="Arial" charset="0"/>
                <a:ea typeface="Arial" charset="0"/>
                <a:cs typeface="Arial" charset="0"/>
              </a:rPr>
              <a:t>amet</a:t>
            </a:r>
            <a:r>
              <a:rPr lang="en-US" sz="1800" b="1">
                <a:solidFill>
                  <a:srgbClr val="222065"/>
                </a:solidFill>
                <a:latin typeface="Arial" charset="0"/>
                <a:ea typeface="Arial" charset="0"/>
                <a:cs typeface="Arial" charset="0"/>
              </a:rPr>
              <a:t>, ex </a:t>
            </a:r>
            <a:r>
              <a:rPr lang="en-US" sz="1800" b="1" err="1">
                <a:solidFill>
                  <a:srgbClr val="222065"/>
                </a:solidFill>
                <a:latin typeface="Arial" charset="0"/>
                <a:ea typeface="Arial" charset="0"/>
                <a:cs typeface="Arial" charset="0"/>
              </a:rPr>
              <a:t>sed</a:t>
            </a:r>
            <a:r>
              <a:rPr lang="en-US" sz="1800" b="1">
                <a:solidFill>
                  <a:srgbClr val="222065"/>
                </a:solidFill>
                <a:latin typeface="Arial" charset="0"/>
                <a:ea typeface="Arial" charset="0"/>
                <a:cs typeface="Arial" charset="0"/>
              </a:rPr>
              <a:t> dicit </a:t>
            </a:r>
            <a:r>
              <a:rPr lang="en-US" sz="1800" b="1" err="1">
                <a:solidFill>
                  <a:srgbClr val="222065"/>
                </a:solidFill>
                <a:latin typeface="Arial" charset="0"/>
                <a:ea typeface="Arial" charset="0"/>
                <a:cs typeface="Arial" charset="0"/>
              </a:rPr>
              <a:t>interesset</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philosophia</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ei</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sint</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nostrud</a:t>
            </a:r>
            <a:r>
              <a:rPr lang="en-US" sz="1800" b="1">
                <a:solidFill>
                  <a:srgbClr val="222065"/>
                </a:solidFill>
                <a:latin typeface="Arial" charset="0"/>
                <a:ea typeface="Arial" charset="0"/>
                <a:cs typeface="Arial" charset="0"/>
              </a:rPr>
              <a:t> sententiae duo. Cu posse dicit </a:t>
            </a:r>
            <a:r>
              <a:rPr lang="en-US" sz="1800" b="1" err="1">
                <a:solidFill>
                  <a:srgbClr val="222065"/>
                </a:solidFill>
                <a:latin typeface="Arial" charset="0"/>
                <a:ea typeface="Arial" charset="0"/>
                <a:cs typeface="Arial" charset="0"/>
              </a:rPr>
              <a:t>adipiscing</a:t>
            </a:r>
            <a:r>
              <a:rPr lang="en-US" sz="1800" b="1">
                <a:solidFill>
                  <a:srgbClr val="222065"/>
                </a:solidFill>
                <a:latin typeface="Arial" charset="0"/>
                <a:ea typeface="Arial" charset="0"/>
                <a:cs typeface="Arial" charset="0"/>
              </a:rPr>
              <a:t> cum, ex </a:t>
            </a:r>
            <a:r>
              <a:rPr lang="en-US" sz="1800" b="1" err="1">
                <a:solidFill>
                  <a:srgbClr val="222065"/>
                </a:solidFill>
                <a:latin typeface="Arial" charset="0"/>
                <a:ea typeface="Arial" charset="0"/>
                <a:cs typeface="Arial" charset="0"/>
              </a:rPr>
              <a:t>apeirian</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comprehensam</a:t>
            </a:r>
            <a:r>
              <a:rPr lang="en-US" sz="1800" b="1">
                <a:solidFill>
                  <a:srgbClr val="222065"/>
                </a:solidFill>
                <a:latin typeface="Arial" charset="0"/>
                <a:ea typeface="Arial" charset="0"/>
                <a:cs typeface="Arial" charset="0"/>
              </a:rPr>
              <a:t> vim, </a:t>
            </a:r>
            <a:r>
              <a:rPr lang="en-US" sz="1800" b="1" err="1">
                <a:solidFill>
                  <a:srgbClr val="222065"/>
                </a:solidFill>
                <a:latin typeface="Arial" charset="0"/>
                <a:ea typeface="Arial" charset="0"/>
                <a:cs typeface="Arial" charset="0"/>
              </a:rPr>
              <a:t>mei</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ei</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tota</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nusquam</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scribentur</a:t>
            </a:r>
            <a:r>
              <a:rPr lang="en-US" sz="1800" b="1">
                <a:solidFill>
                  <a:srgbClr val="222065"/>
                </a:solidFill>
                <a:latin typeface="Arial" charset="0"/>
                <a:ea typeface="Arial" charset="0"/>
                <a:cs typeface="Arial" charset="0"/>
              </a:rPr>
              <a:t>. </a:t>
            </a:r>
            <a:endParaRPr lang="en-US" sz="1800">
              <a:latin typeface="Arial" charset="0"/>
              <a:ea typeface="Arial" charset="0"/>
              <a:cs typeface="Arial" charset="0"/>
            </a:endParaRPr>
          </a:p>
        </p:txBody>
      </p:sp>
      <p:sp>
        <p:nvSpPr>
          <p:cNvPr id="23" name="Picture Placeholder 22">
            <a:extLst>
              <a:ext uri="{FF2B5EF4-FFF2-40B4-BE49-F238E27FC236}">
                <a16:creationId xmlns:a16="http://schemas.microsoft.com/office/drawing/2014/main" id="{012DF508-9C2D-F744-BED6-FC22530FEDA3}"/>
              </a:ext>
            </a:extLst>
          </p:cNvPr>
          <p:cNvSpPr>
            <a:spLocks noGrp="1"/>
          </p:cNvSpPr>
          <p:nvPr>
            <p:ph type="pic" sz="quarter" idx="20" hasCustomPrompt="1"/>
          </p:nvPr>
        </p:nvSpPr>
        <p:spPr>
          <a:xfrm>
            <a:off x="8420100" y="2986088"/>
            <a:ext cx="3179763" cy="3013075"/>
          </a:xfrm>
          <a:prstGeom prst="rect">
            <a:avLst/>
          </a:prstGeom>
        </p:spPr>
        <p:txBody>
          <a:bodyPr/>
          <a:lstStyle>
            <a:lvl1pPr marL="0" marR="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sz="1600">
                <a:solidFill>
                  <a:srgbClr val="FF0000"/>
                </a:solidFill>
                <a:latin typeface="+mn-lt"/>
              </a:defRPr>
            </a:lvl1pPr>
          </a:lstStyle>
          <a:p>
            <a:pPr marL="0" marR="0" lvl="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a:pPr>
            <a:r>
              <a:rPr lang="en-US"/>
              <a:t>Black and white isolated image to be added here or leave blank. Click icon to insert image. You may need to adjust ‘crop’ to ensure image fits. If you are looking to source an image please: 1) search the image bank 2) Talk with Help-desk Design 3) Search </a:t>
            </a:r>
            <a:r>
              <a:rPr lang="en-US" err="1"/>
              <a:t>www.alamy.com</a:t>
            </a:r>
            <a:endParaRPr lang="en-US"/>
          </a:p>
          <a:p>
            <a:endParaRPr lang="en-US"/>
          </a:p>
        </p:txBody>
      </p:sp>
      <p:sp>
        <p:nvSpPr>
          <p:cNvPr id="24" name="Footer Placeholder 24">
            <a:extLst>
              <a:ext uri="{FF2B5EF4-FFF2-40B4-BE49-F238E27FC236}">
                <a16:creationId xmlns:a16="http://schemas.microsoft.com/office/drawing/2014/main" id="{8644F5CB-3129-9F43-B2DF-9C93EAA2EAE1}"/>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
        <p:nvSpPr>
          <p:cNvPr id="22" name="Text Placeholder 3">
            <a:extLst>
              <a:ext uri="{FF2B5EF4-FFF2-40B4-BE49-F238E27FC236}">
                <a16:creationId xmlns:a16="http://schemas.microsoft.com/office/drawing/2014/main" id="{4761FB45-658F-384E-9240-C054461B7185}"/>
              </a:ext>
            </a:extLst>
          </p:cNvPr>
          <p:cNvSpPr>
            <a:spLocks noGrp="1"/>
          </p:cNvSpPr>
          <p:nvPr>
            <p:ph type="body" sz="half" idx="44" hasCustomPrompt="1"/>
          </p:nvPr>
        </p:nvSpPr>
        <p:spPr>
          <a:xfrm>
            <a:off x="468006" y="594360"/>
            <a:ext cx="11131751" cy="1674278"/>
          </a:xfrm>
          <a:prstGeom prst="rect">
            <a:avLst/>
          </a:prstGeom>
        </p:spPr>
        <p:txBody>
          <a:bodyPr/>
          <a:lstStyle>
            <a:lvl1pPr marL="0" indent="0">
              <a:buNone/>
              <a:defRPr sz="2800" b="1" cap="all" baseline="0">
                <a:solidFill>
                  <a:schemeClr val="bg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MAIN HEADING | 28 – 35pt | choose from </a:t>
            </a:r>
            <a:r>
              <a:rPr lang="en-US" err="1"/>
              <a:t>bitc</a:t>
            </a:r>
            <a:r>
              <a:rPr lang="en-US"/>
              <a:t> </a:t>
            </a:r>
            <a:r>
              <a:rPr lang="en-US" err="1"/>
              <a:t>colours</a:t>
            </a:r>
            <a:r>
              <a:rPr lang="en-US"/>
              <a:t> blue, magenta or cyan</a:t>
            </a:r>
          </a:p>
        </p:txBody>
      </p:sp>
      <p:sp>
        <p:nvSpPr>
          <p:cNvPr id="25" name="object 13">
            <a:extLst>
              <a:ext uri="{FF2B5EF4-FFF2-40B4-BE49-F238E27FC236}">
                <a16:creationId xmlns:a16="http://schemas.microsoft.com/office/drawing/2014/main" id="{401BD72B-40EA-1F46-BC2A-0B68ED8A95A2}"/>
              </a:ext>
            </a:extLst>
          </p:cNvPr>
          <p:cNvSpPr/>
          <p:nvPr userDrawn="1"/>
        </p:nvSpPr>
        <p:spPr>
          <a:xfrm>
            <a:off x="476786" y="2987270"/>
            <a:ext cx="3556635" cy="0"/>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a:p>
        </p:txBody>
      </p:sp>
      <p:sp>
        <p:nvSpPr>
          <p:cNvPr id="26" name="object 14">
            <a:extLst>
              <a:ext uri="{FF2B5EF4-FFF2-40B4-BE49-F238E27FC236}">
                <a16:creationId xmlns:a16="http://schemas.microsoft.com/office/drawing/2014/main" id="{29B4783D-95F7-2543-89E8-334FE6026A28}"/>
              </a:ext>
            </a:extLst>
          </p:cNvPr>
          <p:cNvSpPr/>
          <p:nvPr userDrawn="1"/>
        </p:nvSpPr>
        <p:spPr>
          <a:xfrm>
            <a:off x="492138" y="4453774"/>
            <a:ext cx="3556635" cy="0"/>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a:p>
        </p:txBody>
      </p:sp>
      <p:sp>
        <p:nvSpPr>
          <p:cNvPr id="27" name="object 15">
            <a:extLst>
              <a:ext uri="{FF2B5EF4-FFF2-40B4-BE49-F238E27FC236}">
                <a16:creationId xmlns:a16="http://schemas.microsoft.com/office/drawing/2014/main" id="{13AF6EF4-124B-BF43-B124-DF4B2E1408CD}"/>
              </a:ext>
            </a:extLst>
          </p:cNvPr>
          <p:cNvSpPr/>
          <p:nvPr userDrawn="1"/>
        </p:nvSpPr>
        <p:spPr>
          <a:xfrm>
            <a:off x="4380137" y="2986142"/>
            <a:ext cx="3556635" cy="0"/>
          </a:xfrm>
          <a:custGeom>
            <a:avLst/>
            <a:gdLst/>
            <a:ahLst/>
            <a:cxnLst/>
            <a:rect l="l" t="t" r="r" b="b"/>
            <a:pathLst>
              <a:path w="3556634">
                <a:moveTo>
                  <a:pt x="0" y="0"/>
                </a:moveTo>
                <a:lnTo>
                  <a:pt x="3556596" y="0"/>
                </a:lnTo>
              </a:path>
            </a:pathLst>
          </a:custGeom>
          <a:ln w="20739">
            <a:solidFill>
              <a:srgbClr val="E5007D"/>
            </a:solidFill>
          </a:ln>
        </p:spPr>
        <p:txBody>
          <a:bodyPr wrap="square" lIns="0" tIns="0" rIns="0" bIns="0" rtlCol="0"/>
          <a:lstStyle/>
          <a:p>
            <a:endParaRPr/>
          </a:p>
        </p:txBody>
      </p:sp>
      <p:sp>
        <p:nvSpPr>
          <p:cNvPr id="28" name="object 16">
            <a:extLst>
              <a:ext uri="{FF2B5EF4-FFF2-40B4-BE49-F238E27FC236}">
                <a16:creationId xmlns:a16="http://schemas.microsoft.com/office/drawing/2014/main" id="{BFDC165B-F772-E84C-8619-55A7867D2F45}"/>
              </a:ext>
            </a:extLst>
          </p:cNvPr>
          <p:cNvSpPr/>
          <p:nvPr userDrawn="1"/>
        </p:nvSpPr>
        <p:spPr>
          <a:xfrm>
            <a:off x="4380137" y="4453774"/>
            <a:ext cx="3556635" cy="0"/>
          </a:xfrm>
          <a:custGeom>
            <a:avLst/>
            <a:gdLst/>
            <a:ahLst/>
            <a:cxnLst/>
            <a:rect l="l" t="t" r="r" b="b"/>
            <a:pathLst>
              <a:path w="3556634">
                <a:moveTo>
                  <a:pt x="0" y="0"/>
                </a:moveTo>
                <a:lnTo>
                  <a:pt x="3556596" y="0"/>
                </a:lnTo>
              </a:path>
            </a:pathLst>
          </a:custGeom>
          <a:ln w="20739">
            <a:solidFill>
              <a:srgbClr val="E5007D"/>
            </a:solidFill>
          </a:ln>
        </p:spPr>
        <p:txBody>
          <a:bodyPr wrap="square" lIns="0" tIns="0" rIns="0" bIns="0" rtlCol="0"/>
          <a:lstStyle/>
          <a:p>
            <a:endParaRPr/>
          </a:p>
        </p:txBody>
      </p:sp>
      <p:sp>
        <p:nvSpPr>
          <p:cNvPr id="29" name="object 9">
            <a:extLst>
              <a:ext uri="{FF2B5EF4-FFF2-40B4-BE49-F238E27FC236}">
                <a16:creationId xmlns:a16="http://schemas.microsoft.com/office/drawing/2014/main" id="{CB0244A0-423B-7D49-AA1E-AFA63227BEA2}"/>
              </a:ext>
            </a:extLst>
          </p:cNvPr>
          <p:cNvSpPr txBox="1"/>
          <p:nvPr userDrawn="1"/>
        </p:nvSpPr>
        <p:spPr>
          <a:xfrm>
            <a:off x="502503" y="2922339"/>
            <a:ext cx="1093358" cy="1423467"/>
          </a:xfrm>
          <a:prstGeom prst="rect">
            <a:avLst/>
          </a:prstGeom>
        </p:spPr>
        <p:txBody>
          <a:bodyPr vert="horz" wrap="square" lIns="0" tIns="0" rIns="0" bIns="0" rtlCol="0">
            <a:spAutoFit/>
          </a:bodyPr>
          <a:lstStyle/>
          <a:p>
            <a:pPr marL="12700">
              <a:lnSpc>
                <a:spcPts val="11050"/>
              </a:lnSpc>
              <a:tabLst>
                <a:tab pos="3899535" algn="l"/>
              </a:tabLst>
            </a:pPr>
            <a:r>
              <a:rPr sz="9250" b="1" spc="-1630">
                <a:solidFill>
                  <a:srgbClr val="009FE3"/>
                </a:solidFill>
                <a:latin typeface="Arial Black" charset="0"/>
                <a:ea typeface="Arial Black" charset="0"/>
                <a:cs typeface="Arial Black" charset="0"/>
              </a:rPr>
              <a:t>1</a:t>
            </a:r>
            <a:endParaRPr sz="9250" b="1">
              <a:latin typeface="Arial Black" charset="0"/>
              <a:ea typeface="Arial Black" charset="0"/>
              <a:cs typeface="Arial Black" charset="0"/>
            </a:endParaRPr>
          </a:p>
        </p:txBody>
      </p:sp>
      <p:sp>
        <p:nvSpPr>
          <p:cNvPr id="30" name="object 11">
            <a:extLst>
              <a:ext uri="{FF2B5EF4-FFF2-40B4-BE49-F238E27FC236}">
                <a16:creationId xmlns:a16="http://schemas.microsoft.com/office/drawing/2014/main" id="{C39BA882-92A3-1243-9DD9-47B1C5484B49}"/>
              </a:ext>
            </a:extLst>
          </p:cNvPr>
          <p:cNvSpPr txBox="1"/>
          <p:nvPr userDrawn="1"/>
        </p:nvSpPr>
        <p:spPr>
          <a:xfrm>
            <a:off x="476996" y="4416579"/>
            <a:ext cx="1132017" cy="1423467"/>
          </a:xfrm>
          <a:prstGeom prst="rect">
            <a:avLst/>
          </a:prstGeom>
        </p:spPr>
        <p:txBody>
          <a:bodyPr vert="horz" wrap="square" lIns="0" tIns="0" rIns="0" bIns="0" rtlCol="0">
            <a:spAutoFit/>
          </a:bodyPr>
          <a:lstStyle/>
          <a:p>
            <a:pPr marL="12700">
              <a:lnSpc>
                <a:spcPts val="11050"/>
              </a:lnSpc>
            </a:pPr>
            <a:r>
              <a:rPr lang="en-GB" sz="9250" b="1" spc="-370">
                <a:solidFill>
                  <a:srgbClr val="009FE3"/>
                </a:solidFill>
                <a:latin typeface="Arial Black" charset="0"/>
                <a:ea typeface="Arial Black" charset="0"/>
                <a:cs typeface="Arial Black" charset="0"/>
              </a:rPr>
              <a:t>3</a:t>
            </a:r>
            <a:endParaRPr sz="9250" b="1">
              <a:latin typeface="Arial Black" charset="0"/>
              <a:ea typeface="Arial Black" charset="0"/>
              <a:cs typeface="Arial Black" charset="0"/>
            </a:endParaRPr>
          </a:p>
        </p:txBody>
      </p:sp>
      <p:sp>
        <p:nvSpPr>
          <p:cNvPr id="31" name="Rectangle 30">
            <a:extLst>
              <a:ext uri="{FF2B5EF4-FFF2-40B4-BE49-F238E27FC236}">
                <a16:creationId xmlns:a16="http://schemas.microsoft.com/office/drawing/2014/main" id="{8E789ED6-17C7-404F-BBD6-A9AE23831DF0}"/>
              </a:ext>
            </a:extLst>
          </p:cNvPr>
          <p:cNvSpPr/>
          <p:nvPr userDrawn="1"/>
        </p:nvSpPr>
        <p:spPr>
          <a:xfrm>
            <a:off x="4382944" y="2885806"/>
            <a:ext cx="1171433" cy="1515800"/>
          </a:xfrm>
          <a:prstGeom prst="rect">
            <a:avLst/>
          </a:prstGeom>
        </p:spPr>
        <p:txBody>
          <a:bodyPr wrap="square">
            <a:spAutoFit/>
          </a:bodyPr>
          <a:lstStyle/>
          <a:p>
            <a:r>
              <a:rPr lang="is-IS" sz="9250" b="1" spc="-285">
                <a:solidFill>
                  <a:srgbClr val="009FE3"/>
                </a:solidFill>
                <a:latin typeface="Arial Black" charset="0"/>
                <a:ea typeface="Arial Black" charset="0"/>
                <a:cs typeface="Arial Black" charset="0"/>
              </a:rPr>
              <a:t>2</a:t>
            </a:r>
            <a:endParaRPr lang="en-US" sz="9250" b="1">
              <a:latin typeface="Arial Black" charset="0"/>
              <a:ea typeface="Arial Black" charset="0"/>
              <a:cs typeface="Arial Black" charset="0"/>
            </a:endParaRPr>
          </a:p>
        </p:txBody>
      </p:sp>
      <p:sp>
        <p:nvSpPr>
          <p:cNvPr id="32" name="object 11">
            <a:extLst>
              <a:ext uri="{FF2B5EF4-FFF2-40B4-BE49-F238E27FC236}">
                <a16:creationId xmlns:a16="http://schemas.microsoft.com/office/drawing/2014/main" id="{E987FA35-BAED-E74A-BCB6-6EAF5F9FA6D1}"/>
              </a:ext>
            </a:extLst>
          </p:cNvPr>
          <p:cNvSpPr txBox="1"/>
          <p:nvPr userDrawn="1"/>
        </p:nvSpPr>
        <p:spPr>
          <a:xfrm>
            <a:off x="4420494" y="4395343"/>
            <a:ext cx="1094842" cy="1423467"/>
          </a:xfrm>
          <a:prstGeom prst="rect">
            <a:avLst/>
          </a:prstGeom>
        </p:spPr>
        <p:txBody>
          <a:bodyPr vert="horz" wrap="square" lIns="0" tIns="0" rIns="0" bIns="0" rtlCol="0">
            <a:spAutoFit/>
          </a:bodyPr>
          <a:lstStyle/>
          <a:p>
            <a:pPr marL="12700">
              <a:lnSpc>
                <a:spcPts val="11050"/>
              </a:lnSpc>
            </a:pPr>
            <a:r>
              <a:rPr lang="en-US" sz="9250" b="1" spc="-370">
                <a:solidFill>
                  <a:srgbClr val="009FE3"/>
                </a:solidFill>
                <a:latin typeface="Arial Black" charset="0"/>
                <a:ea typeface="Arial Black" charset="0"/>
                <a:cs typeface="Arial Black" charset="0"/>
              </a:rPr>
              <a:t>4</a:t>
            </a:r>
            <a:endParaRPr sz="9250" b="1">
              <a:latin typeface="Arial Black" charset="0"/>
              <a:ea typeface="Arial Black" charset="0"/>
              <a:cs typeface="Arial Black" charset="0"/>
            </a:endParaRPr>
          </a:p>
        </p:txBody>
      </p:sp>
      <p:sp>
        <p:nvSpPr>
          <p:cNvPr id="33" name="Text Placeholder 3">
            <a:extLst>
              <a:ext uri="{FF2B5EF4-FFF2-40B4-BE49-F238E27FC236}">
                <a16:creationId xmlns:a16="http://schemas.microsoft.com/office/drawing/2014/main" id="{005EFE86-E11A-F945-A496-00ABAF61DAE2}"/>
              </a:ext>
            </a:extLst>
          </p:cNvPr>
          <p:cNvSpPr>
            <a:spLocks noGrp="1"/>
          </p:cNvSpPr>
          <p:nvPr>
            <p:ph type="body" sz="half" idx="13" hasCustomPrompt="1"/>
          </p:nvPr>
        </p:nvSpPr>
        <p:spPr>
          <a:xfrm>
            <a:off x="1507253" y="3141615"/>
            <a:ext cx="2526168" cy="1154128"/>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ex </a:t>
            </a:r>
            <a:r>
              <a:rPr lang="en-US" err="1"/>
              <a:t>sed</a:t>
            </a:r>
            <a:r>
              <a:rPr lang="en-US"/>
              <a:t> dicit </a:t>
            </a:r>
            <a:r>
              <a:rPr lang="en-US" err="1"/>
              <a:t>interesset</a:t>
            </a:r>
            <a:r>
              <a:rPr lang="en-US"/>
              <a:t> </a:t>
            </a:r>
            <a:r>
              <a:rPr lang="en-US" err="1"/>
              <a:t>philosophia</a:t>
            </a:r>
            <a:r>
              <a:rPr lang="en-US"/>
              <a:t>.</a:t>
            </a:r>
          </a:p>
        </p:txBody>
      </p:sp>
      <p:sp>
        <p:nvSpPr>
          <p:cNvPr id="34" name="Text Placeholder 3">
            <a:extLst>
              <a:ext uri="{FF2B5EF4-FFF2-40B4-BE49-F238E27FC236}">
                <a16:creationId xmlns:a16="http://schemas.microsoft.com/office/drawing/2014/main" id="{55044855-8241-8843-84CB-4E0527468772}"/>
              </a:ext>
            </a:extLst>
          </p:cNvPr>
          <p:cNvSpPr>
            <a:spLocks noGrp="1"/>
          </p:cNvSpPr>
          <p:nvPr>
            <p:ph type="body" sz="half" idx="17" hasCustomPrompt="1"/>
          </p:nvPr>
        </p:nvSpPr>
        <p:spPr>
          <a:xfrm>
            <a:off x="1507253" y="4590324"/>
            <a:ext cx="2566362" cy="1154128"/>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ex </a:t>
            </a:r>
            <a:r>
              <a:rPr lang="en-US" err="1"/>
              <a:t>sed</a:t>
            </a:r>
            <a:r>
              <a:rPr lang="en-US"/>
              <a:t> dicit </a:t>
            </a:r>
            <a:r>
              <a:rPr lang="en-US" err="1"/>
              <a:t>interesset</a:t>
            </a:r>
            <a:r>
              <a:rPr lang="en-US"/>
              <a:t> </a:t>
            </a:r>
            <a:r>
              <a:rPr lang="en-US" err="1"/>
              <a:t>philosophia</a:t>
            </a:r>
            <a:r>
              <a:rPr lang="en-US"/>
              <a:t>.</a:t>
            </a:r>
          </a:p>
        </p:txBody>
      </p:sp>
      <p:sp>
        <p:nvSpPr>
          <p:cNvPr id="35" name="Text Placeholder 3">
            <a:extLst>
              <a:ext uri="{FF2B5EF4-FFF2-40B4-BE49-F238E27FC236}">
                <a16:creationId xmlns:a16="http://schemas.microsoft.com/office/drawing/2014/main" id="{33E09E9E-F7E8-C140-9A49-01B5DAB4F561}"/>
              </a:ext>
            </a:extLst>
          </p:cNvPr>
          <p:cNvSpPr>
            <a:spLocks noGrp="1"/>
          </p:cNvSpPr>
          <p:nvPr>
            <p:ph type="body" sz="half" idx="18" hasCustomPrompt="1"/>
          </p:nvPr>
        </p:nvSpPr>
        <p:spPr>
          <a:xfrm>
            <a:off x="5515336" y="3151663"/>
            <a:ext cx="2553490" cy="1154128"/>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ex </a:t>
            </a:r>
            <a:r>
              <a:rPr lang="en-US" err="1"/>
              <a:t>sed</a:t>
            </a:r>
            <a:r>
              <a:rPr lang="en-US"/>
              <a:t> dicit </a:t>
            </a:r>
            <a:r>
              <a:rPr lang="en-US" err="1"/>
              <a:t>interesset</a:t>
            </a:r>
            <a:r>
              <a:rPr lang="en-US"/>
              <a:t> </a:t>
            </a:r>
            <a:r>
              <a:rPr lang="en-US" err="1"/>
              <a:t>philosophia</a:t>
            </a:r>
            <a:r>
              <a:rPr lang="en-US"/>
              <a:t>.</a:t>
            </a:r>
          </a:p>
        </p:txBody>
      </p:sp>
      <p:sp>
        <p:nvSpPr>
          <p:cNvPr id="36" name="Text Placeholder 3">
            <a:extLst>
              <a:ext uri="{FF2B5EF4-FFF2-40B4-BE49-F238E27FC236}">
                <a16:creationId xmlns:a16="http://schemas.microsoft.com/office/drawing/2014/main" id="{5578BBF2-D02A-EC40-9CE5-A7468A725CDF}"/>
              </a:ext>
            </a:extLst>
          </p:cNvPr>
          <p:cNvSpPr>
            <a:spLocks noGrp="1"/>
          </p:cNvSpPr>
          <p:nvPr>
            <p:ph type="body" sz="half" idx="19" hasCustomPrompt="1"/>
          </p:nvPr>
        </p:nvSpPr>
        <p:spPr>
          <a:xfrm>
            <a:off x="5515335" y="4600372"/>
            <a:ext cx="2627861" cy="1154128"/>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ex </a:t>
            </a:r>
            <a:r>
              <a:rPr lang="en-US" err="1"/>
              <a:t>sed</a:t>
            </a:r>
            <a:r>
              <a:rPr lang="en-US"/>
              <a:t> dicit </a:t>
            </a:r>
            <a:r>
              <a:rPr lang="en-US" err="1"/>
              <a:t>interesset</a:t>
            </a:r>
            <a:r>
              <a:rPr lang="en-US"/>
              <a:t> </a:t>
            </a:r>
            <a:r>
              <a:rPr lang="en-US" err="1"/>
              <a:t>philosophia</a:t>
            </a:r>
            <a:r>
              <a:rPr lang="en-US"/>
              <a:t>.</a:t>
            </a:r>
          </a:p>
        </p:txBody>
      </p:sp>
    </p:spTree>
    <p:extLst>
      <p:ext uri="{BB962C8B-B14F-4D97-AF65-F5344CB8AC3E}">
        <p14:creationId xmlns:p14="http://schemas.microsoft.com/office/powerpoint/2010/main" val="19799517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5 Numbered Facts">
    <p:spTree>
      <p:nvGrpSpPr>
        <p:cNvPr id="1" name=""/>
        <p:cNvGrpSpPr/>
        <p:nvPr/>
      </p:nvGrpSpPr>
      <p:grpSpPr>
        <a:xfrm>
          <a:off x="0" y="0"/>
          <a:ext cx="0" cy="0"/>
          <a:chOff x="0" y="0"/>
          <a:chExt cx="0" cy="0"/>
        </a:xfrm>
      </p:grpSpPr>
      <p:sp>
        <p:nvSpPr>
          <p:cNvPr id="5" name="Holder 4">
            <a:extLst>
              <a:ext uri="{FF2B5EF4-FFF2-40B4-BE49-F238E27FC236}">
                <a16:creationId xmlns:a16="http://schemas.microsoft.com/office/drawing/2014/main" id="{6A1174B7-A275-2846-839E-C0B1DE7079EF}"/>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8" name="Text Placeholder 3">
            <a:extLst>
              <a:ext uri="{FF2B5EF4-FFF2-40B4-BE49-F238E27FC236}">
                <a16:creationId xmlns:a16="http://schemas.microsoft.com/office/drawing/2014/main" id="{629AD832-8CCA-A941-9B5F-9CDCF6AC9F3F}"/>
              </a:ext>
            </a:extLst>
          </p:cNvPr>
          <p:cNvSpPr>
            <a:spLocks noGrp="1"/>
          </p:cNvSpPr>
          <p:nvPr>
            <p:ph type="body" sz="half" idx="2" hasCustomPrompt="1"/>
          </p:nvPr>
        </p:nvSpPr>
        <p:spPr>
          <a:xfrm>
            <a:off x="468007" y="1699461"/>
            <a:ext cx="11131750" cy="711230"/>
          </a:xfrm>
          <a:prstGeom prst="rect">
            <a:avLst/>
          </a:prstGeom>
        </p:spPr>
        <p:txBody>
          <a:bodyPr/>
          <a:lstStyle>
            <a:lvl1pPr marL="0" indent="0" algn="l">
              <a:buNone/>
              <a:defRPr sz="18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5080">
              <a:lnSpc>
                <a:spcPts val="2200"/>
              </a:lnSpc>
            </a:pPr>
            <a:r>
              <a:rPr lang="en-US" sz="1800" b="1">
                <a:solidFill>
                  <a:srgbClr val="222065"/>
                </a:solidFill>
                <a:latin typeface="Arial" charset="0"/>
                <a:ea typeface="Arial" charset="0"/>
                <a:cs typeface="Arial" charset="0"/>
              </a:rPr>
              <a:t>Lorem ipsum dolor sit </a:t>
            </a:r>
            <a:r>
              <a:rPr lang="en-US" sz="1800" b="1" err="1">
                <a:solidFill>
                  <a:srgbClr val="222065"/>
                </a:solidFill>
                <a:latin typeface="Arial" charset="0"/>
                <a:ea typeface="Arial" charset="0"/>
                <a:cs typeface="Arial" charset="0"/>
              </a:rPr>
              <a:t>amet</a:t>
            </a:r>
            <a:r>
              <a:rPr lang="en-US" sz="1800" b="1">
                <a:solidFill>
                  <a:srgbClr val="222065"/>
                </a:solidFill>
                <a:latin typeface="Arial" charset="0"/>
                <a:ea typeface="Arial" charset="0"/>
                <a:cs typeface="Arial" charset="0"/>
              </a:rPr>
              <a:t>, ex </a:t>
            </a:r>
            <a:r>
              <a:rPr lang="en-US" sz="1800" b="1" err="1">
                <a:solidFill>
                  <a:srgbClr val="222065"/>
                </a:solidFill>
                <a:latin typeface="Arial" charset="0"/>
                <a:ea typeface="Arial" charset="0"/>
                <a:cs typeface="Arial" charset="0"/>
              </a:rPr>
              <a:t>sed</a:t>
            </a:r>
            <a:r>
              <a:rPr lang="en-US" sz="1800" b="1">
                <a:solidFill>
                  <a:srgbClr val="222065"/>
                </a:solidFill>
                <a:latin typeface="Arial" charset="0"/>
                <a:ea typeface="Arial" charset="0"/>
                <a:cs typeface="Arial" charset="0"/>
              </a:rPr>
              <a:t> dicit </a:t>
            </a:r>
            <a:r>
              <a:rPr lang="en-US" sz="1800" b="1" err="1">
                <a:solidFill>
                  <a:srgbClr val="222065"/>
                </a:solidFill>
                <a:latin typeface="Arial" charset="0"/>
                <a:ea typeface="Arial" charset="0"/>
                <a:cs typeface="Arial" charset="0"/>
              </a:rPr>
              <a:t>interesset</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philosophia</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ei</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sint</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nostrud</a:t>
            </a:r>
            <a:r>
              <a:rPr lang="en-US" sz="1800" b="1">
                <a:solidFill>
                  <a:srgbClr val="222065"/>
                </a:solidFill>
                <a:latin typeface="Arial" charset="0"/>
                <a:ea typeface="Arial" charset="0"/>
                <a:cs typeface="Arial" charset="0"/>
              </a:rPr>
              <a:t> sententiae duo. Cu posse dicit </a:t>
            </a:r>
            <a:r>
              <a:rPr lang="en-US" sz="1800" b="1" err="1">
                <a:solidFill>
                  <a:srgbClr val="222065"/>
                </a:solidFill>
                <a:latin typeface="Arial" charset="0"/>
                <a:ea typeface="Arial" charset="0"/>
                <a:cs typeface="Arial" charset="0"/>
              </a:rPr>
              <a:t>adipiscing</a:t>
            </a:r>
            <a:r>
              <a:rPr lang="en-US" sz="1800" b="1">
                <a:solidFill>
                  <a:srgbClr val="222065"/>
                </a:solidFill>
                <a:latin typeface="Arial" charset="0"/>
                <a:ea typeface="Arial" charset="0"/>
                <a:cs typeface="Arial" charset="0"/>
              </a:rPr>
              <a:t> cum, ex </a:t>
            </a:r>
            <a:r>
              <a:rPr lang="en-US" sz="1800" b="1" err="1">
                <a:solidFill>
                  <a:srgbClr val="222065"/>
                </a:solidFill>
                <a:latin typeface="Arial" charset="0"/>
                <a:ea typeface="Arial" charset="0"/>
                <a:cs typeface="Arial" charset="0"/>
              </a:rPr>
              <a:t>apeirian</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comprehensam</a:t>
            </a:r>
            <a:r>
              <a:rPr lang="en-US" sz="1800" b="1">
                <a:solidFill>
                  <a:srgbClr val="222065"/>
                </a:solidFill>
                <a:latin typeface="Arial" charset="0"/>
                <a:ea typeface="Arial" charset="0"/>
                <a:cs typeface="Arial" charset="0"/>
              </a:rPr>
              <a:t> vim, </a:t>
            </a:r>
            <a:r>
              <a:rPr lang="en-US" sz="1800" b="1" err="1">
                <a:solidFill>
                  <a:srgbClr val="222065"/>
                </a:solidFill>
                <a:latin typeface="Arial" charset="0"/>
                <a:ea typeface="Arial" charset="0"/>
                <a:cs typeface="Arial" charset="0"/>
              </a:rPr>
              <a:t>mei</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ei</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tota</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nusquam</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scribentur</a:t>
            </a:r>
            <a:r>
              <a:rPr lang="en-US" sz="1800" b="1">
                <a:solidFill>
                  <a:srgbClr val="222065"/>
                </a:solidFill>
                <a:latin typeface="Arial" charset="0"/>
                <a:ea typeface="Arial" charset="0"/>
                <a:cs typeface="Arial" charset="0"/>
              </a:rPr>
              <a:t>. </a:t>
            </a:r>
            <a:endParaRPr lang="en-US" sz="1800">
              <a:latin typeface="Arial" charset="0"/>
              <a:ea typeface="Arial" charset="0"/>
              <a:cs typeface="Arial" charset="0"/>
            </a:endParaRPr>
          </a:p>
        </p:txBody>
      </p:sp>
      <p:sp>
        <p:nvSpPr>
          <p:cNvPr id="29" name="Footer Placeholder 24">
            <a:extLst>
              <a:ext uri="{FF2B5EF4-FFF2-40B4-BE49-F238E27FC236}">
                <a16:creationId xmlns:a16="http://schemas.microsoft.com/office/drawing/2014/main" id="{0E905EE3-5229-7948-B7B9-7CA210BEEFED}"/>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
        <p:nvSpPr>
          <p:cNvPr id="26" name="Text Placeholder 3">
            <a:extLst>
              <a:ext uri="{FF2B5EF4-FFF2-40B4-BE49-F238E27FC236}">
                <a16:creationId xmlns:a16="http://schemas.microsoft.com/office/drawing/2014/main" id="{4761FB45-658F-384E-9240-C054461B7185}"/>
              </a:ext>
            </a:extLst>
          </p:cNvPr>
          <p:cNvSpPr>
            <a:spLocks noGrp="1"/>
          </p:cNvSpPr>
          <p:nvPr>
            <p:ph type="body" sz="half" idx="44" hasCustomPrompt="1"/>
          </p:nvPr>
        </p:nvSpPr>
        <p:spPr>
          <a:xfrm>
            <a:off x="468006" y="594360"/>
            <a:ext cx="11131751" cy="1674278"/>
          </a:xfrm>
          <a:prstGeom prst="rect">
            <a:avLst/>
          </a:prstGeom>
        </p:spPr>
        <p:txBody>
          <a:bodyPr/>
          <a:lstStyle>
            <a:lvl1pPr marL="0" indent="0">
              <a:buNone/>
              <a:defRPr sz="2800" b="1" cap="all" baseline="0">
                <a:solidFill>
                  <a:schemeClr val="bg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MAIN HEADING | 28 – 35pt | choose from </a:t>
            </a:r>
            <a:r>
              <a:rPr lang="en-US" err="1"/>
              <a:t>bitc</a:t>
            </a:r>
            <a:r>
              <a:rPr lang="en-US"/>
              <a:t> </a:t>
            </a:r>
            <a:r>
              <a:rPr lang="en-US" err="1"/>
              <a:t>colours</a:t>
            </a:r>
            <a:r>
              <a:rPr lang="en-US"/>
              <a:t> blue, magenta or cyan</a:t>
            </a:r>
          </a:p>
        </p:txBody>
      </p:sp>
      <p:sp>
        <p:nvSpPr>
          <p:cNvPr id="34" name="object 13">
            <a:extLst>
              <a:ext uri="{FF2B5EF4-FFF2-40B4-BE49-F238E27FC236}">
                <a16:creationId xmlns:a16="http://schemas.microsoft.com/office/drawing/2014/main" id="{401BD72B-40EA-1F46-BC2A-0B68ED8A95A2}"/>
              </a:ext>
            </a:extLst>
          </p:cNvPr>
          <p:cNvSpPr/>
          <p:nvPr userDrawn="1"/>
        </p:nvSpPr>
        <p:spPr>
          <a:xfrm>
            <a:off x="476786" y="2987270"/>
            <a:ext cx="3556635" cy="0"/>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a:p>
        </p:txBody>
      </p:sp>
      <p:sp>
        <p:nvSpPr>
          <p:cNvPr id="35" name="object 14">
            <a:extLst>
              <a:ext uri="{FF2B5EF4-FFF2-40B4-BE49-F238E27FC236}">
                <a16:creationId xmlns:a16="http://schemas.microsoft.com/office/drawing/2014/main" id="{29B4783D-95F7-2543-89E8-334FE6026A28}"/>
              </a:ext>
            </a:extLst>
          </p:cNvPr>
          <p:cNvSpPr/>
          <p:nvPr userDrawn="1"/>
        </p:nvSpPr>
        <p:spPr>
          <a:xfrm>
            <a:off x="492138" y="4453774"/>
            <a:ext cx="3556635" cy="0"/>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a:p>
        </p:txBody>
      </p:sp>
      <p:sp>
        <p:nvSpPr>
          <p:cNvPr id="36" name="object 15">
            <a:extLst>
              <a:ext uri="{FF2B5EF4-FFF2-40B4-BE49-F238E27FC236}">
                <a16:creationId xmlns:a16="http://schemas.microsoft.com/office/drawing/2014/main" id="{13AF6EF4-124B-BF43-B124-DF4B2E1408CD}"/>
              </a:ext>
            </a:extLst>
          </p:cNvPr>
          <p:cNvSpPr/>
          <p:nvPr userDrawn="1"/>
        </p:nvSpPr>
        <p:spPr>
          <a:xfrm>
            <a:off x="4380137" y="2986142"/>
            <a:ext cx="3556635" cy="0"/>
          </a:xfrm>
          <a:custGeom>
            <a:avLst/>
            <a:gdLst/>
            <a:ahLst/>
            <a:cxnLst/>
            <a:rect l="l" t="t" r="r" b="b"/>
            <a:pathLst>
              <a:path w="3556634">
                <a:moveTo>
                  <a:pt x="0" y="0"/>
                </a:moveTo>
                <a:lnTo>
                  <a:pt x="3556596" y="0"/>
                </a:lnTo>
              </a:path>
            </a:pathLst>
          </a:custGeom>
          <a:ln w="20739">
            <a:solidFill>
              <a:srgbClr val="E5007D"/>
            </a:solidFill>
          </a:ln>
        </p:spPr>
        <p:txBody>
          <a:bodyPr wrap="square" lIns="0" tIns="0" rIns="0" bIns="0" rtlCol="0"/>
          <a:lstStyle/>
          <a:p>
            <a:endParaRPr/>
          </a:p>
        </p:txBody>
      </p:sp>
      <p:sp>
        <p:nvSpPr>
          <p:cNvPr id="37" name="object 16">
            <a:extLst>
              <a:ext uri="{FF2B5EF4-FFF2-40B4-BE49-F238E27FC236}">
                <a16:creationId xmlns:a16="http://schemas.microsoft.com/office/drawing/2014/main" id="{BFDC165B-F772-E84C-8619-55A7867D2F45}"/>
              </a:ext>
            </a:extLst>
          </p:cNvPr>
          <p:cNvSpPr/>
          <p:nvPr userDrawn="1"/>
        </p:nvSpPr>
        <p:spPr>
          <a:xfrm>
            <a:off x="4380137" y="4453774"/>
            <a:ext cx="3556635" cy="0"/>
          </a:xfrm>
          <a:custGeom>
            <a:avLst/>
            <a:gdLst/>
            <a:ahLst/>
            <a:cxnLst/>
            <a:rect l="l" t="t" r="r" b="b"/>
            <a:pathLst>
              <a:path w="3556634">
                <a:moveTo>
                  <a:pt x="0" y="0"/>
                </a:moveTo>
                <a:lnTo>
                  <a:pt x="3556596" y="0"/>
                </a:lnTo>
              </a:path>
            </a:pathLst>
          </a:custGeom>
          <a:ln w="20739">
            <a:solidFill>
              <a:srgbClr val="E5007D"/>
            </a:solidFill>
          </a:ln>
        </p:spPr>
        <p:txBody>
          <a:bodyPr wrap="square" lIns="0" tIns="0" rIns="0" bIns="0" rtlCol="0"/>
          <a:lstStyle/>
          <a:p>
            <a:endParaRPr/>
          </a:p>
        </p:txBody>
      </p:sp>
      <p:sp>
        <p:nvSpPr>
          <p:cNvPr id="38" name="object 9">
            <a:extLst>
              <a:ext uri="{FF2B5EF4-FFF2-40B4-BE49-F238E27FC236}">
                <a16:creationId xmlns:a16="http://schemas.microsoft.com/office/drawing/2014/main" id="{CB0244A0-423B-7D49-AA1E-AFA63227BEA2}"/>
              </a:ext>
            </a:extLst>
          </p:cNvPr>
          <p:cNvSpPr txBox="1"/>
          <p:nvPr userDrawn="1"/>
        </p:nvSpPr>
        <p:spPr>
          <a:xfrm>
            <a:off x="502503" y="2922339"/>
            <a:ext cx="1093358" cy="1423467"/>
          </a:xfrm>
          <a:prstGeom prst="rect">
            <a:avLst/>
          </a:prstGeom>
        </p:spPr>
        <p:txBody>
          <a:bodyPr vert="horz" wrap="square" lIns="0" tIns="0" rIns="0" bIns="0" rtlCol="0">
            <a:spAutoFit/>
          </a:bodyPr>
          <a:lstStyle/>
          <a:p>
            <a:pPr marL="12700">
              <a:lnSpc>
                <a:spcPts val="11050"/>
              </a:lnSpc>
              <a:tabLst>
                <a:tab pos="3899535" algn="l"/>
              </a:tabLst>
            </a:pPr>
            <a:r>
              <a:rPr sz="9250" b="1" spc="-1630">
                <a:solidFill>
                  <a:srgbClr val="009FE3"/>
                </a:solidFill>
                <a:latin typeface="Arial Black" charset="0"/>
                <a:ea typeface="Arial Black" charset="0"/>
                <a:cs typeface="Arial Black" charset="0"/>
              </a:rPr>
              <a:t>1</a:t>
            </a:r>
            <a:endParaRPr sz="9250" b="1">
              <a:latin typeface="Arial Black" charset="0"/>
              <a:ea typeface="Arial Black" charset="0"/>
              <a:cs typeface="Arial Black" charset="0"/>
            </a:endParaRPr>
          </a:p>
        </p:txBody>
      </p:sp>
      <p:sp>
        <p:nvSpPr>
          <p:cNvPr id="39" name="object 11">
            <a:extLst>
              <a:ext uri="{FF2B5EF4-FFF2-40B4-BE49-F238E27FC236}">
                <a16:creationId xmlns:a16="http://schemas.microsoft.com/office/drawing/2014/main" id="{C39BA882-92A3-1243-9DD9-47B1C5484B49}"/>
              </a:ext>
            </a:extLst>
          </p:cNvPr>
          <p:cNvSpPr txBox="1"/>
          <p:nvPr userDrawn="1"/>
        </p:nvSpPr>
        <p:spPr>
          <a:xfrm>
            <a:off x="476996" y="4416579"/>
            <a:ext cx="1132017" cy="1423467"/>
          </a:xfrm>
          <a:prstGeom prst="rect">
            <a:avLst/>
          </a:prstGeom>
        </p:spPr>
        <p:txBody>
          <a:bodyPr vert="horz" wrap="square" lIns="0" tIns="0" rIns="0" bIns="0" rtlCol="0">
            <a:spAutoFit/>
          </a:bodyPr>
          <a:lstStyle/>
          <a:p>
            <a:pPr marL="12700">
              <a:lnSpc>
                <a:spcPts val="11050"/>
              </a:lnSpc>
            </a:pPr>
            <a:r>
              <a:rPr lang="en-GB" sz="9250" b="1" spc="-370">
                <a:solidFill>
                  <a:srgbClr val="009FE3"/>
                </a:solidFill>
                <a:latin typeface="Arial Black" charset="0"/>
                <a:ea typeface="Arial Black" charset="0"/>
                <a:cs typeface="Arial Black" charset="0"/>
              </a:rPr>
              <a:t>4</a:t>
            </a:r>
            <a:endParaRPr sz="9250" b="1">
              <a:latin typeface="Arial Black" charset="0"/>
              <a:ea typeface="Arial Black" charset="0"/>
              <a:cs typeface="Arial Black" charset="0"/>
            </a:endParaRPr>
          </a:p>
        </p:txBody>
      </p:sp>
      <p:sp>
        <p:nvSpPr>
          <p:cNvPr id="40" name="Rectangle 39">
            <a:extLst>
              <a:ext uri="{FF2B5EF4-FFF2-40B4-BE49-F238E27FC236}">
                <a16:creationId xmlns:a16="http://schemas.microsoft.com/office/drawing/2014/main" id="{8E789ED6-17C7-404F-BBD6-A9AE23831DF0}"/>
              </a:ext>
            </a:extLst>
          </p:cNvPr>
          <p:cNvSpPr/>
          <p:nvPr userDrawn="1"/>
        </p:nvSpPr>
        <p:spPr>
          <a:xfrm>
            <a:off x="4382944" y="2885806"/>
            <a:ext cx="1171433" cy="1515800"/>
          </a:xfrm>
          <a:prstGeom prst="rect">
            <a:avLst/>
          </a:prstGeom>
        </p:spPr>
        <p:txBody>
          <a:bodyPr wrap="square">
            <a:spAutoFit/>
          </a:bodyPr>
          <a:lstStyle/>
          <a:p>
            <a:r>
              <a:rPr lang="is-IS" sz="9250" b="1" spc="-285">
                <a:solidFill>
                  <a:srgbClr val="009FE3"/>
                </a:solidFill>
                <a:latin typeface="Arial Black" charset="0"/>
                <a:ea typeface="Arial Black" charset="0"/>
                <a:cs typeface="Arial Black" charset="0"/>
              </a:rPr>
              <a:t>2</a:t>
            </a:r>
            <a:endParaRPr lang="en-US" sz="9250" b="1">
              <a:latin typeface="Arial Black" charset="0"/>
              <a:ea typeface="Arial Black" charset="0"/>
              <a:cs typeface="Arial Black" charset="0"/>
            </a:endParaRPr>
          </a:p>
        </p:txBody>
      </p:sp>
      <p:sp>
        <p:nvSpPr>
          <p:cNvPr id="41" name="object 11">
            <a:extLst>
              <a:ext uri="{FF2B5EF4-FFF2-40B4-BE49-F238E27FC236}">
                <a16:creationId xmlns:a16="http://schemas.microsoft.com/office/drawing/2014/main" id="{E987FA35-BAED-E74A-BCB6-6EAF5F9FA6D1}"/>
              </a:ext>
            </a:extLst>
          </p:cNvPr>
          <p:cNvSpPr txBox="1"/>
          <p:nvPr userDrawn="1"/>
        </p:nvSpPr>
        <p:spPr>
          <a:xfrm>
            <a:off x="4420494" y="4395343"/>
            <a:ext cx="1094842" cy="1423467"/>
          </a:xfrm>
          <a:prstGeom prst="rect">
            <a:avLst/>
          </a:prstGeom>
        </p:spPr>
        <p:txBody>
          <a:bodyPr vert="horz" wrap="square" lIns="0" tIns="0" rIns="0" bIns="0" rtlCol="0">
            <a:spAutoFit/>
          </a:bodyPr>
          <a:lstStyle/>
          <a:p>
            <a:pPr marL="12700">
              <a:lnSpc>
                <a:spcPts val="11050"/>
              </a:lnSpc>
            </a:pPr>
            <a:r>
              <a:rPr lang="en-US" sz="9250" b="1" spc="-370">
                <a:solidFill>
                  <a:srgbClr val="009FE3"/>
                </a:solidFill>
                <a:latin typeface="Arial Black" charset="0"/>
                <a:ea typeface="Arial Black" charset="0"/>
                <a:cs typeface="Arial Black" charset="0"/>
              </a:rPr>
              <a:t>5</a:t>
            </a:r>
            <a:endParaRPr sz="9250" b="1">
              <a:latin typeface="Arial Black" charset="0"/>
              <a:ea typeface="Arial Black" charset="0"/>
              <a:cs typeface="Arial Black" charset="0"/>
            </a:endParaRPr>
          </a:p>
        </p:txBody>
      </p:sp>
      <p:sp>
        <p:nvSpPr>
          <p:cNvPr id="42" name="Text Placeholder 3">
            <a:extLst>
              <a:ext uri="{FF2B5EF4-FFF2-40B4-BE49-F238E27FC236}">
                <a16:creationId xmlns:a16="http://schemas.microsoft.com/office/drawing/2014/main" id="{005EFE86-E11A-F945-A496-00ABAF61DAE2}"/>
              </a:ext>
            </a:extLst>
          </p:cNvPr>
          <p:cNvSpPr>
            <a:spLocks noGrp="1"/>
          </p:cNvSpPr>
          <p:nvPr>
            <p:ph type="body" sz="half" idx="13" hasCustomPrompt="1"/>
          </p:nvPr>
        </p:nvSpPr>
        <p:spPr>
          <a:xfrm>
            <a:off x="1507253" y="3141615"/>
            <a:ext cx="2526168" cy="1154128"/>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ex </a:t>
            </a:r>
            <a:r>
              <a:rPr lang="en-US" err="1"/>
              <a:t>sed</a:t>
            </a:r>
            <a:r>
              <a:rPr lang="en-US"/>
              <a:t> dicit </a:t>
            </a:r>
            <a:r>
              <a:rPr lang="en-US" err="1"/>
              <a:t>interesset</a:t>
            </a:r>
            <a:r>
              <a:rPr lang="en-US"/>
              <a:t> </a:t>
            </a:r>
            <a:r>
              <a:rPr lang="en-US" err="1"/>
              <a:t>philosophia</a:t>
            </a:r>
            <a:r>
              <a:rPr lang="en-US"/>
              <a:t>.</a:t>
            </a:r>
          </a:p>
        </p:txBody>
      </p:sp>
      <p:sp>
        <p:nvSpPr>
          <p:cNvPr id="43" name="Text Placeholder 3">
            <a:extLst>
              <a:ext uri="{FF2B5EF4-FFF2-40B4-BE49-F238E27FC236}">
                <a16:creationId xmlns:a16="http://schemas.microsoft.com/office/drawing/2014/main" id="{55044855-8241-8843-84CB-4E0527468772}"/>
              </a:ext>
            </a:extLst>
          </p:cNvPr>
          <p:cNvSpPr>
            <a:spLocks noGrp="1"/>
          </p:cNvSpPr>
          <p:nvPr>
            <p:ph type="body" sz="half" idx="17" hasCustomPrompt="1"/>
          </p:nvPr>
        </p:nvSpPr>
        <p:spPr>
          <a:xfrm>
            <a:off x="1507253" y="4590324"/>
            <a:ext cx="2566362" cy="1154128"/>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ex </a:t>
            </a:r>
            <a:r>
              <a:rPr lang="en-US" err="1"/>
              <a:t>sed</a:t>
            </a:r>
            <a:r>
              <a:rPr lang="en-US"/>
              <a:t> dicit </a:t>
            </a:r>
            <a:r>
              <a:rPr lang="en-US" err="1"/>
              <a:t>interesset</a:t>
            </a:r>
            <a:r>
              <a:rPr lang="en-US"/>
              <a:t> </a:t>
            </a:r>
            <a:r>
              <a:rPr lang="en-US" err="1"/>
              <a:t>philosophia</a:t>
            </a:r>
            <a:r>
              <a:rPr lang="en-US"/>
              <a:t>.</a:t>
            </a:r>
          </a:p>
        </p:txBody>
      </p:sp>
      <p:sp>
        <p:nvSpPr>
          <p:cNvPr id="44" name="Text Placeholder 3">
            <a:extLst>
              <a:ext uri="{FF2B5EF4-FFF2-40B4-BE49-F238E27FC236}">
                <a16:creationId xmlns:a16="http://schemas.microsoft.com/office/drawing/2014/main" id="{33E09E9E-F7E8-C140-9A49-01B5DAB4F561}"/>
              </a:ext>
            </a:extLst>
          </p:cNvPr>
          <p:cNvSpPr>
            <a:spLocks noGrp="1"/>
          </p:cNvSpPr>
          <p:nvPr>
            <p:ph type="body" sz="half" idx="18" hasCustomPrompt="1"/>
          </p:nvPr>
        </p:nvSpPr>
        <p:spPr>
          <a:xfrm>
            <a:off x="5515336" y="3151663"/>
            <a:ext cx="2553490" cy="1154128"/>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ex </a:t>
            </a:r>
            <a:r>
              <a:rPr lang="en-US" err="1"/>
              <a:t>sed</a:t>
            </a:r>
            <a:r>
              <a:rPr lang="en-US"/>
              <a:t> dicit </a:t>
            </a:r>
            <a:r>
              <a:rPr lang="en-US" err="1"/>
              <a:t>interesset</a:t>
            </a:r>
            <a:r>
              <a:rPr lang="en-US"/>
              <a:t> </a:t>
            </a:r>
            <a:r>
              <a:rPr lang="en-US" err="1"/>
              <a:t>philosophia</a:t>
            </a:r>
            <a:r>
              <a:rPr lang="en-US"/>
              <a:t>.</a:t>
            </a:r>
          </a:p>
        </p:txBody>
      </p:sp>
      <p:sp>
        <p:nvSpPr>
          <p:cNvPr id="45" name="Text Placeholder 3">
            <a:extLst>
              <a:ext uri="{FF2B5EF4-FFF2-40B4-BE49-F238E27FC236}">
                <a16:creationId xmlns:a16="http://schemas.microsoft.com/office/drawing/2014/main" id="{5578BBF2-D02A-EC40-9CE5-A7468A725CDF}"/>
              </a:ext>
            </a:extLst>
          </p:cNvPr>
          <p:cNvSpPr>
            <a:spLocks noGrp="1"/>
          </p:cNvSpPr>
          <p:nvPr>
            <p:ph type="body" sz="half" idx="19" hasCustomPrompt="1"/>
          </p:nvPr>
        </p:nvSpPr>
        <p:spPr>
          <a:xfrm>
            <a:off x="5515335" y="4600372"/>
            <a:ext cx="2627861" cy="1154128"/>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ex </a:t>
            </a:r>
            <a:r>
              <a:rPr lang="en-US" err="1"/>
              <a:t>sed</a:t>
            </a:r>
            <a:r>
              <a:rPr lang="en-US"/>
              <a:t> dicit </a:t>
            </a:r>
            <a:r>
              <a:rPr lang="en-US" err="1"/>
              <a:t>interesset</a:t>
            </a:r>
            <a:r>
              <a:rPr lang="en-US"/>
              <a:t> </a:t>
            </a:r>
            <a:r>
              <a:rPr lang="en-US" err="1"/>
              <a:t>philosophia</a:t>
            </a:r>
            <a:r>
              <a:rPr lang="en-US"/>
              <a:t>.</a:t>
            </a:r>
          </a:p>
        </p:txBody>
      </p:sp>
      <p:sp>
        <p:nvSpPr>
          <p:cNvPr id="46" name="object 15">
            <a:extLst>
              <a:ext uri="{FF2B5EF4-FFF2-40B4-BE49-F238E27FC236}">
                <a16:creationId xmlns:a16="http://schemas.microsoft.com/office/drawing/2014/main" id="{E338FFC6-6560-8A40-AF30-59A7D098ADC5}"/>
              </a:ext>
            </a:extLst>
          </p:cNvPr>
          <p:cNvSpPr/>
          <p:nvPr userDrawn="1"/>
        </p:nvSpPr>
        <p:spPr>
          <a:xfrm>
            <a:off x="8268850" y="2986142"/>
            <a:ext cx="3556635" cy="0"/>
          </a:xfrm>
          <a:custGeom>
            <a:avLst/>
            <a:gdLst/>
            <a:ahLst/>
            <a:cxnLst/>
            <a:rect l="l" t="t" r="r" b="b"/>
            <a:pathLst>
              <a:path w="3556634">
                <a:moveTo>
                  <a:pt x="0" y="0"/>
                </a:moveTo>
                <a:lnTo>
                  <a:pt x="3556596" y="0"/>
                </a:lnTo>
              </a:path>
            </a:pathLst>
          </a:custGeom>
          <a:ln w="20739">
            <a:solidFill>
              <a:srgbClr val="E5007D"/>
            </a:solidFill>
          </a:ln>
        </p:spPr>
        <p:txBody>
          <a:bodyPr wrap="square" lIns="0" tIns="0" rIns="0" bIns="0" rtlCol="0"/>
          <a:lstStyle/>
          <a:p>
            <a:endParaRPr/>
          </a:p>
        </p:txBody>
      </p:sp>
      <p:sp>
        <p:nvSpPr>
          <p:cNvPr id="48" name="Rectangle 47">
            <a:extLst>
              <a:ext uri="{FF2B5EF4-FFF2-40B4-BE49-F238E27FC236}">
                <a16:creationId xmlns:a16="http://schemas.microsoft.com/office/drawing/2014/main" id="{888E1882-546B-8F49-863D-EE47E7B5D702}"/>
              </a:ext>
            </a:extLst>
          </p:cNvPr>
          <p:cNvSpPr/>
          <p:nvPr userDrawn="1"/>
        </p:nvSpPr>
        <p:spPr>
          <a:xfrm>
            <a:off x="8271657" y="2885806"/>
            <a:ext cx="1171433" cy="1515800"/>
          </a:xfrm>
          <a:prstGeom prst="rect">
            <a:avLst/>
          </a:prstGeom>
        </p:spPr>
        <p:txBody>
          <a:bodyPr wrap="square">
            <a:spAutoFit/>
          </a:bodyPr>
          <a:lstStyle/>
          <a:p>
            <a:r>
              <a:rPr lang="is-IS" sz="9250" b="1" spc="-285">
                <a:solidFill>
                  <a:srgbClr val="009FE3"/>
                </a:solidFill>
                <a:latin typeface="Arial Black" charset="0"/>
                <a:ea typeface="Arial Black" charset="0"/>
                <a:cs typeface="Arial Black" charset="0"/>
              </a:rPr>
              <a:t>3</a:t>
            </a:r>
            <a:endParaRPr lang="en-US" sz="9250" b="1">
              <a:latin typeface="Arial Black" charset="0"/>
              <a:ea typeface="Arial Black" charset="0"/>
              <a:cs typeface="Arial Black" charset="0"/>
            </a:endParaRPr>
          </a:p>
        </p:txBody>
      </p:sp>
      <p:sp>
        <p:nvSpPr>
          <p:cNvPr id="50" name="Text Placeholder 3">
            <a:extLst>
              <a:ext uri="{FF2B5EF4-FFF2-40B4-BE49-F238E27FC236}">
                <a16:creationId xmlns:a16="http://schemas.microsoft.com/office/drawing/2014/main" id="{D5B13D06-4420-E249-B1E6-7B82FFBFFFCE}"/>
              </a:ext>
            </a:extLst>
          </p:cNvPr>
          <p:cNvSpPr>
            <a:spLocks noGrp="1"/>
          </p:cNvSpPr>
          <p:nvPr>
            <p:ph type="body" sz="half" idx="20" hasCustomPrompt="1"/>
          </p:nvPr>
        </p:nvSpPr>
        <p:spPr>
          <a:xfrm>
            <a:off x="9404049" y="3151663"/>
            <a:ext cx="2553490" cy="1154128"/>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ex </a:t>
            </a:r>
            <a:r>
              <a:rPr lang="en-US" err="1"/>
              <a:t>sed</a:t>
            </a:r>
            <a:r>
              <a:rPr lang="en-US"/>
              <a:t> dicit </a:t>
            </a:r>
            <a:r>
              <a:rPr lang="en-US" err="1"/>
              <a:t>interesset</a:t>
            </a:r>
            <a:r>
              <a:rPr lang="en-US"/>
              <a:t> </a:t>
            </a:r>
            <a:r>
              <a:rPr lang="en-US" err="1"/>
              <a:t>philosophia</a:t>
            </a:r>
            <a:r>
              <a:rPr lang="en-US"/>
              <a:t>.</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 Numbered Facts">
    <p:spTree>
      <p:nvGrpSpPr>
        <p:cNvPr id="1" name=""/>
        <p:cNvGrpSpPr/>
        <p:nvPr/>
      </p:nvGrpSpPr>
      <p:grpSpPr>
        <a:xfrm>
          <a:off x="0" y="0"/>
          <a:ext cx="0" cy="0"/>
          <a:chOff x="0" y="0"/>
          <a:chExt cx="0" cy="0"/>
        </a:xfrm>
      </p:grpSpPr>
      <p:sp>
        <p:nvSpPr>
          <p:cNvPr id="5" name="Holder 4">
            <a:extLst>
              <a:ext uri="{FF2B5EF4-FFF2-40B4-BE49-F238E27FC236}">
                <a16:creationId xmlns:a16="http://schemas.microsoft.com/office/drawing/2014/main" id="{6A1174B7-A275-2846-839E-C0B1DE7079EF}"/>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8" name="Text Placeholder 3">
            <a:extLst>
              <a:ext uri="{FF2B5EF4-FFF2-40B4-BE49-F238E27FC236}">
                <a16:creationId xmlns:a16="http://schemas.microsoft.com/office/drawing/2014/main" id="{629AD832-8CCA-A941-9B5F-9CDCF6AC9F3F}"/>
              </a:ext>
            </a:extLst>
          </p:cNvPr>
          <p:cNvSpPr>
            <a:spLocks noGrp="1"/>
          </p:cNvSpPr>
          <p:nvPr>
            <p:ph type="body" sz="half" idx="2" hasCustomPrompt="1"/>
          </p:nvPr>
        </p:nvSpPr>
        <p:spPr>
          <a:xfrm>
            <a:off x="468007" y="1699461"/>
            <a:ext cx="11131750" cy="711230"/>
          </a:xfrm>
          <a:prstGeom prst="rect">
            <a:avLst/>
          </a:prstGeom>
        </p:spPr>
        <p:txBody>
          <a:bodyPr/>
          <a:lstStyle>
            <a:lvl1pPr marL="0" indent="0" algn="l">
              <a:buNone/>
              <a:defRPr sz="18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5080">
              <a:lnSpc>
                <a:spcPts val="2200"/>
              </a:lnSpc>
            </a:pPr>
            <a:r>
              <a:rPr lang="en-US" sz="1800" b="1">
                <a:solidFill>
                  <a:srgbClr val="222065"/>
                </a:solidFill>
                <a:latin typeface="Arial" charset="0"/>
                <a:ea typeface="Arial" charset="0"/>
                <a:cs typeface="Arial" charset="0"/>
              </a:rPr>
              <a:t>Lorem ipsum dolor sit </a:t>
            </a:r>
            <a:r>
              <a:rPr lang="en-US" sz="1800" b="1" err="1">
                <a:solidFill>
                  <a:srgbClr val="222065"/>
                </a:solidFill>
                <a:latin typeface="Arial" charset="0"/>
                <a:ea typeface="Arial" charset="0"/>
                <a:cs typeface="Arial" charset="0"/>
              </a:rPr>
              <a:t>amet</a:t>
            </a:r>
            <a:r>
              <a:rPr lang="en-US" sz="1800" b="1">
                <a:solidFill>
                  <a:srgbClr val="222065"/>
                </a:solidFill>
                <a:latin typeface="Arial" charset="0"/>
                <a:ea typeface="Arial" charset="0"/>
                <a:cs typeface="Arial" charset="0"/>
              </a:rPr>
              <a:t>, ex </a:t>
            </a:r>
            <a:r>
              <a:rPr lang="en-US" sz="1800" b="1" err="1">
                <a:solidFill>
                  <a:srgbClr val="222065"/>
                </a:solidFill>
                <a:latin typeface="Arial" charset="0"/>
                <a:ea typeface="Arial" charset="0"/>
                <a:cs typeface="Arial" charset="0"/>
              </a:rPr>
              <a:t>sed</a:t>
            </a:r>
            <a:r>
              <a:rPr lang="en-US" sz="1800" b="1">
                <a:solidFill>
                  <a:srgbClr val="222065"/>
                </a:solidFill>
                <a:latin typeface="Arial" charset="0"/>
                <a:ea typeface="Arial" charset="0"/>
                <a:cs typeface="Arial" charset="0"/>
              </a:rPr>
              <a:t> dicit </a:t>
            </a:r>
            <a:r>
              <a:rPr lang="en-US" sz="1800" b="1" err="1">
                <a:solidFill>
                  <a:srgbClr val="222065"/>
                </a:solidFill>
                <a:latin typeface="Arial" charset="0"/>
                <a:ea typeface="Arial" charset="0"/>
                <a:cs typeface="Arial" charset="0"/>
              </a:rPr>
              <a:t>interesset</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philosophia</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ei</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sint</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nostrud</a:t>
            </a:r>
            <a:r>
              <a:rPr lang="en-US" sz="1800" b="1">
                <a:solidFill>
                  <a:srgbClr val="222065"/>
                </a:solidFill>
                <a:latin typeface="Arial" charset="0"/>
                <a:ea typeface="Arial" charset="0"/>
                <a:cs typeface="Arial" charset="0"/>
              </a:rPr>
              <a:t> sententiae duo. Cu posse dicit </a:t>
            </a:r>
            <a:r>
              <a:rPr lang="en-US" sz="1800" b="1" err="1">
                <a:solidFill>
                  <a:srgbClr val="222065"/>
                </a:solidFill>
                <a:latin typeface="Arial" charset="0"/>
                <a:ea typeface="Arial" charset="0"/>
                <a:cs typeface="Arial" charset="0"/>
              </a:rPr>
              <a:t>adipiscing</a:t>
            </a:r>
            <a:r>
              <a:rPr lang="en-US" sz="1800" b="1">
                <a:solidFill>
                  <a:srgbClr val="222065"/>
                </a:solidFill>
                <a:latin typeface="Arial" charset="0"/>
                <a:ea typeface="Arial" charset="0"/>
                <a:cs typeface="Arial" charset="0"/>
              </a:rPr>
              <a:t> cum, ex </a:t>
            </a:r>
            <a:r>
              <a:rPr lang="en-US" sz="1800" b="1" err="1">
                <a:solidFill>
                  <a:srgbClr val="222065"/>
                </a:solidFill>
                <a:latin typeface="Arial" charset="0"/>
                <a:ea typeface="Arial" charset="0"/>
                <a:cs typeface="Arial" charset="0"/>
              </a:rPr>
              <a:t>apeirian</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comprehensam</a:t>
            </a:r>
            <a:r>
              <a:rPr lang="en-US" sz="1800" b="1">
                <a:solidFill>
                  <a:srgbClr val="222065"/>
                </a:solidFill>
                <a:latin typeface="Arial" charset="0"/>
                <a:ea typeface="Arial" charset="0"/>
                <a:cs typeface="Arial" charset="0"/>
              </a:rPr>
              <a:t> vim, </a:t>
            </a:r>
            <a:r>
              <a:rPr lang="en-US" sz="1800" b="1" err="1">
                <a:solidFill>
                  <a:srgbClr val="222065"/>
                </a:solidFill>
                <a:latin typeface="Arial" charset="0"/>
                <a:ea typeface="Arial" charset="0"/>
                <a:cs typeface="Arial" charset="0"/>
              </a:rPr>
              <a:t>mei</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ei</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tota</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nusquam</a:t>
            </a:r>
            <a:r>
              <a:rPr lang="en-US" sz="1800" b="1">
                <a:solidFill>
                  <a:srgbClr val="222065"/>
                </a:solidFill>
                <a:latin typeface="Arial" charset="0"/>
                <a:ea typeface="Arial" charset="0"/>
                <a:cs typeface="Arial" charset="0"/>
              </a:rPr>
              <a:t> </a:t>
            </a:r>
            <a:r>
              <a:rPr lang="en-US" sz="1800" b="1" err="1">
                <a:solidFill>
                  <a:srgbClr val="222065"/>
                </a:solidFill>
                <a:latin typeface="Arial" charset="0"/>
                <a:ea typeface="Arial" charset="0"/>
                <a:cs typeface="Arial" charset="0"/>
              </a:rPr>
              <a:t>scribentur</a:t>
            </a:r>
            <a:r>
              <a:rPr lang="en-US" sz="1800" b="1">
                <a:solidFill>
                  <a:srgbClr val="222065"/>
                </a:solidFill>
                <a:latin typeface="Arial" charset="0"/>
                <a:ea typeface="Arial" charset="0"/>
                <a:cs typeface="Arial" charset="0"/>
              </a:rPr>
              <a:t>. </a:t>
            </a:r>
            <a:endParaRPr lang="en-US" sz="1800">
              <a:latin typeface="Arial" charset="0"/>
              <a:ea typeface="Arial" charset="0"/>
              <a:cs typeface="Arial" charset="0"/>
            </a:endParaRPr>
          </a:p>
        </p:txBody>
      </p:sp>
      <p:sp>
        <p:nvSpPr>
          <p:cNvPr id="9" name="object 13">
            <a:extLst>
              <a:ext uri="{FF2B5EF4-FFF2-40B4-BE49-F238E27FC236}">
                <a16:creationId xmlns:a16="http://schemas.microsoft.com/office/drawing/2014/main" id="{401BD72B-40EA-1F46-BC2A-0B68ED8A95A2}"/>
              </a:ext>
            </a:extLst>
          </p:cNvPr>
          <p:cNvSpPr/>
          <p:nvPr userDrawn="1"/>
        </p:nvSpPr>
        <p:spPr>
          <a:xfrm>
            <a:off x="476786" y="2987270"/>
            <a:ext cx="3556635" cy="0"/>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a:p>
        </p:txBody>
      </p:sp>
      <p:sp>
        <p:nvSpPr>
          <p:cNvPr id="10" name="object 14">
            <a:extLst>
              <a:ext uri="{FF2B5EF4-FFF2-40B4-BE49-F238E27FC236}">
                <a16:creationId xmlns:a16="http://schemas.microsoft.com/office/drawing/2014/main" id="{29B4783D-95F7-2543-89E8-334FE6026A28}"/>
              </a:ext>
            </a:extLst>
          </p:cNvPr>
          <p:cNvSpPr/>
          <p:nvPr userDrawn="1"/>
        </p:nvSpPr>
        <p:spPr>
          <a:xfrm>
            <a:off x="492138" y="4453774"/>
            <a:ext cx="3556635" cy="0"/>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a:p>
        </p:txBody>
      </p:sp>
      <p:sp>
        <p:nvSpPr>
          <p:cNvPr id="11" name="object 15">
            <a:extLst>
              <a:ext uri="{FF2B5EF4-FFF2-40B4-BE49-F238E27FC236}">
                <a16:creationId xmlns:a16="http://schemas.microsoft.com/office/drawing/2014/main" id="{13AF6EF4-124B-BF43-B124-DF4B2E1408CD}"/>
              </a:ext>
            </a:extLst>
          </p:cNvPr>
          <p:cNvSpPr/>
          <p:nvPr userDrawn="1"/>
        </p:nvSpPr>
        <p:spPr>
          <a:xfrm>
            <a:off x="4380137" y="2986142"/>
            <a:ext cx="3556635" cy="0"/>
          </a:xfrm>
          <a:custGeom>
            <a:avLst/>
            <a:gdLst/>
            <a:ahLst/>
            <a:cxnLst/>
            <a:rect l="l" t="t" r="r" b="b"/>
            <a:pathLst>
              <a:path w="3556634">
                <a:moveTo>
                  <a:pt x="0" y="0"/>
                </a:moveTo>
                <a:lnTo>
                  <a:pt x="3556596" y="0"/>
                </a:lnTo>
              </a:path>
            </a:pathLst>
          </a:custGeom>
          <a:ln w="20739">
            <a:solidFill>
              <a:srgbClr val="E5007D"/>
            </a:solidFill>
          </a:ln>
        </p:spPr>
        <p:txBody>
          <a:bodyPr wrap="square" lIns="0" tIns="0" rIns="0" bIns="0" rtlCol="0"/>
          <a:lstStyle/>
          <a:p>
            <a:endParaRPr/>
          </a:p>
        </p:txBody>
      </p:sp>
      <p:sp>
        <p:nvSpPr>
          <p:cNvPr id="12" name="object 16">
            <a:extLst>
              <a:ext uri="{FF2B5EF4-FFF2-40B4-BE49-F238E27FC236}">
                <a16:creationId xmlns:a16="http://schemas.microsoft.com/office/drawing/2014/main" id="{BFDC165B-F772-E84C-8619-55A7867D2F45}"/>
              </a:ext>
            </a:extLst>
          </p:cNvPr>
          <p:cNvSpPr/>
          <p:nvPr userDrawn="1"/>
        </p:nvSpPr>
        <p:spPr>
          <a:xfrm>
            <a:off x="4380137" y="4453774"/>
            <a:ext cx="3556635" cy="0"/>
          </a:xfrm>
          <a:custGeom>
            <a:avLst/>
            <a:gdLst/>
            <a:ahLst/>
            <a:cxnLst/>
            <a:rect l="l" t="t" r="r" b="b"/>
            <a:pathLst>
              <a:path w="3556634">
                <a:moveTo>
                  <a:pt x="0" y="0"/>
                </a:moveTo>
                <a:lnTo>
                  <a:pt x="3556596" y="0"/>
                </a:lnTo>
              </a:path>
            </a:pathLst>
          </a:custGeom>
          <a:ln w="20739">
            <a:solidFill>
              <a:srgbClr val="E5007D"/>
            </a:solidFill>
          </a:ln>
        </p:spPr>
        <p:txBody>
          <a:bodyPr wrap="square" lIns="0" tIns="0" rIns="0" bIns="0" rtlCol="0"/>
          <a:lstStyle/>
          <a:p>
            <a:endParaRPr/>
          </a:p>
        </p:txBody>
      </p:sp>
      <p:sp>
        <p:nvSpPr>
          <p:cNvPr id="13" name="object 9">
            <a:extLst>
              <a:ext uri="{FF2B5EF4-FFF2-40B4-BE49-F238E27FC236}">
                <a16:creationId xmlns:a16="http://schemas.microsoft.com/office/drawing/2014/main" id="{CB0244A0-423B-7D49-AA1E-AFA63227BEA2}"/>
              </a:ext>
            </a:extLst>
          </p:cNvPr>
          <p:cNvSpPr txBox="1"/>
          <p:nvPr userDrawn="1"/>
        </p:nvSpPr>
        <p:spPr>
          <a:xfrm>
            <a:off x="502503" y="2922339"/>
            <a:ext cx="1093358" cy="1423467"/>
          </a:xfrm>
          <a:prstGeom prst="rect">
            <a:avLst/>
          </a:prstGeom>
        </p:spPr>
        <p:txBody>
          <a:bodyPr vert="horz" wrap="square" lIns="0" tIns="0" rIns="0" bIns="0" rtlCol="0">
            <a:spAutoFit/>
          </a:bodyPr>
          <a:lstStyle/>
          <a:p>
            <a:pPr marL="12700">
              <a:lnSpc>
                <a:spcPts val="11050"/>
              </a:lnSpc>
              <a:tabLst>
                <a:tab pos="3899535" algn="l"/>
              </a:tabLst>
            </a:pPr>
            <a:r>
              <a:rPr sz="9250" b="1" spc="-1630">
                <a:solidFill>
                  <a:srgbClr val="009FE3"/>
                </a:solidFill>
                <a:latin typeface="Arial Black" charset="0"/>
                <a:ea typeface="Arial Black" charset="0"/>
                <a:cs typeface="Arial Black" charset="0"/>
              </a:rPr>
              <a:t>1</a:t>
            </a:r>
            <a:endParaRPr sz="9250" b="1">
              <a:latin typeface="Arial Black" charset="0"/>
              <a:ea typeface="Arial Black" charset="0"/>
              <a:cs typeface="Arial Black" charset="0"/>
            </a:endParaRPr>
          </a:p>
        </p:txBody>
      </p:sp>
      <p:sp>
        <p:nvSpPr>
          <p:cNvPr id="14" name="object 11">
            <a:extLst>
              <a:ext uri="{FF2B5EF4-FFF2-40B4-BE49-F238E27FC236}">
                <a16:creationId xmlns:a16="http://schemas.microsoft.com/office/drawing/2014/main" id="{C39BA882-92A3-1243-9DD9-47B1C5484B49}"/>
              </a:ext>
            </a:extLst>
          </p:cNvPr>
          <p:cNvSpPr txBox="1"/>
          <p:nvPr userDrawn="1"/>
        </p:nvSpPr>
        <p:spPr>
          <a:xfrm>
            <a:off x="476996" y="4416579"/>
            <a:ext cx="1132017" cy="1423467"/>
          </a:xfrm>
          <a:prstGeom prst="rect">
            <a:avLst/>
          </a:prstGeom>
        </p:spPr>
        <p:txBody>
          <a:bodyPr vert="horz" wrap="square" lIns="0" tIns="0" rIns="0" bIns="0" rtlCol="0">
            <a:spAutoFit/>
          </a:bodyPr>
          <a:lstStyle/>
          <a:p>
            <a:pPr marL="12700">
              <a:lnSpc>
                <a:spcPts val="11050"/>
              </a:lnSpc>
            </a:pPr>
            <a:r>
              <a:rPr lang="en-GB" sz="9250" b="1" spc="-370">
                <a:solidFill>
                  <a:srgbClr val="009FE3"/>
                </a:solidFill>
                <a:latin typeface="Arial Black" charset="0"/>
                <a:ea typeface="Arial Black" charset="0"/>
                <a:cs typeface="Arial Black" charset="0"/>
              </a:rPr>
              <a:t>4</a:t>
            </a:r>
            <a:endParaRPr sz="9250" b="1">
              <a:latin typeface="Arial Black" charset="0"/>
              <a:ea typeface="Arial Black" charset="0"/>
              <a:cs typeface="Arial Black" charset="0"/>
            </a:endParaRPr>
          </a:p>
        </p:txBody>
      </p:sp>
      <p:sp>
        <p:nvSpPr>
          <p:cNvPr id="15" name="Rectangle 14">
            <a:extLst>
              <a:ext uri="{FF2B5EF4-FFF2-40B4-BE49-F238E27FC236}">
                <a16:creationId xmlns:a16="http://schemas.microsoft.com/office/drawing/2014/main" id="{8E789ED6-17C7-404F-BBD6-A9AE23831DF0}"/>
              </a:ext>
            </a:extLst>
          </p:cNvPr>
          <p:cNvSpPr/>
          <p:nvPr userDrawn="1"/>
        </p:nvSpPr>
        <p:spPr>
          <a:xfrm>
            <a:off x="4382944" y="2885806"/>
            <a:ext cx="1171433" cy="1515800"/>
          </a:xfrm>
          <a:prstGeom prst="rect">
            <a:avLst/>
          </a:prstGeom>
        </p:spPr>
        <p:txBody>
          <a:bodyPr wrap="square">
            <a:spAutoFit/>
          </a:bodyPr>
          <a:lstStyle/>
          <a:p>
            <a:r>
              <a:rPr lang="is-IS" sz="9250" b="1" spc="-285">
                <a:solidFill>
                  <a:srgbClr val="009FE3"/>
                </a:solidFill>
                <a:latin typeface="Arial Black" charset="0"/>
                <a:ea typeface="Arial Black" charset="0"/>
                <a:cs typeface="Arial Black" charset="0"/>
              </a:rPr>
              <a:t>2</a:t>
            </a:r>
            <a:endParaRPr lang="en-US" sz="9250" b="1">
              <a:latin typeface="Arial Black" charset="0"/>
              <a:ea typeface="Arial Black" charset="0"/>
              <a:cs typeface="Arial Black" charset="0"/>
            </a:endParaRPr>
          </a:p>
        </p:txBody>
      </p:sp>
      <p:sp>
        <p:nvSpPr>
          <p:cNvPr id="16" name="object 11">
            <a:extLst>
              <a:ext uri="{FF2B5EF4-FFF2-40B4-BE49-F238E27FC236}">
                <a16:creationId xmlns:a16="http://schemas.microsoft.com/office/drawing/2014/main" id="{E987FA35-BAED-E74A-BCB6-6EAF5F9FA6D1}"/>
              </a:ext>
            </a:extLst>
          </p:cNvPr>
          <p:cNvSpPr txBox="1"/>
          <p:nvPr userDrawn="1"/>
        </p:nvSpPr>
        <p:spPr>
          <a:xfrm>
            <a:off x="4420494" y="4395343"/>
            <a:ext cx="1094842" cy="1423467"/>
          </a:xfrm>
          <a:prstGeom prst="rect">
            <a:avLst/>
          </a:prstGeom>
        </p:spPr>
        <p:txBody>
          <a:bodyPr vert="horz" wrap="square" lIns="0" tIns="0" rIns="0" bIns="0" rtlCol="0">
            <a:spAutoFit/>
          </a:bodyPr>
          <a:lstStyle/>
          <a:p>
            <a:pPr marL="12700">
              <a:lnSpc>
                <a:spcPts val="11050"/>
              </a:lnSpc>
            </a:pPr>
            <a:r>
              <a:rPr lang="en-US" sz="9250" b="1" spc="-370">
                <a:solidFill>
                  <a:srgbClr val="009FE3"/>
                </a:solidFill>
                <a:latin typeface="Arial Black" charset="0"/>
                <a:ea typeface="Arial Black" charset="0"/>
                <a:cs typeface="Arial Black" charset="0"/>
              </a:rPr>
              <a:t>5</a:t>
            </a:r>
            <a:endParaRPr sz="9250" b="1">
              <a:latin typeface="Arial Black" charset="0"/>
              <a:ea typeface="Arial Black" charset="0"/>
              <a:cs typeface="Arial Black" charset="0"/>
            </a:endParaRPr>
          </a:p>
        </p:txBody>
      </p:sp>
      <p:sp>
        <p:nvSpPr>
          <p:cNvPr id="18" name="Text Placeholder 3">
            <a:extLst>
              <a:ext uri="{FF2B5EF4-FFF2-40B4-BE49-F238E27FC236}">
                <a16:creationId xmlns:a16="http://schemas.microsoft.com/office/drawing/2014/main" id="{005EFE86-E11A-F945-A496-00ABAF61DAE2}"/>
              </a:ext>
            </a:extLst>
          </p:cNvPr>
          <p:cNvSpPr>
            <a:spLocks noGrp="1"/>
          </p:cNvSpPr>
          <p:nvPr>
            <p:ph type="body" sz="half" idx="13" hasCustomPrompt="1"/>
          </p:nvPr>
        </p:nvSpPr>
        <p:spPr>
          <a:xfrm>
            <a:off x="1507253" y="3141615"/>
            <a:ext cx="2526168" cy="1154128"/>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ex </a:t>
            </a:r>
            <a:r>
              <a:rPr lang="en-US" err="1"/>
              <a:t>sed</a:t>
            </a:r>
            <a:r>
              <a:rPr lang="en-US"/>
              <a:t> dicit </a:t>
            </a:r>
            <a:r>
              <a:rPr lang="en-US" err="1"/>
              <a:t>interesset</a:t>
            </a:r>
            <a:r>
              <a:rPr lang="en-US"/>
              <a:t> </a:t>
            </a:r>
            <a:r>
              <a:rPr lang="en-US" err="1"/>
              <a:t>philosophia</a:t>
            </a:r>
            <a:r>
              <a:rPr lang="en-US"/>
              <a:t>.</a:t>
            </a:r>
          </a:p>
        </p:txBody>
      </p:sp>
      <p:sp>
        <p:nvSpPr>
          <p:cNvPr id="19" name="Text Placeholder 3">
            <a:extLst>
              <a:ext uri="{FF2B5EF4-FFF2-40B4-BE49-F238E27FC236}">
                <a16:creationId xmlns:a16="http://schemas.microsoft.com/office/drawing/2014/main" id="{55044855-8241-8843-84CB-4E0527468772}"/>
              </a:ext>
            </a:extLst>
          </p:cNvPr>
          <p:cNvSpPr>
            <a:spLocks noGrp="1"/>
          </p:cNvSpPr>
          <p:nvPr>
            <p:ph type="body" sz="half" idx="17" hasCustomPrompt="1"/>
          </p:nvPr>
        </p:nvSpPr>
        <p:spPr>
          <a:xfrm>
            <a:off x="1507253" y="4590324"/>
            <a:ext cx="2566362" cy="1154128"/>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ex </a:t>
            </a:r>
            <a:r>
              <a:rPr lang="en-US" err="1"/>
              <a:t>sed</a:t>
            </a:r>
            <a:r>
              <a:rPr lang="en-US"/>
              <a:t> dicit </a:t>
            </a:r>
            <a:r>
              <a:rPr lang="en-US" err="1"/>
              <a:t>interesset</a:t>
            </a:r>
            <a:r>
              <a:rPr lang="en-US"/>
              <a:t> </a:t>
            </a:r>
            <a:r>
              <a:rPr lang="en-US" err="1"/>
              <a:t>philosophia</a:t>
            </a:r>
            <a:r>
              <a:rPr lang="en-US"/>
              <a:t>.</a:t>
            </a:r>
          </a:p>
        </p:txBody>
      </p:sp>
      <p:sp>
        <p:nvSpPr>
          <p:cNvPr id="20" name="Text Placeholder 3">
            <a:extLst>
              <a:ext uri="{FF2B5EF4-FFF2-40B4-BE49-F238E27FC236}">
                <a16:creationId xmlns:a16="http://schemas.microsoft.com/office/drawing/2014/main" id="{33E09E9E-F7E8-C140-9A49-01B5DAB4F561}"/>
              </a:ext>
            </a:extLst>
          </p:cNvPr>
          <p:cNvSpPr>
            <a:spLocks noGrp="1"/>
          </p:cNvSpPr>
          <p:nvPr>
            <p:ph type="body" sz="half" idx="18" hasCustomPrompt="1"/>
          </p:nvPr>
        </p:nvSpPr>
        <p:spPr>
          <a:xfrm>
            <a:off x="5515336" y="3151663"/>
            <a:ext cx="2553490" cy="1154128"/>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ex </a:t>
            </a:r>
            <a:r>
              <a:rPr lang="en-US" err="1"/>
              <a:t>sed</a:t>
            </a:r>
            <a:r>
              <a:rPr lang="en-US"/>
              <a:t> dicit </a:t>
            </a:r>
            <a:r>
              <a:rPr lang="en-US" err="1"/>
              <a:t>interesset</a:t>
            </a:r>
            <a:r>
              <a:rPr lang="en-US"/>
              <a:t> </a:t>
            </a:r>
            <a:r>
              <a:rPr lang="en-US" err="1"/>
              <a:t>philosophia</a:t>
            </a:r>
            <a:r>
              <a:rPr lang="en-US"/>
              <a:t>.</a:t>
            </a:r>
          </a:p>
        </p:txBody>
      </p:sp>
      <p:sp>
        <p:nvSpPr>
          <p:cNvPr id="21" name="Text Placeholder 3">
            <a:extLst>
              <a:ext uri="{FF2B5EF4-FFF2-40B4-BE49-F238E27FC236}">
                <a16:creationId xmlns:a16="http://schemas.microsoft.com/office/drawing/2014/main" id="{5578BBF2-D02A-EC40-9CE5-A7468A725CDF}"/>
              </a:ext>
            </a:extLst>
          </p:cNvPr>
          <p:cNvSpPr>
            <a:spLocks noGrp="1"/>
          </p:cNvSpPr>
          <p:nvPr>
            <p:ph type="body" sz="half" idx="19" hasCustomPrompt="1"/>
          </p:nvPr>
        </p:nvSpPr>
        <p:spPr>
          <a:xfrm>
            <a:off x="5515335" y="4600372"/>
            <a:ext cx="2627861" cy="1154128"/>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ex </a:t>
            </a:r>
            <a:r>
              <a:rPr lang="en-US" err="1"/>
              <a:t>sed</a:t>
            </a:r>
            <a:r>
              <a:rPr lang="en-US"/>
              <a:t> dicit </a:t>
            </a:r>
            <a:r>
              <a:rPr lang="en-US" err="1"/>
              <a:t>interesset</a:t>
            </a:r>
            <a:r>
              <a:rPr lang="en-US"/>
              <a:t> </a:t>
            </a:r>
            <a:r>
              <a:rPr lang="en-US" err="1"/>
              <a:t>philosophia</a:t>
            </a:r>
            <a:r>
              <a:rPr lang="en-US"/>
              <a:t>.</a:t>
            </a:r>
          </a:p>
        </p:txBody>
      </p:sp>
      <p:sp>
        <p:nvSpPr>
          <p:cNvPr id="22" name="object 15">
            <a:extLst>
              <a:ext uri="{FF2B5EF4-FFF2-40B4-BE49-F238E27FC236}">
                <a16:creationId xmlns:a16="http://schemas.microsoft.com/office/drawing/2014/main" id="{E338FFC6-6560-8A40-AF30-59A7D098ADC5}"/>
              </a:ext>
            </a:extLst>
          </p:cNvPr>
          <p:cNvSpPr/>
          <p:nvPr userDrawn="1"/>
        </p:nvSpPr>
        <p:spPr>
          <a:xfrm>
            <a:off x="8268850" y="2986142"/>
            <a:ext cx="3556635" cy="0"/>
          </a:xfrm>
          <a:custGeom>
            <a:avLst/>
            <a:gdLst/>
            <a:ahLst/>
            <a:cxnLst/>
            <a:rect l="l" t="t" r="r" b="b"/>
            <a:pathLst>
              <a:path w="3556634">
                <a:moveTo>
                  <a:pt x="0" y="0"/>
                </a:moveTo>
                <a:lnTo>
                  <a:pt x="3556596" y="0"/>
                </a:lnTo>
              </a:path>
            </a:pathLst>
          </a:custGeom>
          <a:ln w="20739">
            <a:solidFill>
              <a:srgbClr val="E5007D"/>
            </a:solidFill>
          </a:ln>
        </p:spPr>
        <p:txBody>
          <a:bodyPr wrap="square" lIns="0" tIns="0" rIns="0" bIns="0" rtlCol="0"/>
          <a:lstStyle/>
          <a:p>
            <a:endParaRPr/>
          </a:p>
        </p:txBody>
      </p:sp>
      <p:sp>
        <p:nvSpPr>
          <p:cNvPr id="24" name="object 16">
            <a:extLst>
              <a:ext uri="{FF2B5EF4-FFF2-40B4-BE49-F238E27FC236}">
                <a16:creationId xmlns:a16="http://schemas.microsoft.com/office/drawing/2014/main" id="{15899A62-FD7B-434C-9322-C79134B8E790}"/>
              </a:ext>
            </a:extLst>
          </p:cNvPr>
          <p:cNvSpPr/>
          <p:nvPr userDrawn="1"/>
        </p:nvSpPr>
        <p:spPr>
          <a:xfrm>
            <a:off x="8268850" y="4453774"/>
            <a:ext cx="3556635" cy="0"/>
          </a:xfrm>
          <a:custGeom>
            <a:avLst/>
            <a:gdLst/>
            <a:ahLst/>
            <a:cxnLst/>
            <a:rect l="l" t="t" r="r" b="b"/>
            <a:pathLst>
              <a:path w="3556634">
                <a:moveTo>
                  <a:pt x="0" y="0"/>
                </a:moveTo>
                <a:lnTo>
                  <a:pt x="3556596" y="0"/>
                </a:lnTo>
              </a:path>
            </a:pathLst>
          </a:custGeom>
          <a:ln w="20739">
            <a:solidFill>
              <a:srgbClr val="E5007D"/>
            </a:solidFill>
          </a:ln>
        </p:spPr>
        <p:txBody>
          <a:bodyPr wrap="square" lIns="0" tIns="0" rIns="0" bIns="0" rtlCol="0"/>
          <a:lstStyle/>
          <a:p>
            <a:endParaRPr/>
          </a:p>
        </p:txBody>
      </p:sp>
      <p:sp>
        <p:nvSpPr>
          <p:cNvPr id="25" name="Rectangle 24">
            <a:extLst>
              <a:ext uri="{FF2B5EF4-FFF2-40B4-BE49-F238E27FC236}">
                <a16:creationId xmlns:a16="http://schemas.microsoft.com/office/drawing/2014/main" id="{888E1882-546B-8F49-863D-EE47E7B5D702}"/>
              </a:ext>
            </a:extLst>
          </p:cNvPr>
          <p:cNvSpPr/>
          <p:nvPr userDrawn="1"/>
        </p:nvSpPr>
        <p:spPr>
          <a:xfrm>
            <a:off x="8271657" y="2885806"/>
            <a:ext cx="1171433" cy="1515800"/>
          </a:xfrm>
          <a:prstGeom prst="rect">
            <a:avLst/>
          </a:prstGeom>
        </p:spPr>
        <p:txBody>
          <a:bodyPr wrap="square">
            <a:spAutoFit/>
          </a:bodyPr>
          <a:lstStyle/>
          <a:p>
            <a:r>
              <a:rPr lang="is-IS" sz="9250" b="1" spc="-285">
                <a:solidFill>
                  <a:srgbClr val="009FE3"/>
                </a:solidFill>
                <a:latin typeface="Arial Black" charset="0"/>
                <a:ea typeface="Arial Black" charset="0"/>
                <a:cs typeface="Arial Black" charset="0"/>
              </a:rPr>
              <a:t>3</a:t>
            </a:r>
            <a:endParaRPr lang="en-US" sz="9250" b="1">
              <a:latin typeface="Arial Black" charset="0"/>
              <a:ea typeface="Arial Black" charset="0"/>
              <a:cs typeface="Arial Black" charset="0"/>
            </a:endParaRPr>
          </a:p>
        </p:txBody>
      </p:sp>
      <p:sp>
        <p:nvSpPr>
          <p:cNvPr id="26" name="object 11">
            <a:extLst>
              <a:ext uri="{FF2B5EF4-FFF2-40B4-BE49-F238E27FC236}">
                <a16:creationId xmlns:a16="http://schemas.microsoft.com/office/drawing/2014/main" id="{600329CC-A558-B745-A133-9E39A1178ED6}"/>
              </a:ext>
            </a:extLst>
          </p:cNvPr>
          <p:cNvSpPr txBox="1"/>
          <p:nvPr userDrawn="1"/>
        </p:nvSpPr>
        <p:spPr>
          <a:xfrm>
            <a:off x="8309207" y="4395343"/>
            <a:ext cx="1094842" cy="1423467"/>
          </a:xfrm>
          <a:prstGeom prst="rect">
            <a:avLst/>
          </a:prstGeom>
        </p:spPr>
        <p:txBody>
          <a:bodyPr vert="horz" wrap="square" lIns="0" tIns="0" rIns="0" bIns="0" rtlCol="0">
            <a:spAutoFit/>
          </a:bodyPr>
          <a:lstStyle/>
          <a:p>
            <a:pPr marL="12700">
              <a:lnSpc>
                <a:spcPts val="11050"/>
              </a:lnSpc>
            </a:pPr>
            <a:r>
              <a:rPr lang="en-US" sz="9250" b="1" spc="-370">
                <a:solidFill>
                  <a:srgbClr val="009FE3"/>
                </a:solidFill>
                <a:latin typeface="Arial Black" charset="0"/>
                <a:ea typeface="Arial Black" charset="0"/>
                <a:cs typeface="Arial Black" charset="0"/>
              </a:rPr>
              <a:t>6</a:t>
            </a:r>
            <a:endParaRPr sz="9250" b="1">
              <a:latin typeface="Arial Black" charset="0"/>
              <a:ea typeface="Arial Black" charset="0"/>
              <a:cs typeface="Arial Black" charset="0"/>
            </a:endParaRPr>
          </a:p>
        </p:txBody>
      </p:sp>
      <p:sp>
        <p:nvSpPr>
          <p:cNvPr id="27" name="Text Placeholder 3">
            <a:extLst>
              <a:ext uri="{FF2B5EF4-FFF2-40B4-BE49-F238E27FC236}">
                <a16:creationId xmlns:a16="http://schemas.microsoft.com/office/drawing/2014/main" id="{D5B13D06-4420-E249-B1E6-7B82FFBFFFCE}"/>
              </a:ext>
            </a:extLst>
          </p:cNvPr>
          <p:cNvSpPr>
            <a:spLocks noGrp="1"/>
          </p:cNvSpPr>
          <p:nvPr>
            <p:ph type="body" sz="half" idx="20" hasCustomPrompt="1"/>
          </p:nvPr>
        </p:nvSpPr>
        <p:spPr>
          <a:xfrm>
            <a:off x="9404049" y="3151663"/>
            <a:ext cx="2553490" cy="1154128"/>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ex </a:t>
            </a:r>
            <a:r>
              <a:rPr lang="en-US" err="1"/>
              <a:t>sed</a:t>
            </a:r>
            <a:r>
              <a:rPr lang="en-US"/>
              <a:t> dicit </a:t>
            </a:r>
            <a:r>
              <a:rPr lang="en-US" err="1"/>
              <a:t>interesset</a:t>
            </a:r>
            <a:r>
              <a:rPr lang="en-US"/>
              <a:t> </a:t>
            </a:r>
            <a:r>
              <a:rPr lang="en-US" err="1"/>
              <a:t>philosophia</a:t>
            </a:r>
            <a:r>
              <a:rPr lang="en-US"/>
              <a:t>.</a:t>
            </a:r>
          </a:p>
        </p:txBody>
      </p:sp>
      <p:sp>
        <p:nvSpPr>
          <p:cNvPr id="28" name="Text Placeholder 3">
            <a:extLst>
              <a:ext uri="{FF2B5EF4-FFF2-40B4-BE49-F238E27FC236}">
                <a16:creationId xmlns:a16="http://schemas.microsoft.com/office/drawing/2014/main" id="{C6C797FE-45BC-4F4F-9F67-D98F46ED6ABC}"/>
              </a:ext>
            </a:extLst>
          </p:cNvPr>
          <p:cNvSpPr>
            <a:spLocks noGrp="1"/>
          </p:cNvSpPr>
          <p:nvPr>
            <p:ph type="body" sz="half" idx="21" hasCustomPrompt="1"/>
          </p:nvPr>
        </p:nvSpPr>
        <p:spPr>
          <a:xfrm>
            <a:off x="9404049" y="4590324"/>
            <a:ext cx="2553490" cy="1154126"/>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ex </a:t>
            </a:r>
            <a:r>
              <a:rPr lang="en-US" err="1"/>
              <a:t>sed</a:t>
            </a:r>
            <a:r>
              <a:rPr lang="en-US"/>
              <a:t> dicit </a:t>
            </a:r>
            <a:r>
              <a:rPr lang="en-US" err="1"/>
              <a:t>interesset</a:t>
            </a:r>
            <a:r>
              <a:rPr lang="en-US"/>
              <a:t> </a:t>
            </a:r>
            <a:r>
              <a:rPr lang="en-US" err="1"/>
              <a:t>philosophia</a:t>
            </a:r>
            <a:r>
              <a:rPr lang="en-US"/>
              <a:t>.</a:t>
            </a:r>
          </a:p>
        </p:txBody>
      </p:sp>
      <p:sp>
        <p:nvSpPr>
          <p:cNvPr id="29" name="Footer Placeholder 24">
            <a:extLst>
              <a:ext uri="{FF2B5EF4-FFF2-40B4-BE49-F238E27FC236}">
                <a16:creationId xmlns:a16="http://schemas.microsoft.com/office/drawing/2014/main" id="{0E905EE3-5229-7948-B7B9-7CA210BEEFED}"/>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
        <p:nvSpPr>
          <p:cNvPr id="30" name="Text Placeholder 3">
            <a:extLst>
              <a:ext uri="{FF2B5EF4-FFF2-40B4-BE49-F238E27FC236}">
                <a16:creationId xmlns:a16="http://schemas.microsoft.com/office/drawing/2014/main" id="{4761FB45-658F-384E-9240-C054461B7185}"/>
              </a:ext>
            </a:extLst>
          </p:cNvPr>
          <p:cNvSpPr>
            <a:spLocks noGrp="1"/>
          </p:cNvSpPr>
          <p:nvPr>
            <p:ph type="body" sz="half" idx="44" hasCustomPrompt="1"/>
          </p:nvPr>
        </p:nvSpPr>
        <p:spPr>
          <a:xfrm>
            <a:off x="468006" y="594360"/>
            <a:ext cx="11131751" cy="1674278"/>
          </a:xfrm>
          <a:prstGeom prst="rect">
            <a:avLst/>
          </a:prstGeom>
        </p:spPr>
        <p:txBody>
          <a:bodyPr/>
          <a:lstStyle>
            <a:lvl1pPr marL="0" indent="0">
              <a:buNone/>
              <a:defRPr sz="2800" b="1" cap="all" baseline="0">
                <a:solidFill>
                  <a:schemeClr val="bg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MAIN HEADING | 28 – 35pt | choose from </a:t>
            </a:r>
            <a:r>
              <a:rPr lang="en-US" err="1"/>
              <a:t>bitc</a:t>
            </a:r>
            <a:r>
              <a:rPr lang="en-US"/>
              <a:t> </a:t>
            </a:r>
            <a:r>
              <a:rPr lang="en-US" err="1"/>
              <a:t>colours</a:t>
            </a:r>
            <a:r>
              <a:rPr lang="en-US"/>
              <a:t> blue, magenta or cyan</a:t>
            </a:r>
          </a:p>
        </p:txBody>
      </p:sp>
    </p:spTree>
    <p:extLst>
      <p:ext uri="{BB962C8B-B14F-4D97-AF65-F5344CB8AC3E}">
        <p14:creationId xmlns:p14="http://schemas.microsoft.com/office/powerpoint/2010/main" val="700257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Header with Copy">
    <p:spTree>
      <p:nvGrpSpPr>
        <p:cNvPr id="1" name=""/>
        <p:cNvGrpSpPr/>
        <p:nvPr/>
      </p:nvGrpSpPr>
      <p:grpSpPr>
        <a:xfrm>
          <a:off x="0" y="0"/>
          <a:ext cx="0" cy="0"/>
          <a:chOff x="0" y="0"/>
          <a:chExt cx="0" cy="0"/>
        </a:xfrm>
      </p:grpSpPr>
      <p:sp>
        <p:nvSpPr>
          <p:cNvPr id="7" name="Holder 4">
            <a:extLst>
              <a:ext uri="{FF2B5EF4-FFF2-40B4-BE49-F238E27FC236}">
                <a16:creationId xmlns:a16="http://schemas.microsoft.com/office/drawing/2014/main" id="{1579E3F3-8093-5948-B68F-8D250B97D80E}"/>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20" name="Footer Placeholder 24">
            <a:extLst>
              <a:ext uri="{FF2B5EF4-FFF2-40B4-BE49-F238E27FC236}">
                <a16:creationId xmlns:a16="http://schemas.microsoft.com/office/drawing/2014/main" id="{315A4516-4DE9-8D4F-BBC3-7ECDC97A111B}"/>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
        <p:nvSpPr>
          <p:cNvPr id="11" name="Text Placeholder 3">
            <a:extLst>
              <a:ext uri="{FF2B5EF4-FFF2-40B4-BE49-F238E27FC236}">
                <a16:creationId xmlns:a16="http://schemas.microsoft.com/office/drawing/2014/main" id="{DF538235-51B5-4846-96D8-1C541D887522}"/>
              </a:ext>
            </a:extLst>
          </p:cNvPr>
          <p:cNvSpPr>
            <a:spLocks noGrp="1"/>
          </p:cNvSpPr>
          <p:nvPr>
            <p:ph type="body" sz="half" idx="10" hasCustomPrompt="1"/>
          </p:nvPr>
        </p:nvSpPr>
        <p:spPr>
          <a:xfrm>
            <a:off x="493376" y="2168831"/>
            <a:ext cx="11131751" cy="991058"/>
          </a:xfrm>
          <a:prstGeom prst="rect">
            <a:avLst/>
          </a:prstGeom>
        </p:spPr>
        <p:txBody>
          <a:bodyPr/>
          <a:lstStyle>
            <a:lvl1pPr marL="0" indent="0">
              <a:buNone/>
              <a:defRPr sz="180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Copy  |  18pt  |  Always Black</a:t>
            </a:r>
          </a:p>
        </p:txBody>
      </p:sp>
      <p:sp>
        <p:nvSpPr>
          <p:cNvPr id="12" name="Text Placeholder 12"/>
          <p:cNvSpPr>
            <a:spLocks noGrp="1"/>
          </p:cNvSpPr>
          <p:nvPr>
            <p:ph type="body" sz="quarter" idx="11" hasCustomPrompt="1"/>
          </p:nvPr>
        </p:nvSpPr>
        <p:spPr>
          <a:xfrm>
            <a:off x="493377" y="3334610"/>
            <a:ext cx="11190789" cy="2336986"/>
          </a:xfrm>
          <a:prstGeom prst="rect">
            <a:avLst/>
          </a:prstGeom>
          <a:noFill/>
          <a:ln>
            <a:noFill/>
          </a:ln>
        </p:spPr>
        <p:style>
          <a:lnRef idx="2">
            <a:schemeClr val="accent2"/>
          </a:lnRef>
          <a:fillRef idx="1">
            <a:schemeClr val="lt1"/>
          </a:fillRef>
          <a:effectRef idx="0">
            <a:schemeClr val="accent2"/>
          </a:effectRef>
          <a:fontRef idx="none"/>
        </p:style>
        <p:txBody>
          <a:bodyPr/>
          <a:lstStyle>
            <a:lvl1pPr marL="285750" indent="-285750">
              <a:buClr>
                <a:schemeClr val="bg2"/>
              </a:buClr>
              <a:buFont typeface="Arial" charset="0"/>
              <a:buChar char="•"/>
              <a:defRPr sz="1800" baseline="0">
                <a:solidFill>
                  <a:schemeClr val="accent6">
                    <a:lumMod val="50000"/>
                  </a:schemeClr>
                </a:solidFill>
              </a:defRPr>
            </a:lvl1pPr>
            <a:lvl2pPr marL="664266" indent="-221422">
              <a:buClr>
                <a:schemeClr val="bg2"/>
              </a:buClr>
              <a:buFont typeface="AppleSymbols" charset="0"/>
              <a:buChar char="⎻"/>
              <a:defRPr sz="1800">
                <a:solidFill>
                  <a:schemeClr val="accent6">
                    <a:lumMod val="50000"/>
                  </a:schemeClr>
                </a:solidFill>
                <a:latin typeface="+mn-lt"/>
              </a:defRPr>
            </a:lvl2pPr>
            <a:lvl3pPr marL="1107110" indent="-221422">
              <a:buClr>
                <a:schemeClr val="bg2"/>
              </a:buClr>
              <a:buFont typeface="AppleSymbols" charset="0"/>
              <a:buChar char="⎻"/>
              <a:defRPr sz="1800">
                <a:solidFill>
                  <a:schemeClr val="accent6">
                    <a:lumMod val="50000"/>
                  </a:schemeClr>
                </a:solidFill>
                <a:latin typeface="+mn-lt"/>
              </a:defRPr>
            </a:lvl3pPr>
            <a:lvl4pPr marL="1549954" indent="-221422">
              <a:buClr>
                <a:schemeClr val="tx2"/>
              </a:buClr>
              <a:buFont typeface="AppleSymbols" charset="0"/>
              <a:buChar char="⎻"/>
              <a:defRPr sz="1800">
                <a:solidFill>
                  <a:schemeClr val="accent6">
                    <a:lumMod val="50000"/>
                  </a:schemeClr>
                </a:solidFill>
                <a:latin typeface="+mn-lt"/>
              </a:defRPr>
            </a:lvl4pPr>
            <a:lvl5pPr marL="1992798" indent="-221422">
              <a:buClr>
                <a:schemeClr val="tx2"/>
              </a:buClr>
              <a:buFont typeface="AppleSymbols" charset="0"/>
              <a:buChar char="⎻"/>
              <a:defRPr sz="1800">
                <a:solidFill>
                  <a:schemeClr val="accent6">
                    <a:lumMod val="50000"/>
                  </a:schemeClr>
                </a:solidFill>
                <a:latin typeface="+mn-lt"/>
              </a:defRPr>
            </a:lvl5pPr>
          </a:lstStyle>
          <a:p>
            <a:pPr lvl="0"/>
            <a:r>
              <a:rPr lang="en-US"/>
              <a:t>Click to edit text styles</a:t>
            </a:r>
          </a:p>
          <a:p>
            <a:pPr lvl="0"/>
            <a:r>
              <a:rPr lang="en-US"/>
              <a:t>Click to edit Master text styles</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
            <a:extLst>
              <a:ext uri="{FF2B5EF4-FFF2-40B4-BE49-F238E27FC236}">
                <a16:creationId xmlns:a16="http://schemas.microsoft.com/office/drawing/2014/main" id="{4761FB45-658F-384E-9240-C054461B7185}"/>
              </a:ext>
            </a:extLst>
          </p:cNvPr>
          <p:cNvSpPr>
            <a:spLocks noGrp="1"/>
          </p:cNvSpPr>
          <p:nvPr>
            <p:ph type="body" sz="half" idx="12" hasCustomPrompt="1"/>
          </p:nvPr>
        </p:nvSpPr>
        <p:spPr>
          <a:xfrm>
            <a:off x="468007" y="594360"/>
            <a:ext cx="11131751" cy="427617"/>
          </a:xfrm>
          <a:prstGeom prst="rect">
            <a:avLst/>
          </a:prstGeom>
        </p:spPr>
        <p:txBody>
          <a:bodyPr/>
          <a:lstStyle>
            <a:lvl1pPr marL="0" indent="0">
              <a:buNone/>
              <a:defRPr sz="2800" b="1" cap="all"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MAIN HEADING | 28 – 35pt | choose from </a:t>
            </a:r>
            <a:r>
              <a:rPr lang="en-US" err="1"/>
              <a:t>bitc</a:t>
            </a:r>
            <a:r>
              <a:rPr lang="en-US"/>
              <a:t> </a:t>
            </a:r>
            <a:r>
              <a:rPr lang="en-US" err="1"/>
              <a:t>colours</a:t>
            </a:r>
            <a:r>
              <a:rPr lang="en-US"/>
              <a:t> blue, magenta or cyan</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F2AF7B-4D48-4544-9289-83D22CFB70C6}"/>
              </a:ext>
            </a:extLst>
          </p:cNvPr>
          <p:cNvSpPr/>
          <p:nvPr userDrawn="1"/>
        </p:nvSpPr>
        <p:spPr>
          <a:xfrm>
            <a:off x="-110532" y="-130629"/>
            <a:ext cx="12409714" cy="71745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43">
            <a:extLst>
              <a:ext uri="{FF2B5EF4-FFF2-40B4-BE49-F238E27FC236}">
                <a16:creationId xmlns:a16="http://schemas.microsoft.com/office/drawing/2014/main" id="{3F30D728-E427-7B4B-80EA-6BFB79E02C1C}"/>
              </a:ext>
            </a:extLst>
          </p:cNvPr>
          <p:cNvSpPr/>
          <p:nvPr userDrawn="1"/>
        </p:nvSpPr>
        <p:spPr>
          <a:xfrm>
            <a:off x="709017" y="609079"/>
            <a:ext cx="770890" cy="840105"/>
          </a:xfrm>
          <a:custGeom>
            <a:avLst/>
            <a:gdLst/>
            <a:ahLst/>
            <a:cxnLst/>
            <a:rect l="l" t="t" r="r" b="b"/>
            <a:pathLst>
              <a:path w="770890" h="840105">
                <a:moveTo>
                  <a:pt x="753503" y="0"/>
                </a:moveTo>
                <a:lnTo>
                  <a:pt x="0" y="86283"/>
                </a:lnTo>
                <a:lnTo>
                  <a:pt x="86283" y="839787"/>
                </a:lnTo>
                <a:lnTo>
                  <a:pt x="150977" y="832383"/>
                </a:lnTo>
                <a:lnTo>
                  <a:pt x="150977" y="148209"/>
                </a:lnTo>
                <a:lnTo>
                  <a:pt x="770470" y="148209"/>
                </a:lnTo>
                <a:lnTo>
                  <a:pt x="753503" y="0"/>
                </a:lnTo>
                <a:close/>
              </a:path>
            </a:pathLst>
          </a:custGeom>
          <a:solidFill>
            <a:srgbClr val="E5007D"/>
          </a:solidFill>
        </p:spPr>
        <p:txBody>
          <a:bodyPr wrap="square" lIns="0" tIns="0" rIns="0" bIns="0" rtlCol="0"/>
          <a:lstStyle/>
          <a:p>
            <a:endParaRPr/>
          </a:p>
        </p:txBody>
      </p:sp>
      <p:sp>
        <p:nvSpPr>
          <p:cNvPr id="6" name="object 44">
            <a:extLst>
              <a:ext uri="{FF2B5EF4-FFF2-40B4-BE49-F238E27FC236}">
                <a16:creationId xmlns:a16="http://schemas.microsoft.com/office/drawing/2014/main" id="{880673C6-2C7B-214F-89BF-11CB6BB4B571}"/>
              </a:ext>
            </a:extLst>
          </p:cNvPr>
          <p:cNvSpPr/>
          <p:nvPr userDrawn="1"/>
        </p:nvSpPr>
        <p:spPr>
          <a:xfrm>
            <a:off x="7380966" y="2916672"/>
            <a:ext cx="770890" cy="840105"/>
          </a:xfrm>
          <a:custGeom>
            <a:avLst/>
            <a:gdLst/>
            <a:ahLst/>
            <a:cxnLst/>
            <a:rect l="l" t="t" r="r" b="b"/>
            <a:pathLst>
              <a:path w="770890" h="840104">
                <a:moveTo>
                  <a:pt x="684174" y="0"/>
                </a:moveTo>
                <a:lnTo>
                  <a:pt x="619480" y="7404"/>
                </a:lnTo>
                <a:lnTo>
                  <a:pt x="619480" y="691565"/>
                </a:lnTo>
                <a:lnTo>
                  <a:pt x="0" y="691565"/>
                </a:lnTo>
                <a:lnTo>
                  <a:pt x="16967" y="839774"/>
                </a:lnTo>
                <a:lnTo>
                  <a:pt x="770458" y="753491"/>
                </a:lnTo>
                <a:lnTo>
                  <a:pt x="684174" y="0"/>
                </a:lnTo>
                <a:close/>
              </a:path>
            </a:pathLst>
          </a:custGeom>
          <a:solidFill>
            <a:srgbClr val="009FE3"/>
          </a:solidFill>
        </p:spPr>
        <p:txBody>
          <a:bodyPr wrap="square" lIns="0" tIns="0" rIns="0" bIns="0" rtlCol="0"/>
          <a:lstStyle/>
          <a:p>
            <a:endParaRPr/>
          </a:p>
        </p:txBody>
      </p:sp>
      <p:sp>
        <p:nvSpPr>
          <p:cNvPr id="7" name="object 41">
            <a:extLst>
              <a:ext uri="{FF2B5EF4-FFF2-40B4-BE49-F238E27FC236}">
                <a16:creationId xmlns:a16="http://schemas.microsoft.com/office/drawing/2014/main" id="{245DD0DA-FD96-1B44-9B46-865A00C840CF}"/>
              </a:ext>
            </a:extLst>
          </p:cNvPr>
          <p:cNvSpPr/>
          <p:nvPr userDrawn="1"/>
        </p:nvSpPr>
        <p:spPr>
          <a:xfrm>
            <a:off x="10764732" y="5826371"/>
            <a:ext cx="826744" cy="81292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8" name="Picture 7">
            <a:extLst>
              <a:ext uri="{FF2B5EF4-FFF2-40B4-BE49-F238E27FC236}">
                <a16:creationId xmlns:a16="http://schemas.microsoft.com/office/drawing/2014/main" id="{16D9C65F-F594-4644-A26B-853A62AAC6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9017" y="5599607"/>
            <a:ext cx="2377440" cy="937336"/>
          </a:xfrm>
          <a:prstGeom prst="rect">
            <a:avLst/>
          </a:prstGeom>
        </p:spPr>
      </p:pic>
      <p:pic>
        <p:nvPicPr>
          <p:cNvPr id="11" name="Picture 10">
            <a:extLst>
              <a:ext uri="{FF2B5EF4-FFF2-40B4-BE49-F238E27FC236}">
                <a16:creationId xmlns:a16="http://schemas.microsoft.com/office/drawing/2014/main" id="{FCFA3AB1-CC6A-2D4C-99DE-AE42E8074A6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3338" y="4734354"/>
            <a:ext cx="325892" cy="261571"/>
          </a:xfrm>
          <a:prstGeom prst="rect">
            <a:avLst/>
          </a:prstGeom>
        </p:spPr>
      </p:pic>
      <p:sp>
        <p:nvSpPr>
          <p:cNvPr id="12" name="TextBox 11">
            <a:extLst>
              <a:ext uri="{FF2B5EF4-FFF2-40B4-BE49-F238E27FC236}">
                <a16:creationId xmlns:a16="http://schemas.microsoft.com/office/drawing/2014/main" id="{5A754D10-D06A-6741-98F3-D90B068AF312}"/>
              </a:ext>
            </a:extLst>
          </p:cNvPr>
          <p:cNvSpPr txBox="1"/>
          <p:nvPr userDrawn="1"/>
        </p:nvSpPr>
        <p:spPr>
          <a:xfrm>
            <a:off x="1282960" y="4740515"/>
            <a:ext cx="2258568" cy="276999"/>
          </a:xfrm>
          <a:prstGeom prst="rect">
            <a:avLst/>
          </a:prstGeom>
          <a:noFill/>
        </p:spPr>
        <p:txBody>
          <a:bodyPr wrap="square" rtlCol="0">
            <a:spAutoFit/>
          </a:bodyPr>
          <a:lstStyle/>
          <a:p>
            <a:r>
              <a:rPr lang="en-US" sz="1200">
                <a:solidFill>
                  <a:schemeClr val="bg1"/>
                </a:solidFill>
              </a:rPr>
              <a:t>@BITC</a:t>
            </a:r>
          </a:p>
        </p:txBody>
      </p:sp>
      <p:sp>
        <p:nvSpPr>
          <p:cNvPr id="14" name="Text Placeholder 3">
            <a:extLst>
              <a:ext uri="{FF2B5EF4-FFF2-40B4-BE49-F238E27FC236}">
                <a16:creationId xmlns:a16="http://schemas.microsoft.com/office/drawing/2014/main" id="{EB0C9CFC-D5DE-4A49-A3C2-AE1B621B88CC}"/>
              </a:ext>
            </a:extLst>
          </p:cNvPr>
          <p:cNvSpPr>
            <a:spLocks noGrp="1"/>
          </p:cNvSpPr>
          <p:nvPr>
            <p:ph type="body" sz="half" idx="10" hasCustomPrompt="1"/>
          </p:nvPr>
        </p:nvSpPr>
        <p:spPr>
          <a:xfrm>
            <a:off x="923784" y="4422831"/>
            <a:ext cx="11095872" cy="313951"/>
          </a:xfrm>
          <a:prstGeom prst="rect">
            <a:avLst/>
          </a:prstGeom>
        </p:spPr>
        <p:txBody>
          <a:bodyPr/>
          <a:lstStyle>
            <a:lvl1pPr marL="0" indent="0">
              <a:buNone/>
              <a:defRPr lang="en-GB" sz="1200" b="0" i="0" u="none" strike="noStrike" smtClean="0">
                <a:solidFill>
                  <a:schemeClr val="tx2"/>
                </a:solidFill>
                <a:effectLst/>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err="1"/>
              <a:t>Name.Surname@bitc.org.uk</a:t>
            </a:r>
            <a:endParaRPr lang="en-US"/>
          </a:p>
        </p:txBody>
      </p:sp>
      <p:sp>
        <p:nvSpPr>
          <p:cNvPr id="18" name="TextBox 17">
            <a:extLst>
              <a:ext uri="{FF2B5EF4-FFF2-40B4-BE49-F238E27FC236}">
                <a16:creationId xmlns:a16="http://schemas.microsoft.com/office/drawing/2014/main" id="{7A4D20AC-5407-594A-A5C5-AF5ED4095AEA}"/>
              </a:ext>
            </a:extLst>
          </p:cNvPr>
          <p:cNvSpPr txBox="1"/>
          <p:nvPr userDrawn="1"/>
        </p:nvSpPr>
        <p:spPr>
          <a:xfrm>
            <a:off x="874488" y="1158773"/>
            <a:ext cx="7571232" cy="2468433"/>
          </a:xfrm>
          <a:prstGeom prst="rect">
            <a:avLst/>
          </a:prstGeom>
          <a:noFill/>
        </p:spPr>
        <p:txBody>
          <a:bodyPr wrap="square" rtlCol="0">
            <a:spAutoFit/>
          </a:bodyPr>
          <a:lstStyle/>
          <a:p>
            <a:pPr>
              <a:lnSpc>
                <a:spcPct val="70000"/>
              </a:lnSpc>
              <a:spcBef>
                <a:spcPts val="0"/>
              </a:spcBef>
            </a:pPr>
            <a:r>
              <a:rPr lang="en-US" sz="7200">
                <a:solidFill>
                  <a:schemeClr val="bg1"/>
                </a:solidFill>
                <a:latin typeface="+mj-lt"/>
              </a:rPr>
              <a:t>JOIN THE NETWORK </a:t>
            </a:r>
          </a:p>
          <a:p>
            <a:pPr>
              <a:lnSpc>
                <a:spcPct val="70000"/>
              </a:lnSpc>
              <a:spcBef>
                <a:spcPts val="0"/>
              </a:spcBef>
            </a:pPr>
            <a:r>
              <a:rPr lang="en-US" sz="7200">
                <a:solidFill>
                  <a:schemeClr val="bg1"/>
                </a:solidFill>
                <a:latin typeface="+mj-lt"/>
              </a:rPr>
              <a:t>FOR CHANGE</a:t>
            </a:r>
          </a:p>
        </p:txBody>
      </p:sp>
    </p:spTree>
    <p:extLst>
      <p:ext uri="{BB962C8B-B14F-4D97-AF65-F5344CB8AC3E}">
        <p14:creationId xmlns:p14="http://schemas.microsoft.com/office/powerpoint/2010/main" val="23400539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p:cNvSpPr>
            <a:spLocks noGrp="1"/>
          </p:cNvSpPr>
          <p:nvPr>
            <p:ph type="title"/>
          </p:nvPr>
        </p:nvSpPr>
        <p:spPr>
          <a:xfrm>
            <a:off x="334963" y="1"/>
            <a:ext cx="11522075" cy="876687"/>
          </a:xfrm>
        </p:spPr>
        <p:txBody>
          <a:bodyPr vert="horz" lIns="36000" tIns="36000" rIns="36000" bIns="72000" rtlCol="0" anchor="b">
            <a:noAutofit/>
          </a:bodyPr>
          <a:lstStyle>
            <a:lvl1pPr>
              <a:defRPr lang="en-US" dirty="0"/>
            </a:lvl1pPr>
          </a:lstStyle>
          <a:p>
            <a:pPr lvl="0"/>
            <a:r>
              <a:rPr lang="en-US"/>
              <a:t>Click to edit Master title style</a:t>
            </a:r>
          </a:p>
        </p:txBody>
      </p:sp>
    </p:spTree>
    <p:custDataLst>
      <p:tags r:id="rId1"/>
    </p:custDataLst>
    <p:extLst>
      <p:ext uri="{BB962C8B-B14F-4D97-AF65-F5344CB8AC3E}">
        <p14:creationId xmlns:p14="http://schemas.microsoft.com/office/powerpoint/2010/main" val="2640153400"/>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4195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89DC0A-61F7-7F40-8B57-A870C08C4A1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object 4">
            <a:extLst>
              <a:ext uri="{FF2B5EF4-FFF2-40B4-BE49-F238E27FC236}">
                <a16:creationId xmlns:a16="http://schemas.microsoft.com/office/drawing/2014/main" id="{47C3CC2E-4558-9C4D-9072-8B8E6EE6137F}"/>
              </a:ext>
            </a:extLst>
          </p:cNvPr>
          <p:cNvSpPr/>
          <p:nvPr userDrawn="1"/>
        </p:nvSpPr>
        <p:spPr>
          <a:xfrm>
            <a:off x="5673309" y="4056381"/>
            <a:ext cx="894080" cy="972819"/>
          </a:xfrm>
          <a:custGeom>
            <a:avLst/>
            <a:gdLst/>
            <a:ahLst/>
            <a:cxnLst/>
            <a:rect l="l" t="t" r="r" b="b"/>
            <a:pathLst>
              <a:path w="894079" h="972820">
                <a:moveTo>
                  <a:pt x="795413" y="0"/>
                </a:moveTo>
                <a:lnTo>
                  <a:pt x="709625" y="9677"/>
                </a:lnTo>
                <a:lnTo>
                  <a:pt x="708062" y="813142"/>
                </a:lnTo>
                <a:lnTo>
                  <a:pt x="0" y="813142"/>
                </a:lnTo>
                <a:lnTo>
                  <a:pt x="17957" y="972235"/>
                </a:lnTo>
                <a:lnTo>
                  <a:pt x="893990" y="873340"/>
                </a:lnTo>
                <a:lnTo>
                  <a:pt x="887196" y="813142"/>
                </a:lnTo>
                <a:lnTo>
                  <a:pt x="708062" y="813142"/>
                </a:lnTo>
                <a:lnTo>
                  <a:pt x="887094" y="812241"/>
                </a:lnTo>
                <a:lnTo>
                  <a:pt x="795413" y="0"/>
                </a:lnTo>
                <a:close/>
              </a:path>
            </a:pathLst>
          </a:custGeom>
          <a:solidFill>
            <a:srgbClr val="00AEEF"/>
          </a:solidFill>
        </p:spPr>
        <p:txBody>
          <a:bodyPr wrap="square" lIns="0" tIns="0" rIns="0" bIns="0" rtlCol="0"/>
          <a:lstStyle/>
          <a:p>
            <a:endParaRPr/>
          </a:p>
        </p:txBody>
      </p:sp>
      <p:sp>
        <p:nvSpPr>
          <p:cNvPr id="10" name="object 5">
            <a:extLst>
              <a:ext uri="{FF2B5EF4-FFF2-40B4-BE49-F238E27FC236}">
                <a16:creationId xmlns:a16="http://schemas.microsoft.com/office/drawing/2014/main" id="{18C49A8C-58E3-B24F-8DB0-5712E2CD93BD}"/>
              </a:ext>
            </a:extLst>
          </p:cNvPr>
          <p:cNvSpPr/>
          <p:nvPr userDrawn="1"/>
        </p:nvSpPr>
        <p:spPr>
          <a:xfrm>
            <a:off x="1524000" y="2354898"/>
            <a:ext cx="894715" cy="964565"/>
          </a:xfrm>
          <a:custGeom>
            <a:avLst/>
            <a:gdLst/>
            <a:ahLst/>
            <a:cxnLst/>
            <a:rect l="l" t="t" r="r" b="b"/>
            <a:pathLst>
              <a:path w="894715" h="964564">
                <a:moveTo>
                  <a:pt x="876909" y="0"/>
                </a:moveTo>
                <a:lnTo>
                  <a:pt x="807478" y="0"/>
                </a:lnTo>
                <a:lnTo>
                  <a:pt x="0" y="91147"/>
                </a:lnTo>
                <a:lnTo>
                  <a:pt x="98590" y="964501"/>
                </a:lnTo>
                <a:lnTo>
                  <a:pt x="184365" y="954811"/>
                </a:lnTo>
                <a:lnTo>
                  <a:pt x="185928" y="151345"/>
                </a:lnTo>
                <a:lnTo>
                  <a:pt x="893990" y="151345"/>
                </a:lnTo>
                <a:lnTo>
                  <a:pt x="876909" y="0"/>
                </a:lnTo>
                <a:close/>
              </a:path>
              <a:path w="894715" h="964564">
                <a:moveTo>
                  <a:pt x="893990" y="151345"/>
                </a:moveTo>
                <a:lnTo>
                  <a:pt x="185928" y="151345"/>
                </a:lnTo>
                <a:lnTo>
                  <a:pt x="894092" y="152247"/>
                </a:lnTo>
                <a:lnTo>
                  <a:pt x="893990" y="151345"/>
                </a:lnTo>
                <a:close/>
              </a:path>
            </a:pathLst>
          </a:custGeom>
          <a:solidFill>
            <a:srgbClr val="EC008C"/>
          </a:solidFill>
        </p:spPr>
        <p:txBody>
          <a:bodyPr wrap="square" lIns="0" tIns="0" rIns="0" bIns="0" rtlCol="0"/>
          <a:lstStyle/>
          <a:p>
            <a:endParaRPr/>
          </a:p>
        </p:txBody>
      </p:sp>
      <p:pic>
        <p:nvPicPr>
          <p:cNvPr id="3" name="Picture 2">
            <a:extLst>
              <a:ext uri="{FF2B5EF4-FFF2-40B4-BE49-F238E27FC236}">
                <a16:creationId xmlns:a16="http://schemas.microsoft.com/office/drawing/2014/main" id="{C3C0BD95-4295-EE43-B667-100AF234FA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69670" y="2621280"/>
            <a:ext cx="7556500" cy="2326640"/>
          </a:xfrm>
          <a:prstGeom prst="rect">
            <a:avLst/>
          </a:prstGeom>
        </p:spPr>
      </p:pic>
    </p:spTree>
    <p:extLst>
      <p:ext uri="{BB962C8B-B14F-4D97-AF65-F5344CB8AC3E}">
        <p14:creationId xmlns:p14="http://schemas.microsoft.com/office/powerpoint/2010/main" val="34942679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EAB51FD6-C3C0-0341-9388-C564CAB10A08}"/>
              </a:ext>
            </a:extLst>
          </p:cNvPr>
          <p:cNvSpPr/>
          <p:nvPr userDrawn="1"/>
        </p:nvSpPr>
        <p:spPr>
          <a:xfrm>
            <a:off x="0" y="0"/>
            <a:ext cx="12193193" cy="6858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 name="object 4">
            <a:extLst>
              <a:ext uri="{FF2B5EF4-FFF2-40B4-BE49-F238E27FC236}">
                <a16:creationId xmlns:a16="http://schemas.microsoft.com/office/drawing/2014/main" id="{15BDA561-E820-1D40-998E-28F92C80E164}"/>
              </a:ext>
            </a:extLst>
          </p:cNvPr>
          <p:cNvSpPr/>
          <p:nvPr userDrawn="1"/>
        </p:nvSpPr>
        <p:spPr>
          <a:xfrm>
            <a:off x="3732607" y="5123181"/>
            <a:ext cx="894080" cy="972819"/>
          </a:xfrm>
          <a:custGeom>
            <a:avLst/>
            <a:gdLst/>
            <a:ahLst/>
            <a:cxnLst/>
            <a:rect l="l" t="t" r="r" b="b"/>
            <a:pathLst>
              <a:path w="894079" h="972820">
                <a:moveTo>
                  <a:pt x="795413" y="0"/>
                </a:moveTo>
                <a:lnTo>
                  <a:pt x="709625" y="9677"/>
                </a:lnTo>
                <a:lnTo>
                  <a:pt x="708062" y="813142"/>
                </a:lnTo>
                <a:lnTo>
                  <a:pt x="0" y="813142"/>
                </a:lnTo>
                <a:lnTo>
                  <a:pt x="17957" y="972235"/>
                </a:lnTo>
                <a:lnTo>
                  <a:pt x="893990" y="873340"/>
                </a:lnTo>
                <a:lnTo>
                  <a:pt x="887196" y="813142"/>
                </a:lnTo>
                <a:lnTo>
                  <a:pt x="708062" y="813142"/>
                </a:lnTo>
                <a:lnTo>
                  <a:pt x="887094" y="812241"/>
                </a:lnTo>
                <a:lnTo>
                  <a:pt x="795413" y="0"/>
                </a:lnTo>
                <a:close/>
              </a:path>
            </a:pathLst>
          </a:custGeom>
          <a:solidFill>
            <a:srgbClr val="00AEEF"/>
          </a:solidFill>
        </p:spPr>
        <p:txBody>
          <a:bodyPr wrap="square" lIns="0" tIns="0" rIns="0" bIns="0" rtlCol="0"/>
          <a:lstStyle/>
          <a:p>
            <a:endParaRPr/>
          </a:p>
        </p:txBody>
      </p:sp>
      <p:sp>
        <p:nvSpPr>
          <p:cNvPr id="10" name="object 5">
            <a:extLst>
              <a:ext uri="{FF2B5EF4-FFF2-40B4-BE49-F238E27FC236}">
                <a16:creationId xmlns:a16="http://schemas.microsoft.com/office/drawing/2014/main" id="{66505526-1D0C-994B-BCC3-2EE86E21DFD6}"/>
              </a:ext>
            </a:extLst>
          </p:cNvPr>
          <p:cNvSpPr/>
          <p:nvPr userDrawn="1"/>
        </p:nvSpPr>
        <p:spPr>
          <a:xfrm>
            <a:off x="704292" y="609600"/>
            <a:ext cx="894715" cy="964565"/>
          </a:xfrm>
          <a:custGeom>
            <a:avLst/>
            <a:gdLst/>
            <a:ahLst/>
            <a:cxnLst/>
            <a:rect l="l" t="t" r="r" b="b"/>
            <a:pathLst>
              <a:path w="894715" h="964564">
                <a:moveTo>
                  <a:pt x="876909" y="0"/>
                </a:moveTo>
                <a:lnTo>
                  <a:pt x="807478" y="0"/>
                </a:lnTo>
                <a:lnTo>
                  <a:pt x="0" y="91147"/>
                </a:lnTo>
                <a:lnTo>
                  <a:pt x="98590" y="964501"/>
                </a:lnTo>
                <a:lnTo>
                  <a:pt x="184365" y="954811"/>
                </a:lnTo>
                <a:lnTo>
                  <a:pt x="185928" y="151345"/>
                </a:lnTo>
                <a:lnTo>
                  <a:pt x="893990" y="151345"/>
                </a:lnTo>
                <a:lnTo>
                  <a:pt x="876909" y="0"/>
                </a:lnTo>
                <a:close/>
              </a:path>
              <a:path w="894715" h="964564">
                <a:moveTo>
                  <a:pt x="893990" y="151345"/>
                </a:moveTo>
                <a:lnTo>
                  <a:pt x="185928" y="151345"/>
                </a:lnTo>
                <a:lnTo>
                  <a:pt x="894092" y="152247"/>
                </a:lnTo>
                <a:lnTo>
                  <a:pt x="893990" y="151345"/>
                </a:lnTo>
                <a:close/>
              </a:path>
            </a:pathLst>
          </a:custGeom>
          <a:solidFill>
            <a:srgbClr val="EC008C"/>
          </a:solidFill>
        </p:spPr>
        <p:txBody>
          <a:bodyPr wrap="square" lIns="0" tIns="0" rIns="0" bIns="0" rtlCol="0"/>
          <a:lstStyle/>
          <a:p>
            <a:endParaRPr/>
          </a:p>
        </p:txBody>
      </p:sp>
      <p:pic>
        <p:nvPicPr>
          <p:cNvPr id="3" name="Picture 2">
            <a:extLst>
              <a:ext uri="{FF2B5EF4-FFF2-40B4-BE49-F238E27FC236}">
                <a16:creationId xmlns:a16="http://schemas.microsoft.com/office/drawing/2014/main" id="{16D788CA-C7C9-D540-9848-1CCC1657A18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27430" y="924560"/>
            <a:ext cx="7556500" cy="4795520"/>
          </a:xfrm>
          <a:prstGeom prst="rect">
            <a:avLst/>
          </a:prstGeom>
        </p:spPr>
      </p:pic>
    </p:spTree>
    <p:extLst>
      <p:ext uri="{BB962C8B-B14F-4D97-AF65-F5344CB8AC3E}">
        <p14:creationId xmlns:p14="http://schemas.microsoft.com/office/powerpoint/2010/main" val="18528281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3642A6-5C06-0941-8E82-6A12A9E352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4457143" cy="2971800"/>
          </a:xfrm>
          <a:prstGeom prst="rect">
            <a:avLst/>
          </a:prstGeom>
        </p:spPr>
      </p:pic>
      <p:pic>
        <p:nvPicPr>
          <p:cNvPr id="8" name="Picture 7">
            <a:extLst>
              <a:ext uri="{FF2B5EF4-FFF2-40B4-BE49-F238E27FC236}">
                <a16:creationId xmlns:a16="http://schemas.microsoft.com/office/drawing/2014/main" id="{9F17BD9C-13C6-C74A-BB7C-ED456E9E217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49" y="3058192"/>
            <a:ext cx="4468691" cy="2581200"/>
          </a:xfrm>
          <a:prstGeom prst="rect">
            <a:avLst/>
          </a:prstGeom>
        </p:spPr>
      </p:pic>
      <p:pic>
        <p:nvPicPr>
          <p:cNvPr id="9" name="Picture 8">
            <a:extLst>
              <a:ext uri="{FF2B5EF4-FFF2-40B4-BE49-F238E27FC236}">
                <a16:creationId xmlns:a16="http://schemas.microsoft.com/office/drawing/2014/main" id="{81869BC2-4E62-E147-B9CE-BD130B693BA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209596" y="4214290"/>
            <a:ext cx="3982404" cy="2654794"/>
          </a:xfrm>
          <a:prstGeom prst="rect">
            <a:avLst/>
          </a:prstGeom>
        </p:spPr>
      </p:pic>
      <p:pic>
        <p:nvPicPr>
          <p:cNvPr id="10" name="Picture 9">
            <a:extLst>
              <a:ext uri="{FF2B5EF4-FFF2-40B4-BE49-F238E27FC236}">
                <a16:creationId xmlns:a16="http://schemas.microsoft.com/office/drawing/2014/main" id="{FD214981-B37F-4149-9A7B-BF379B95AC0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31545" y="0"/>
            <a:ext cx="3605934" cy="2743200"/>
          </a:xfrm>
          <a:prstGeom prst="rect">
            <a:avLst/>
          </a:prstGeom>
        </p:spPr>
      </p:pic>
      <p:pic>
        <p:nvPicPr>
          <p:cNvPr id="12" name="Picture 11">
            <a:extLst>
              <a:ext uri="{FF2B5EF4-FFF2-40B4-BE49-F238E27FC236}">
                <a16:creationId xmlns:a16="http://schemas.microsoft.com/office/drawing/2014/main" id="{5A1BC0D5-BB11-C04C-ACF2-F08C37433AE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209596" y="1371600"/>
            <a:ext cx="3982404" cy="2743200"/>
          </a:xfrm>
          <a:prstGeom prst="rect">
            <a:avLst/>
          </a:prstGeom>
        </p:spPr>
      </p:pic>
      <p:pic>
        <p:nvPicPr>
          <p:cNvPr id="13" name="Graphic 12">
            <a:extLst>
              <a:ext uri="{FF2B5EF4-FFF2-40B4-BE49-F238E27FC236}">
                <a16:creationId xmlns:a16="http://schemas.microsoft.com/office/drawing/2014/main" id="{3EA96094-A98F-E949-A35C-DA19AAF833C1}"/>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04800" y="5867400"/>
            <a:ext cx="2133600" cy="839190"/>
          </a:xfrm>
          <a:prstGeom prst="rect">
            <a:avLst/>
          </a:prstGeom>
        </p:spPr>
      </p:pic>
      <p:pic>
        <p:nvPicPr>
          <p:cNvPr id="14" name="Picture 13">
            <a:extLst>
              <a:ext uri="{FF2B5EF4-FFF2-40B4-BE49-F238E27FC236}">
                <a16:creationId xmlns:a16="http://schemas.microsoft.com/office/drawing/2014/main" id="{8EC92DC4-BE7D-634B-B9FE-C3F6DC51ECA8}"/>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531545" y="2811058"/>
            <a:ext cx="3594356" cy="4046941"/>
          </a:xfrm>
          <a:prstGeom prst="rect">
            <a:avLst/>
          </a:prstGeom>
        </p:spPr>
      </p:pic>
      <p:pic>
        <p:nvPicPr>
          <p:cNvPr id="5" name="Picture 4">
            <a:extLst>
              <a:ext uri="{FF2B5EF4-FFF2-40B4-BE49-F238E27FC236}">
                <a16:creationId xmlns:a16="http://schemas.microsoft.com/office/drawing/2014/main" id="{969086FF-2A70-7A41-BA1C-EAC115B6F5EA}"/>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8249277" y="27940"/>
            <a:ext cx="3378200" cy="1473200"/>
          </a:xfrm>
          <a:prstGeom prst="rect">
            <a:avLst/>
          </a:prstGeom>
        </p:spPr>
      </p:pic>
    </p:spTree>
    <p:extLst>
      <p:ext uri="{BB962C8B-B14F-4D97-AF65-F5344CB8AC3E}">
        <p14:creationId xmlns:p14="http://schemas.microsoft.com/office/powerpoint/2010/main" val="110392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childTnLst>
                          </p:cTn>
                        </p:par>
                        <p:par>
                          <p:cTn id="24" fill="hold">
                            <p:stCondLst>
                              <p:cond delay="60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par>
                          <p:cTn id="28" fill="hold">
                            <p:stCondLst>
                              <p:cond delay="70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7D2CC110-66D1-9944-8E05-3E77B81ECC54}"/>
              </a:ext>
            </a:extLst>
          </p:cNvPr>
          <p:cNvSpPr/>
          <p:nvPr userDrawn="1"/>
        </p:nvSpPr>
        <p:spPr>
          <a:xfrm>
            <a:off x="6600608" y="670630"/>
            <a:ext cx="5592584" cy="618736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 name="object 3">
            <a:extLst>
              <a:ext uri="{FF2B5EF4-FFF2-40B4-BE49-F238E27FC236}">
                <a16:creationId xmlns:a16="http://schemas.microsoft.com/office/drawing/2014/main" id="{2B5A2B08-55A5-6343-84FB-4EFBBF17C8D5}"/>
              </a:ext>
            </a:extLst>
          </p:cNvPr>
          <p:cNvSpPr/>
          <p:nvPr userDrawn="1"/>
        </p:nvSpPr>
        <p:spPr>
          <a:xfrm>
            <a:off x="4695008" y="4608004"/>
            <a:ext cx="894080" cy="972819"/>
          </a:xfrm>
          <a:custGeom>
            <a:avLst/>
            <a:gdLst/>
            <a:ahLst/>
            <a:cxnLst/>
            <a:rect l="l" t="t" r="r" b="b"/>
            <a:pathLst>
              <a:path w="894079" h="972820">
                <a:moveTo>
                  <a:pt x="795400" y="0"/>
                </a:moveTo>
                <a:lnTo>
                  <a:pt x="709625" y="9677"/>
                </a:lnTo>
                <a:lnTo>
                  <a:pt x="708062" y="813142"/>
                </a:lnTo>
                <a:lnTo>
                  <a:pt x="0" y="813142"/>
                </a:lnTo>
                <a:lnTo>
                  <a:pt x="17957" y="972223"/>
                </a:lnTo>
                <a:lnTo>
                  <a:pt x="893990" y="873340"/>
                </a:lnTo>
                <a:lnTo>
                  <a:pt x="887195" y="813142"/>
                </a:lnTo>
                <a:lnTo>
                  <a:pt x="708062" y="813142"/>
                </a:lnTo>
                <a:lnTo>
                  <a:pt x="887093" y="812241"/>
                </a:lnTo>
                <a:lnTo>
                  <a:pt x="795400" y="0"/>
                </a:lnTo>
                <a:close/>
              </a:path>
            </a:pathLst>
          </a:custGeom>
          <a:solidFill>
            <a:srgbClr val="00AEEF"/>
          </a:solidFill>
        </p:spPr>
        <p:txBody>
          <a:bodyPr wrap="square" lIns="0" tIns="0" rIns="0" bIns="0" rtlCol="0"/>
          <a:lstStyle/>
          <a:p>
            <a:endParaRPr/>
          </a:p>
        </p:txBody>
      </p:sp>
      <p:sp>
        <p:nvSpPr>
          <p:cNvPr id="10" name="object 4">
            <a:extLst>
              <a:ext uri="{FF2B5EF4-FFF2-40B4-BE49-F238E27FC236}">
                <a16:creationId xmlns:a16="http://schemas.microsoft.com/office/drawing/2014/main" id="{AA19A14E-FC3E-0D47-AD08-AB4625A6AEC6}"/>
              </a:ext>
            </a:extLst>
          </p:cNvPr>
          <p:cNvSpPr/>
          <p:nvPr userDrawn="1"/>
        </p:nvSpPr>
        <p:spPr>
          <a:xfrm>
            <a:off x="742548" y="861060"/>
            <a:ext cx="894715" cy="967740"/>
          </a:xfrm>
          <a:custGeom>
            <a:avLst/>
            <a:gdLst/>
            <a:ahLst/>
            <a:cxnLst/>
            <a:rect l="l" t="t" r="r" b="b"/>
            <a:pathLst>
              <a:path w="894714" h="967739">
                <a:moveTo>
                  <a:pt x="876579" y="0"/>
                </a:moveTo>
                <a:lnTo>
                  <a:pt x="833297" y="0"/>
                </a:lnTo>
                <a:lnTo>
                  <a:pt x="0" y="94056"/>
                </a:lnTo>
                <a:lnTo>
                  <a:pt x="98590" y="967409"/>
                </a:lnTo>
                <a:lnTo>
                  <a:pt x="184353" y="957719"/>
                </a:lnTo>
                <a:lnTo>
                  <a:pt x="185928" y="154254"/>
                </a:lnTo>
                <a:lnTo>
                  <a:pt x="893990" y="154254"/>
                </a:lnTo>
                <a:lnTo>
                  <a:pt x="876579" y="0"/>
                </a:lnTo>
                <a:close/>
              </a:path>
              <a:path w="894714" h="967739">
                <a:moveTo>
                  <a:pt x="893990" y="154254"/>
                </a:moveTo>
                <a:lnTo>
                  <a:pt x="185928" y="154254"/>
                </a:lnTo>
                <a:lnTo>
                  <a:pt x="894092" y="155155"/>
                </a:lnTo>
                <a:lnTo>
                  <a:pt x="893990" y="154254"/>
                </a:lnTo>
                <a:close/>
              </a:path>
            </a:pathLst>
          </a:custGeom>
          <a:solidFill>
            <a:srgbClr val="EC008C"/>
          </a:solidFill>
        </p:spPr>
        <p:txBody>
          <a:bodyPr wrap="square" lIns="0" tIns="0" rIns="0" bIns="0" rtlCol="0"/>
          <a:lstStyle/>
          <a:p>
            <a:endParaRPr/>
          </a:p>
        </p:txBody>
      </p:sp>
      <p:pic>
        <p:nvPicPr>
          <p:cNvPr id="3" name="Picture 2">
            <a:extLst>
              <a:ext uri="{FF2B5EF4-FFF2-40B4-BE49-F238E27FC236}">
                <a16:creationId xmlns:a16="http://schemas.microsoft.com/office/drawing/2014/main" id="{DBA0413A-0367-864E-9A9D-24242250E9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63650" y="1251777"/>
            <a:ext cx="8394700" cy="5054600"/>
          </a:xfrm>
          <a:prstGeom prst="rect">
            <a:avLst/>
          </a:prstGeom>
        </p:spPr>
      </p:pic>
    </p:spTree>
    <p:extLst>
      <p:ext uri="{BB962C8B-B14F-4D97-AF65-F5344CB8AC3E}">
        <p14:creationId xmlns:p14="http://schemas.microsoft.com/office/powerpoint/2010/main" val="21714952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0BFA10-516A-DF42-8CB7-E24C43A9018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583626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5380F3-6653-4347-9E4A-5B1957B6DE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58646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D322BF-944B-274B-B904-DBBFAB4CE2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86233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C TEXT LAYOUT WITH BULLETS">
    <p:bg>
      <p:bgRef idx="1001">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Presentation Title - go to Insert &gt; 'Header and Footer' to amend</a:t>
            </a:r>
          </a:p>
        </p:txBody>
      </p:sp>
      <p:sp>
        <p:nvSpPr>
          <p:cNvPr id="6" name="Text Placeholder 3">
            <a:extLst>
              <a:ext uri="{FF2B5EF4-FFF2-40B4-BE49-F238E27FC236}">
                <a16:creationId xmlns:a16="http://schemas.microsoft.com/office/drawing/2014/main" id="{DF538235-51B5-4846-96D8-1C541D887522}"/>
              </a:ext>
            </a:extLst>
          </p:cNvPr>
          <p:cNvSpPr>
            <a:spLocks noGrp="1"/>
          </p:cNvSpPr>
          <p:nvPr>
            <p:ph type="body" sz="half" idx="11" hasCustomPrompt="1"/>
          </p:nvPr>
        </p:nvSpPr>
        <p:spPr>
          <a:xfrm>
            <a:off x="493376" y="2168831"/>
            <a:ext cx="11131751" cy="991058"/>
          </a:xfrm>
          <a:prstGeom prst="rect">
            <a:avLst/>
          </a:prstGeom>
        </p:spPr>
        <p:txBody>
          <a:bodyPr/>
          <a:lstStyle>
            <a:lvl1pPr marL="0" indent="0">
              <a:buNone/>
              <a:defRPr sz="180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Copy  |  18pt  |  Always Black</a:t>
            </a:r>
          </a:p>
        </p:txBody>
      </p:sp>
      <p:sp>
        <p:nvSpPr>
          <p:cNvPr id="7" name="Text Placeholder 12"/>
          <p:cNvSpPr>
            <a:spLocks noGrp="1"/>
          </p:cNvSpPr>
          <p:nvPr>
            <p:ph type="body" sz="quarter" idx="12" hasCustomPrompt="1"/>
          </p:nvPr>
        </p:nvSpPr>
        <p:spPr>
          <a:xfrm>
            <a:off x="493377" y="3334609"/>
            <a:ext cx="11190789" cy="2360135"/>
          </a:xfrm>
          <a:prstGeom prst="rect">
            <a:avLst/>
          </a:prstGeom>
          <a:noFill/>
          <a:ln>
            <a:noFill/>
          </a:ln>
        </p:spPr>
        <p:style>
          <a:lnRef idx="2">
            <a:schemeClr val="accent2"/>
          </a:lnRef>
          <a:fillRef idx="1">
            <a:schemeClr val="lt1"/>
          </a:fillRef>
          <a:effectRef idx="0">
            <a:schemeClr val="accent2"/>
          </a:effectRef>
          <a:fontRef idx="none"/>
        </p:style>
        <p:txBody>
          <a:bodyPr/>
          <a:lstStyle>
            <a:lvl1pPr marL="285750" indent="-285750">
              <a:buClr>
                <a:schemeClr val="bg2"/>
              </a:buClr>
              <a:buFont typeface="Arial" charset="0"/>
              <a:buChar char="•"/>
              <a:defRPr sz="1800" baseline="0">
                <a:solidFill>
                  <a:schemeClr val="accent6">
                    <a:lumMod val="50000"/>
                  </a:schemeClr>
                </a:solidFill>
              </a:defRPr>
            </a:lvl1pPr>
            <a:lvl2pPr marL="664266" indent="-221422">
              <a:buClr>
                <a:schemeClr val="bg2"/>
              </a:buClr>
              <a:buFont typeface="AppleSymbols" charset="0"/>
              <a:buChar char="⎻"/>
              <a:defRPr sz="1800">
                <a:solidFill>
                  <a:schemeClr val="accent6">
                    <a:lumMod val="50000"/>
                  </a:schemeClr>
                </a:solidFill>
                <a:latin typeface="+mn-lt"/>
              </a:defRPr>
            </a:lvl2pPr>
            <a:lvl3pPr marL="1107110" indent="-221422">
              <a:buClr>
                <a:schemeClr val="bg2"/>
              </a:buClr>
              <a:buFont typeface="AppleSymbols" charset="0"/>
              <a:buChar char="⎻"/>
              <a:defRPr sz="1800">
                <a:solidFill>
                  <a:schemeClr val="accent6">
                    <a:lumMod val="50000"/>
                  </a:schemeClr>
                </a:solidFill>
                <a:latin typeface="+mn-lt"/>
              </a:defRPr>
            </a:lvl3pPr>
            <a:lvl4pPr marL="1549954" indent="-221422">
              <a:buClr>
                <a:schemeClr val="tx2"/>
              </a:buClr>
              <a:buFont typeface="AppleSymbols" charset="0"/>
              <a:buChar char="⎻"/>
              <a:defRPr sz="1800">
                <a:solidFill>
                  <a:schemeClr val="accent6">
                    <a:lumMod val="50000"/>
                  </a:schemeClr>
                </a:solidFill>
                <a:latin typeface="+mn-lt"/>
              </a:defRPr>
            </a:lvl4pPr>
            <a:lvl5pPr marL="1992798" indent="-221422">
              <a:buClr>
                <a:schemeClr val="tx2"/>
              </a:buClr>
              <a:buFont typeface="AppleSymbols" charset="0"/>
              <a:buChar char="⎻"/>
              <a:defRPr sz="1800">
                <a:solidFill>
                  <a:schemeClr val="accent6">
                    <a:lumMod val="50000"/>
                  </a:schemeClr>
                </a:solidFill>
                <a:latin typeface="+mn-lt"/>
              </a:defRPr>
            </a:lvl5pPr>
          </a:lstStyle>
          <a:p>
            <a:pPr lvl="0"/>
            <a:r>
              <a:rPr lang="en-US"/>
              <a:t>Click to edit text styles</a:t>
            </a:r>
          </a:p>
          <a:p>
            <a:pPr lvl="0"/>
            <a:r>
              <a:rPr lang="en-US"/>
              <a:t>Click to edit Master text styles</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8" name="Text Placeholder 3">
            <a:extLst>
              <a:ext uri="{FF2B5EF4-FFF2-40B4-BE49-F238E27FC236}">
                <a16:creationId xmlns:a16="http://schemas.microsoft.com/office/drawing/2014/main" id="{4761FB45-658F-384E-9240-C054461B7185}"/>
              </a:ext>
            </a:extLst>
          </p:cNvPr>
          <p:cNvSpPr>
            <a:spLocks noGrp="1"/>
          </p:cNvSpPr>
          <p:nvPr>
            <p:ph type="body" sz="half" idx="13" hasCustomPrompt="1"/>
          </p:nvPr>
        </p:nvSpPr>
        <p:spPr>
          <a:xfrm>
            <a:off x="468007" y="594360"/>
            <a:ext cx="11131751" cy="427617"/>
          </a:xfrm>
          <a:prstGeom prst="rect">
            <a:avLst/>
          </a:prstGeom>
        </p:spPr>
        <p:txBody>
          <a:bodyPr/>
          <a:lstStyle>
            <a:lvl1pPr marL="0" indent="0">
              <a:buNone/>
              <a:defRPr sz="2800" b="1" cap="all"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MAIN HEADING | 28 – 35pt | choose from </a:t>
            </a:r>
            <a:r>
              <a:rPr lang="en-US" err="1"/>
              <a:t>bitc</a:t>
            </a:r>
            <a:r>
              <a:rPr lang="en-US"/>
              <a:t> </a:t>
            </a:r>
            <a:r>
              <a:rPr lang="en-US" err="1"/>
              <a:t>colours</a:t>
            </a:r>
            <a:r>
              <a:rPr lang="en-US"/>
              <a:t> blue, magenta or cyan</a:t>
            </a:r>
          </a:p>
        </p:txBody>
      </p:sp>
    </p:spTree>
    <p:extLst>
      <p:ext uri="{BB962C8B-B14F-4D97-AF65-F5344CB8AC3E}">
        <p14:creationId xmlns:p14="http://schemas.microsoft.com/office/powerpoint/2010/main" val="1953150946"/>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A3791CE-F701-5546-9A52-7744610AE9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2036" y="194437"/>
            <a:ext cx="1963964" cy="772469"/>
          </a:xfrm>
          <a:prstGeom prst="rect">
            <a:avLst/>
          </a:prstGeom>
        </p:spPr>
      </p:pic>
      <p:pic>
        <p:nvPicPr>
          <p:cNvPr id="10" name="Picture 9">
            <a:extLst>
              <a:ext uri="{FF2B5EF4-FFF2-40B4-BE49-F238E27FC236}">
                <a16:creationId xmlns:a16="http://schemas.microsoft.com/office/drawing/2014/main" id="{68EC07B3-5F9F-6147-90EA-8FE68DC48F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276599" y="852220"/>
            <a:ext cx="6019801" cy="5842135"/>
          </a:xfrm>
          <a:prstGeom prst="rect">
            <a:avLst/>
          </a:prstGeom>
        </p:spPr>
      </p:pic>
      <p:pic>
        <p:nvPicPr>
          <p:cNvPr id="3" name="Picture 2">
            <a:extLst>
              <a:ext uri="{FF2B5EF4-FFF2-40B4-BE49-F238E27FC236}">
                <a16:creationId xmlns:a16="http://schemas.microsoft.com/office/drawing/2014/main" id="{8DF7AEC3-BCFD-A946-B31F-DB773911A45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067049" y="163645"/>
            <a:ext cx="6438900" cy="850900"/>
          </a:xfrm>
          <a:prstGeom prst="rect">
            <a:avLst/>
          </a:prstGeom>
        </p:spPr>
      </p:pic>
    </p:spTree>
    <p:extLst>
      <p:ext uri="{BB962C8B-B14F-4D97-AF65-F5344CB8AC3E}">
        <p14:creationId xmlns:p14="http://schemas.microsoft.com/office/powerpoint/2010/main" val="23248407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1354A1-DC41-A741-81A8-6725998BEA8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757400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2C5DB6-5D19-E144-BC75-2CED0F8F7D7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775808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D9ACF5-5BA2-6442-9CDD-FE21BC25C3E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772821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owerPoint Presentation Guide">
    <p:spTree>
      <p:nvGrpSpPr>
        <p:cNvPr id="1" name=""/>
        <p:cNvGrpSpPr/>
        <p:nvPr/>
      </p:nvGrpSpPr>
      <p:grpSpPr>
        <a:xfrm>
          <a:off x="0" y="0"/>
          <a:ext cx="0" cy="0"/>
          <a:chOff x="0" y="0"/>
          <a:chExt cx="0" cy="0"/>
        </a:xfrm>
      </p:grpSpPr>
      <p:sp>
        <p:nvSpPr>
          <p:cNvPr id="7" name="object 29">
            <a:extLst>
              <a:ext uri="{FF2B5EF4-FFF2-40B4-BE49-F238E27FC236}">
                <a16:creationId xmlns:a16="http://schemas.microsoft.com/office/drawing/2014/main" id="{F185D15B-5291-D84E-85D9-580E4F0AD9C9}"/>
              </a:ext>
            </a:extLst>
          </p:cNvPr>
          <p:cNvSpPr/>
          <p:nvPr userDrawn="1"/>
        </p:nvSpPr>
        <p:spPr>
          <a:xfrm>
            <a:off x="7164603" y="1584007"/>
            <a:ext cx="5091005" cy="5091002"/>
          </a:xfrm>
          <a:prstGeom prst="rect">
            <a:avLst/>
          </a:prstGeom>
          <a:blipFill>
            <a:blip r:embed="rId2" cstate="print"/>
            <a:stretch>
              <a:fillRect/>
            </a:stretch>
          </a:blipFill>
        </p:spPr>
        <p:txBody>
          <a:bodyPr wrap="square" lIns="0" tIns="0" rIns="0" bIns="0" rtlCol="0"/>
          <a:lstStyle/>
          <a:p>
            <a:endParaRPr/>
          </a:p>
        </p:txBody>
      </p:sp>
      <p:sp>
        <p:nvSpPr>
          <p:cNvPr id="8" name="object 32">
            <a:extLst>
              <a:ext uri="{FF2B5EF4-FFF2-40B4-BE49-F238E27FC236}">
                <a16:creationId xmlns:a16="http://schemas.microsoft.com/office/drawing/2014/main" id="{1438EF13-994A-1F40-AB64-172ECDB7F5E2}"/>
              </a:ext>
            </a:extLst>
          </p:cNvPr>
          <p:cNvSpPr txBox="1"/>
          <p:nvPr userDrawn="1"/>
        </p:nvSpPr>
        <p:spPr>
          <a:xfrm>
            <a:off x="3887940" y="4656783"/>
            <a:ext cx="2540165" cy="253916"/>
          </a:xfrm>
          <a:prstGeom prst="rect">
            <a:avLst/>
          </a:prstGeom>
        </p:spPr>
        <p:txBody>
          <a:bodyPr vert="horz" wrap="square" lIns="0" tIns="0" rIns="0" bIns="0" rtlCol="0">
            <a:spAutoFit/>
          </a:bodyPr>
          <a:lstStyle/>
          <a:p>
            <a:pPr marL="12700" algn="r">
              <a:lnSpc>
                <a:spcPct val="100000"/>
              </a:lnSpc>
            </a:pPr>
            <a:r>
              <a:rPr lang="en-US" sz="1650" b="1">
                <a:solidFill>
                  <a:srgbClr val="009FE3"/>
                </a:solidFill>
                <a:latin typeface="Arial" charset="0"/>
                <a:ea typeface="Arial" charset="0"/>
                <a:cs typeface="Arial" charset="0"/>
              </a:rPr>
              <a:t>August 2018</a:t>
            </a:r>
            <a:endParaRPr sz="1650" b="1">
              <a:latin typeface="Arial" charset="0"/>
              <a:ea typeface="Arial" charset="0"/>
              <a:cs typeface="Arial" charset="0"/>
            </a:endParaRPr>
          </a:p>
        </p:txBody>
      </p:sp>
      <p:sp>
        <p:nvSpPr>
          <p:cNvPr id="9" name="Rectangle 8">
            <a:extLst>
              <a:ext uri="{FF2B5EF4-FFF2-40B4-BE49-F238E27FC236}">
                <a16:creationId xmlns:a16="http://schemas.microsoft.com/office/drawing/2014/main" id="{4A3BC9A5-4731-8E4B-9E5B-3BE512D337FE}"/>
              </a:ext>
            </a:extLst>
          </p:cNvPr>
          <p:cNvSpPr/>
          <p:nvPr userDrawn="1"/>
        </p:nvSpPr>
        <p:spPr>
          <a:xfrm>
            <a:off x="2012950" y="2092325"/>
            <a:ext cx="9155848" cy="2563972"/>
          </a:xfrm>
          <a:prstGeom prst="rect">
            <a:avLst/>
          </a:prstGeom>
        </p:spPr>
        <p:txBody>
          <a:bodyPr wrap="square">
            <a:spAutoFit/>
          </a:bodyPr>
          <a:lstStyle/>
          <a:p>
            <a:pPr marL="12700" marR="1485900">
              <a:lnSpc>
                <a:spcPct val="75000"/>
              </a:lnSpc>
              <a:spcAft>
                <a:spcPts val="600"/>
              </a:spcAft>
            </a:pPr>
            <a:r>
              <a:rPr lang="en-US" sz="6600" b="1" cap="all" baseline="0">
                <a:solidFill>
                  <a:srgbClr val="222065"/>
                </a:solidFill>
                <a:latin typeface="Arial Black" charset="0"/>
                <a:ea typeface="Arial Black" charset="0"/>
                <a:cs typeface="Arial Black" charset="0"/>
              </a:rPr>
              <a:t>THE</a:t>
            </a:r>
            <a:r>
              <a:rPr lang="en-US" sz="6600" b="1">
                <a:solidFill>
                  <a:srgbClr val="222065"/>
                </a:solidFill>
                <a:latin typeface="Arial Black" charset="0"/>
                <a:ea typeface="Arial Black" charset="0"/>
                <a:cs typeface="Arial Black" charset="0"/>
              </a:rPr>
              <a:t> PLACE FOR</a:t>
            </a:r>
          </a:p>
          <a:p>
            <a:pPr marL="12700" marR="1485900">
              <a:lnSpc>
                <a:spcPct val="75000"/>
              </a:lnSpc>
              <a:spcAft>
                <a:spcPts val="600"/>
              </a:spcAft>
            </a:pPr>
            <a:r>
              <a:rPr lang="en-US" sz="6600" b="1">
                <a:solidFill>
                  <a:srgbClr val="222065"/>
                </a:solidFill>
                <a:latin typeface="Arial Black" charset="0"/>
                <a:ea typeface="Arial Black" charset="0"/>
                <a:cs typeface="Arial Black" charset="0"/>
              </a:rPr>
              <a:t>RESPONSIBLE </a:t>
            </a:r>
          </a:p>
          <a:p>
            <a:pPr marL="12700" marR="1485900">
              <a:lnSpc>
                <a:spcPct val="75000"/>
              </a:lnSpc>
              <a:spcAft>
                <a:spcPts val="600"/>
              </a:spcAft>
            </a:pPr>
            <a:r>
              <a:rPr lang="en-US" sz="6600" b="1">
                <a:solidFill>
                  <a:srgbClr val="222065"/>
                </a:solidFill>
                <a:latin typeface="Arial Black" charset="0"/>
                <a:ea typeface="Arial Black" charset="0"/>
                <a:cs typeface="Arial Black" charset="0"/>
              </a:rPr>
              <a:t>BUSINESS</a:t>
            </a:r>
          </a:p>
        </p:txBody>
      </p:sp>
      <p:sp>
        <p:nvSpPr>
          <p:cNvPr id="10" name="object 43">
            <a:extLst>
              <a:ext uri="{FF2B5EF4-FFF2-40B4-BE49-F238E27FC236}">
                <a16:creationId xmlns:a16="http://schemas.microsoft.com/office/drawing/2014/main" id="{F0C9AAD3-7857-2C46-B78D-189F6CC8EA79}"/>
              </a:ext>
            </a:extLst>
          </p:cNvPr>
          <p:cNvSpPr/>
          <p:nvPr userDrawn="1"/>
        </p:nvSpPr>
        <p:spPr>
          <a:xfrm>
            <a:off x="1699260" y="1635125"/>
            <a:ext cx="770890" cy="840105"/>
          </a:xfrm>
          <a:custGeom>
            <a:avLst/>
            <a:gdLst/>
            <a:ahLst/>
            <a:cxnLst/>
            <a:rect l="l" t="t" r="r" b="b"/>
            <a:pathLst>
              <a:path w="770890" h="840105">
                <a:moveTo>
                  <a:pt x="753503" y="0"/>
                </a:moveTo>
                <a:lnTo>
                  <a:pt x="0" y="86283"/>
                </a:lnTo>
                <a:lnTo>
                  <a:pt x="86283" y="839787"/>
                </a:lnTo>
                <a:lnTo>
                  <a:pt x="150977" y="832383"/>
                </a:lnTo>
                <a:lnTo>
                  <a:pt x="150977" y="148209"/>
                </a:lnTo>
                <a:lnTo>
                  <a:pt x="770470" y="148209"/>
                </a:lnTo>
                <a:lnTo>
                  <a:pt x="753503" y="0"/>
                </a:lnTo>
                <a:close/>
              </a:path>
            </a:pathLst>
          </a:custGeom>
          <a:solidFill>
            <a:srgbClr val="E5007D"/>
          </a:solidFill>
        </p:spPr>
        <p:txBody>
          <a:bodyPr wrap="square" lIns="0" tIns="0" rIns="0" bIns="0" rtlCol="0"/>
          <a:lstStyle/>
          <a:p>
            <a:endParaRPr/>
          </a:p>
        </p:txBody>
      </p:sp>
      <p:sp>
        <p:nvSpPr>
          <p:cNvPr id="11" name="object 44">
            <a:extLst>
              <a:ext uri="{FF2B5EF4-FFF2-40B4-BE49-F238E27FC236}">
                <a16:creationId xmlns:a16="http://schemas.microsoft.com/office/drawing/2014/main" id="{B5DFBEFF-4372-AB42-AE5F-33A5A6D0D3F5}"/>
              </a:ext>
            </a:extLst>
          </p:cNvPr>
          <p:cNvSpPr/>
          <p:nvPr userDrawn="1"/>
        </p:nvSpPr>
        <p:spPr>
          <a:xfrm>
            <a:off x="6584950" y="3995420"/>
            <a:ext cx="770890" cy="840105"/>
          </a:xfrm>
          <a:custGeom>
            <a:avLst/>
            <a:gdLst/>
            <a:ahLst/>
            <a:cxnLst/>
            <a:rect l="l" t="t" r="r" b="b"/>
            <a:pathLst>
              <a:path w="770890" h="840104">
                <a:moveTo>
                  <a:pt x="684174" y="0"/>
                </a:moveTo>
                <a:lnTo>
                  <a:pt x="619480" y="7404"/>
                </a:lnTo>
                <a:lnTo>
                  <a:pt x="619480" y="691565"/>
                </a:lnTo>
                <a:lnTo>
                  <a:pt x="0" y="691565"/>
                </a:lnTo>
                <a:lnTo>
                  <a:pt x="16967" y="839774"/>
                </a:lnTo>
                <a:lnTo>
                  <a:pt x="770458" y="753491"/>
                </a:lnTo>
                <a:lnTo>
                  <a:pt x="684174" y="0"/>
                </a:lnTo>
                <a:close/>
              </a:path>
            </a:pathLst>
          </a:custGeom>
          <a:solidFill>
            <a:srgbClr val="009FE3"/>
          </a:solidFill>
        </p:spPr>
        <p:txBody>
          <a:bodyPr wrap="square" lIns="0" tIns="0" rIns="0" bIns="0" rtlCol="0"/>
          <a:lstStyle/>
          <a:p>
            <a:endParaRPr/>
          </a:p>
        </p:txBody>
      </p:sp>
      <p:sp>
        <p:nvSpPr>
          <p:cNvPr id="12" name="object 32">
            <a:extLst>
              <a:ext uri="{FF2B5EF4-FFF2-40B4-BE49-F238E27FC236}">
                <a16:creationId xmlns:a16="http://schemas.microsoft.com/office/drawing/2014/main" id="{3741EC62-11AC-C045-B0E7-7D56432750F5}"/>
              </a:ext>
            </a:extLst>
          </p:cNvPr>
          <p:cNvSpPr txBox="1"/>
          <p:nvPr userDrawn="1"/>
        </p:nvSpPr>
        <p:spPr>
          <a:xfrm>
            <a:off x="2698750" y="1584007"/>
            <a:ext cx="5069840" cy="253916"/>
          </a:xfrm>
          <a:prstGeom prst="rect">
            <a:avLst/>
          </a:prstGeom>
        </p:spPr>
        <p:txBody>
          <a:bodyPr vert="horz" wrap="square" lIns="0" tIns="0" rIns="0" bIns="0" rtlCol="0">
            <a:spAutoFit/>
          </a:bodyPr>
          <a:lstStyle/>
          <a:p>
            <a:pPr marL="12700">
              <a:lnSpc>
                <a:spcPct val="100000"/>
              </a:lnSpc>
            </a:pPr>
            <a:r>
              <a:rPr lang="en-US" sz="1650" b="1">
                <a:solidFill>
                  <a:srgbClr val="EC008C"/>
                </a:solidFill>
                <a:latin typeface="Arial" charset="0"/>
                <a:ea typeface="Arial" charset="0"/>
                <a:cs typeface="Arial" charset="0"/>
              </a:rPr>
              <a:t>PowerPoint Presentation Guide</a:t>
            </a:r>
            <a:endParaRPr sz="1650" b="1">
              <a:solidFill>
                <a:srgbClr val="EC008C"/>
              </a:solidFill>
              <a:latin typeface="Arial" charset="0"/>
              <a:ea typeface="Arial" charset="0"/>
              <a:cs typeface="Arial" charset="0"/>
            </a:endParaRPr>
          </a:p>
        </p:txBody>
      </p:sp>
      <p:pic>
        <p:nvPicPr>
          <p:cNvPr id="13" name="Picture 12">
            <a:extLst>
              <a:ext uri="{FF2B5EF4-FFF2-40B4-BE49-F238E27FC236}">
                <a16:creationId xmlns:a16="http://schemas.microsoft.com/office/drawing/2014/main" id="{88FE67E3-6BAB-3D4F-9D3C-68B620A962D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2671" y="210432"/>
            <a:ext cx="2041147" cy="802889"/>
          </a:xfrm>
          <a:prstGeom prst="rect">
            <a:avLst/>
          </a:prstGeom>
        </p:spPr>
      </p:pic>
      <p:pic>
        <p:nvPicPr>
          <p:cNvPr id="14" name="Picture 13">
            <a:extLst>
              <a:ext uri="{FF2B5EF4-FFF2-40B4-BE49-F238E27FC236}">
                <a16:creationId xmlns:a16="http://schemas.microsoft.com/office/drawing/2014/main" id="{C27CA844-B8D8-9543-9F65-6135FDC2287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10052" y="299092"/>
            <a:ext cx="663720" cy="663720"/>
          </a:xfrm>
          <a:prstGeom prst="rect">
            <a:avLst/>
          </a:prstGeom>
        </p:spPr>
      </p:pic>
    </p:spTree>
    <p:extLst>
      <p:ext uri="{BB962C8B-B14F-4D97-AF65-F5344CB8AC3E}">
        <p14:creationId xmlns:p14="http://schemas.microsoft.com/office/powerpoint/2010/main" val="9156780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Using the Frames">
    <p:spTree>
      <p:nvGrpSpPr>
        <p:cNvPr id="1" name=""/>
        <p:cNvGrpSpPr/>
        <p:nvPr/>
      </p:nvGrpSpPr>
      <p:grpSpPr>
        <a:xfrm>
          <a:off x="0" y="0"/>
          <a:ext cx="0" cy="0"/>
          <a:chOff x="0" y="0"/>
          <a:chExt cx="0" cy="0"/>
        </a:xfrm>
      </p:grpSpPr>
      <p:sp>
        <p:nvSpPr>
          <p:cNvPr id="7" name="object 43">
            <a:extLst>
              <a:ext uri="{FF2B5EF4-FFF2-40B4-BE49-F238E27FC236}">
                <a16:creationId xmlns:a16="http://schemas.microsoft.com/office/drawing/2014/main" id="{01182B80-58FF-DF40-A6B2-AD5AB4855014}"/>
              </a:ext>
            </a:extLst>
          </p:cNvPr>
          <p:cNvSpPr/>
          <p:nvPr userDrawn="1"/>
        </p:nvSpPr>
        <p:spPr>
          <a:xfrm>
            <a:off x="1001935" y="3387725"/>
            <a:ext cx="706215" cy="769623"/>
          </a:xfrm>
          <a:custGeom>
            <a:avLst/>
            <a:gdLst/>
            <a:ahLst/>
            <a:cxnLst/>
            <a:rect l="l" t="t" r="r" b="b"/>
            <a:pathLst>
              <a:path w="770890" h="840105">
                <a:moveTo>
                  <a:pt x="753503" y="0"/>
                </a:moveTo>
                <a:lnTo>
                  <a:pt x="0" y="86283"/>
                </a:lnTo>
                <a:lnTo>
                  <a:pt x="86283" y="839787"/>
                </a:lnTo>
                <a:lnTo>
                  <a:pt x="150977" y="832383"/>
                </a:lnTo>
                <a:lnTo>
                  <a:pt x="150977" y="148209"/>
                </a:lnTo>
                <a:lnTo>
                  <a:pt x="770470" y="148209"/>
                </a:lnTo>
                <a:lnTo>
                  <a:pt x="753503" y="0"/>
                </a:lnTo>
                <a:close/>
              </a:path>
            </a:pathLst>
          </a:custGeom>
          <a:solidFill>
            <a:srgbClr val="E5007D"/>
          </a:solidFill>
        </p:spPr>
        <p:txBody>
          <a:bodyPr wrap="square" lIns="0" tIns="0" rIns="0" bIns="0" rtlCol="0"/>
          <a:lstStyle/>
          <a:p>
            <a:endParaRPr/>
          </a:p>
        </p:txBody>
      </p:sp>
      <p:sp>
        <p:nvSpPr>
          <p:cNvPr id="8" name="object 44">
            <a:extLst>
              <a:ext uri="{FF2B5EF4-FFF2-40B4-BE49-F238E27FC236}">
                <a16:creationId xmlns:a16="http://schemas.microsoft.com/office/drawing/2014/main" id="{5908FF31-E2A6-6448-866D-9F0C03B9BCA8}"/>
              </a:ext>
            </a:extLst>
          </p:cNvPr>
          <p:cNvSpPr/>
          <p:nvPr userDrawn="1"/>
        </p:nvSpPr>
        <p:spPr>
          <a:xfrm>
            <a:off x="1230535" y="3614420"/>
            <a:ext cx="706215" cy="769623"/>
          </a:xfrm>
          <a:custGeom>
            <a:avLst/>
            <a:gdLst/>
            <a:ahLst/>
            <a:cxnLst/>
            <a:rect l="l" t="t" r="r" b="b"/>
            <a:pathLst>
              <a:path w="770890" h="840104">
                <a:moveTo>
                  <a:pt x="684174" y="0"/>
                </a:moveTo>
                <a:lnTo>
                  <a:pt x="619480" y="7404"/>
                </a:lnTo>
                <a:lnTo>
                  <a:pt x="619480" y="691565"/>
                </a:lnTo>
                <a:lnTo>
                  <a:pt x="0" y="691565"/>
                </a:lnTo>
                <a:lnTo>
                  <a:pt x="16967" y="839774"/>
                </a:lnTo>
                <a:lnTo>
                  <a:pt x="770458" y="753491"/>
                </a:lnTo>
                <a:lnTo>
                  <a:pt x="684174" y="0"/>
                </a:lnTo>
                <a:close/>
              </a:path>
            </a:pathLst>
          </a:custGeom>
          <a:solidFill>
            <a:srgbClr val="009FE3"/>
          </a:solidFill>
        </p:spPr>
        <p:txBody>
          <a:bodyPr wrap="square" lIns="0" tIns="0" rIns="0" bIns="0" rtlCol="0"/>
          <a:lstStyle/>
          <a:p>
            <a:endParaRPr/>
          </a:p>
        </p:txBody>
      </p:sp>
      <p:sp>
        <p:nvSpPr>
          <p:cNvPr id="9" name="object 2">
            <a:extLst>
              <a:ext uri="{FF2B5EF4-FFF2-40B4-BE49-F238E27FC236}">
                <a16:creationId xmlns:a16="http://schemas.microsoft.com/office/drawing/2014/main" id="{3F4434CD-8701-E84F-8F87-A75D87399683}"/>
              </a:ext>
            </a:extLst>
          </p:cNvPr>
          <p:cNvSpPr/>
          <p:nvPr userDrawn="1"/>
        </p:nvSpPr>
        <p:spPr>
          <a:xfrm>
            <a:off x="989958" y="4759325"/>
            <a:ext cx="1067583" cy="1127675"/>
          </a:xfrm>
          <a:custGeom>
            <a:avLst/>
            <a:gdLst/>
            <a:ahLst/>
            <a:cxnLst/>
            <a:rect l="l" t="t" r="r" b="b"/>
            <a:pathLst>
              <a:path w="12409805" h="6202680">
                <a:moveTo>
                  <a:pt x="0" y="6202387"/>
                </a:moveTo>
                <a:lnTo>
                  <a:pt x="12409195" y="6202387"/>
                </a:lnTo>
                <a:lnTo>
                  <a:pt x="12409195" y="0"/>
                </a:lnTo>
                <a:lnTo>
                  <a:pt x="0" y="0"/>
                </a:lnTo>
                <a:lnTo>
                  <a:pt x="0" y="6202387"/>
                </a:lnTo>
              </a:path>
            </a:pathLst>
          </a:custGeom>
          <a:solidFill>
            <a:srgbClr val="009FE3"/>
          </a:solidFill>
        </p:spPr>
        <p:txBody>
          <a:bodyPr wrap="square" lIns="0" tIns="0" rIns="0" bIns="0" rtlCol="0"/>
          <a:lstStyle/>
          <a:p>
            <a:endParaRPr/>
          </a:p>
        </p:txBody>
      </p:sp>
      <p:sp>
        <p:nvSpPr>
          <p:cNvPr id="10" name="Rectangle 9">
            <a:extLst>
              <a:ext uri="{FF2B5EF4-FFF2-40B4-BE49-F238E27FC236}">
                <a16:creationId xmlns:a16="http://schemas.microsoft.com/office/drawing/2014/main" id="{70F6D4FA-7A97-1A4F-AE1D-C07FAAB8FBFB}"/>
              </a:ext>
            </a:extLst>
          </p:cNvPr>
          <p:cNvSpPr/>
          <p:nvPr userDrawn="1"/>
        </p:nvSpPr>
        <p:spPr>
          <a:xfrm>
            <a:off x="539824" y="1074271"/>
            <a:ext cx="5663762" cy="923330"/>
          </a:xfrm>
          <a:prstGeom prst="rect">
            <a:avLst/>
          </a:prstGeom>
        </p:spPr>
        <p:txBody>
          <a:bodyPr wrap="square">
            <a:spAutoFit/>
          </a:bodyPr>
          <a:lstStyle/>
          <a:p>
            <a:pPr marL="12700" marR="1485900">
              <a:spcAft>
                <a:spcPts val="600"/>
              </a:spcAft>
            </a:pPr>
            <a:r>
              <a:rPr lang="en-US" b="1">
                <a:solidFill>
                  <a:srgbClr val="222065"/>
                </a:solidFill>
                <a:latin typeface="Arial" charset="0"/>
                <a:ea typeface="Arial" charset="0"/>
                <a:cs typeface="Arial" charset="0"/>
              </a:rPr>
              <a:t>The next pages explain and give tools to create a BITC branded PowerPoint Presentation</a:t>
            </a:r>
          </a:p>
        </p:txBody>
      </p:sp>
      <p:sp>
        <p:nvSpPr>
          <p:cNvPr id="11" name="Rectangle 10">
            <a:extLst>
              <a:ext uri="{FF2B5EF4-FFF2-40B4-BE49-F238E27FC236}">
                <a16:creationId xmlns:a16="http://schemas.microsoft.com/office/drawing/2014/main" id="{71814F04-D1D2-7F42-B4E3-4AF744969C88}"/>
              </a:ext>
            </a:extLst>
          </p:cNvPr>
          <p:cNvSpPr/>
          <p:nvPr userDrawn="1"/>
        </p:nvSpPr>
        <p:spPr>
          <a:xfrm>
            <a:off x="2367637" y="3379105"/>
            <a:ext cx="5326147" cy="1077218"/>
          </a:xfrm>
          <a:prstGeom prst="rect">
            <a:avLst/>
          </a:prstGeom>
        </p:spPr>
        <p:txBody>
          <a:bodyPr wrap="square">
            <a:spAutoFit/>
          </a:bodyPr>
          <a:lstStyle/>
          <a:p>
            <a:pPr marL="12700" marR="1485900">
              <a:spcAft>
                <a:spcPts val="600"/>
              </a:spcAft>
            </a:pPr>
            <a:r>
              <a:rPr lang="en-US" sz="1600">
                <a:solidFill>
                  <a:srgbClr val="000000"/>
                </a:solidFill>
                <a:latin typeface="Arial" charset="0"/>
                <a:ea typeface="Arial" charset="0"/>
                <a:cs typeface="Arial" charset="0"/>
              </a:rPr>
              <a:t>The BITC Frames shouldn’t be stretched or manipulated, and should be first in Magenta and secondly in Cyan use the examples on the left.</a:t>
            </a:r>
          </a:p>
        </p:txBody>
      </p:sp>
      <p:sp>
        <p:nvSpPr>
          <p:cNvPr id="12" name="object 5">
            <a:extLst>
              <a:ext uri="{FF2B5EF4-FFF2-40B4-BE49-F238E27FC236}">
                <a16:creationId xmlns:a16="http://schemas.microsoft.com/office/drawing/2014/main" id="{C87FDDA1-587E-8547-93C5-837632445A58}"/>
              </a:ext>
            </a:extLst>
          </p:cNvPr>
          <p:cNvSpPr/>
          <p:nvPr userDrawn="1"/>
        </p:nvSpPr>
        <p:spPr>
          <a:xfrm>
            <a:off x="1131197" y="4892603"/>
            <a:ext cx="584573" cy="636851"/>
          </a:xfrm>
          <a:custGeom>
            <a:avLst/>
            <a:gdLst/>
            <a:ahLst/>
            <a:cxnLst/>
            <a:rect l="l" t="t" r="r" b="b"/>
            <a:pathLst>
              <a:path w="702944" h="765810">
                <a:moveTo>
                  <a:pt x="686968" y="0"/>
                </a:moveTo>
                <a:lnTo>
                  <a:pt x="0" y="78663"/>
                </a:lnTo>
                <a:lnTo>
                  <a:pt x="78663" y="765632"/>
                </a:lnTo>
                <a:lnTo>
                  <a:pt x="137642" y="758875"/>
                </a:lnTo>
                <a:lnTo>
                  <a:pt x="137642" y="135128"/>
                </a:lnTo>
                <a:lnTo>
                  <a:pt x="702437" y="135128"/>
                </a:lnTo>
                <a:lnTo>
                  <a:pt x="686968" y="0"/>
                </a:lnTo>
                <a:close/>
              </a:path>
            </a:pathLst>
          </a:custGeom>
          <a:solidFill>
            <a:srgbClr val="FFFFFF"/>
          </a:solidFill>
        </p:spPr>
        <p:txBody>
          <a:bodyPr wrap="square" lIns="0" tIns="0" rIns="0" bIns="0" rtlCol="0"/>
          <a:lstStyle/>
          <a:p>
            <a:endParaRPr/>
          </a:p>
        </p:txBody>
      </p:sp>
      <p:sp>
        <p:nvSpPr>
          <p:cNvPr id="13" name="object 6">
            <a:extLst>
              <a:ext uri="{FF2B5EF4-FFF2-40B4-BE49-F238E27FC236}">
                <a16:creationId xmlns:a16="http://schemas.microsoft.com/office/drawing/2014/main" id="{13817A99-12F7-E244-9572-4CFFDCFBC3EF}"/>
              </a:ext>
            </a:extLst>
          </p:cNvPr>
          <p:cNvSpPr/>
          <p:nvPr userDrawn="1"/>
        </p:nvSpPr>
        <p:spPr>
          <a:xfrm>
            <a:off x="1359797" y="5121203"/>
            <a:ext cx="584573" cy="636851"/>
          </a:xfrm>
          <a:custGeom>
            <a:avLst/>
            <a:gdLst/>
            <a:ahLst/>
            <a:cxnLst/>
            <a:rect l="l" t="t" r="r" b="b"/>
            <a:pathLst>
              <a:path w="702945" h="765810">
                <a:moveTo>
                  <a:pt x="623760" y="0"/>
                </a:moveTo>
                <a:lnTo>
                  <a:pt x="564781" y="6743"/>
                </a:lnTo>
                <a:lnTo>
                  <a:pt x="564781" y="630491"/>
                </a:lnTo>
                <a:lnTo>
                  <a:pt x="0" y="630491"/>
                </a:lnTo>
                <a:lnTo>
                  <a:pt x="15468" y="765619"/>
                </a:lnTo>
                <a:lnTo>
                  <a:pt x="702436" y="686955"/>
                </a:lnTo>
                <a:lnTo>
                  <a:pt x="623760" y="0"/>
                </a:lnTo>
                <a:close/>
              </a:path>
            </a:pathLst>
          </a:custGeom>
          <a:solidFill>
            <a:srgbClr val="FFFFFF"/>
          </a:solidFill>
        </p:spPr>
        <p:txBody>
          <a:bodyPr wrap="square" lIns="0" tIns="0" rIns="0" bIns="0" rtlCol="0"/>
          <a:lstStyle/>
          <a:p>
            <a:endParaRPr/>
          </a:p>
        </p:txBody>
      </p:sp>
      <p:sp>
        <p:nvSpPr>
          <p:cNvPr id="14" name="Rectangle 13">
            <a:extLst>
              <a:ext uri="{FF2B5EF4-FFF2-40B4-BE49-F238E27FC236}">
                <a16:creationId xmlns:a16="http://schemas.microsoft.com/office/drawing/2014/main" id="{619394D4-C934-6C40-AD94-0545EAF48EA4}"/>
              </a:ext>
            </a:extLst>
          </p:cNvPr>
          <p:cNvSpPr/>
          <p:nvPr userDrawn="1"/>
        </p:nvSpPr>
        <p:spPr>
          <a:xfrm>
            <a:off x="2367637" y="5032180"/>
            <a:ext cx="4719423" cy="830997"/>
          </a:xfrm>
          <a:prstGeom prst="rect">
            <a:avLst/>
          </a:prstGeom>
        </p:spPr>
        <p:txBody>
          <a:bodyPr wrap="square">
            <a:spAutoFit/>
          </a:bodyPr>
          <a:lstStyle/>
          <a:p>
            <a:pPr marL="12700" marR="1485900"/>
            <a:r>
              <a:rPr lang="en-US" sz="1600">
                <a:solidFill>
                  <a:srgbClr val="000000"/>
                </a:solidFill>
                <a:latin typeface="Arial" charset="0"/>
                <a:ea typeface="Arial" charset="0"/>
                <a:cs typeface="Arial" charset="0"/>
              </a:rPr>
              <a:t>The BITC Frames are also available in white, when on a </a:t>
            </a:r>
            <a:r>
              <a:rPr lang="en-US" sz="1600" err="1">
                <a:solidFill>
                  <a:srgbClr val="000000"/>
                </a:solidFill>
                <a:latin typeface="Arial" charset="0"/>
                <a:ea typeface="Arial" charset="0"/>
                <a:cs typeface="Arial" charset="0"/>
              </a:rPr>
              <a:t>colour</a:t>
            </a:r>
            <a:r>
              <a:rPr lang="en-US" sz="1600">
                <a:solidFill>
                  <a:srgbClr val="000000"/>
                </a:solidFill>
                <a:latin typeface="Arial" charset="0"/>
                <a:ea typeface="Arial" charset="0"/>
                <a:cs typeface="Arial" charset="0"/>
              </a:rPr>
              <a:t> background</a:t>
            </a:r>
          </a:p>
        </p:txBody>
      </p:sp>
      <p:sp>
        <p:nvSpPr>
          <p:cNvPr id="15" name="object 5">
            <a:extLst>
              <a:ext uri="{FF2B5EF4-FFF2-40B4-BE49-F238E27FC236}">
                <a16:creationId xmlns:a16="http://schemas.microsoft.com/office/drawing/2014/main" id="{DC5255B0-41FE-EF4E-BB51-7CEEE6BCCC60}"/>
              </a:ext>
            </a:extLst>
          </p:cNvPr>
          <p:cNvSpPr/>
          <p:nvPr userDrawn="1"/>
        </p:nvSpPr>
        <p:spPr>
          <a:xfrm>
            <a:off x="641350" y="2634346"/>
            <a:ext cx="5436235" cy="0"/>
          </a:xfrm>
          <a:custGeom>
            <a:avLst/>
            <a:gdLst/>
            <a:ahLst/>
            <a:cxnLst/>
            <a:rect l="l" t="t" r="r" b="b"/>
            <a:pathLst>
              <a:path w="5436235">
                <a:moveTo>
                  <a:pt x="0" y="0"/>
                </a:moveTo>
                <a:lnTo>
                  <a:pt x="5436146" y="0"/>
                </a:lnTo>
              </a:path>
            </a:pathLst>
          </a:custGeom>
          <a:ln w="12700">
            <a:solidFill>
              <a:srgbClr val="E5007D"/>
            </a:solidFill>
          </a:ln>
        </p:spPr>
        <p:txBody>
          <a:bodyPr wrap="square" lIns="0" tIns="0" rIns="0" bIns="0" rtlCol="0"/>
          <a:lstStyle/>
          <a:p>
            <a:endParaRPr/>
          </a:p>
        </p:txBody>
      </p:sp>
      <p:sp>
        <p:nvSpPr>
          <p:cNvPr id="16" name="object 21">
            <a:extLst>
              <a:ext uri="{FF2B5EF4-FFF2-40B4-BE49-F238E27FC236}">
                <a16:creationId xmlns:a16="http://schemas.microsoft.com/office/drawing/2014/main" id="{8CAC01B5-CADB-C34F-B5DF-750112C411CE}"/>
              </a:ext>
            </a:extLst>
          </p:cNvPr>
          <p:cNvSpPr txBox="1"/>
          <p:nvPr userDrawn="1"/>
        </p:nvSpPr>
        <p:spPr>
          <a:xfrm>
            <a:off x="641350" y="2701925"/>
            <a:ext cx="2903073" cy="276999"/>
          </a:xfrm>
          <a:prstGeom prst="rect">
            <a:avLst/>
          </a:prstGeom>
        </p:spPr>
        <p:txBody>
          <a:bodyPr vert="horz" wrap="square" lIns="0" tIns="0" rIns="0" bIns="0" rtlCol="0">
            <a:spAutoFit/>
          </a:bodyPr>
          <a:lstStyle/>
          <a:p>
            <a:pPr marL="12700">
              <a:lnSpc>
                <a:spcPct val="100000"/>
              </a:lnSpc>
            </a:pPr>
            <a:r>
              <a:rPr lang="en-US" b="1">
                <a:solidFill>
                  <a:srgbClr val="E5007D"/>
                </a:solidFill>
                <a:latin typeface="Arial" charset="0"/>
                <a:ea typeface="Arial" charset="0"/>
                <a:cs typeface="Arial" charset="0"/>
              </a:rPr>
              <a:t>The Frames</a:t>
            </a:r>
            <a:endParaRPr b="1">
              <a:latin typeface="Arial" charset="0"/>
              <a:ea typeface="Arial" charset="0"/>
              <a:cs typeface="Arial" charset="0"/>
            </a:endParaRPr>
          </a:p>
        </p:txBody>
      </p:sp>
      <p:sp>
        <p:nvSpPr>
          <p:cNvPr id="17" name="Rectangle 16">
            <a:extLst>
              <a:ext uri="{FF2B5EF4-FFF2-40B4-BE49-F238E27FC236}">
                <a16:creationId xmlns:a16="http://schemas.microsoft.com/office/drawing/2014/main" id="{C1ECBD5C-3862-DB4F-A4E7-C4D62A08F759}"/>
              </a:ext>
            </a:extLst>
          </p:cNvPr>
          <p:cNvSpPr/>
          <p:nvPr userDrawn="1"/>
        </p:nvSpPr>
        <p:spPr>
          <a:xfrm>
            <a:off x="533908" y="612596"/>
            <a:ext cx="11308842" cy="477438"/>
          </a:xfrm>
          <a:prstGeom prst="rect">
            <a:avLst/>
          </a:prstGeom>
        </p:spPr>
        <p:txBody>
          <a:bodyPr wrap="square">
            <a:spAutoFit/>
          </a:bodyPr>
          <a:lstStyle/>
          <a:p>
            <a:pPr marL="12700" marR="1485900">
              <a:lnSpc>
                <a:spcPct val="75000"/>
              </a:lnSpc>
              <a:spcAft>
                <a:spcPts val="600"/>
              </a:spcAft>
            </a:pPr>
            <a:r>
              <a:rPr lang="en-US" sz="3200" b="1">
                <a:solidFill>
                  <a:srgbClr val="222065"/>
                </a:solidFill>
                <a:latin typeface="Arial Black" charset="0"/>
                <a:ea typeface="Arial Black" charset="0"/>
                <a:cs typeface="Arial Black" charset="0"/>
              </a:rPr>
              <a:t>QUICK GUIDE</a:t>
            </a:r>
          </a:p>
        </p:txBody>
      </p:sp>
      <p:sp>
        <p:nvSpPr>
          <p:cNvPr id="18" name="object 22">
            <a:extLst>
              <a:ext uri="{FF2B5EF4-FFF2-40B4-BE49-F238E27FC236}">
                <a16:creationId xmlns:a16="http://schemas.microsoft.com/office/drawing/2014/main" id="{B925E921-A2F8-2941-81C7-0521045F21C0}"/>
              </a:ext>
            </a:extLst>
          </p:cNvPr>
          <p:cNvSpPr/>
          <p:nvPr userDrawn="1"/>
        </p:nvSpPr>
        <p:spPr>
          <a:xfrm>
            <a:off x="468007" y="6200798"/>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a:p>
        </p:txBody>
      </p:sp>
      <p:pic>
        <p:nvPicPr>
          <p:cNvPr id="19" name="Picture 18">
            <a:extLst>
              <a:ext uri="{FF2B5EF4-FFF2-40B4-BE49-F238E27FC236}">
                <a16:creationId xmlns:a16="http://schemas.microsoft.com/office/drawing/2014/main" id="{68AA7925-5D16-5F4E-B6E9-192C0AFE5E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8007" y="6361758"/>
            <a:ext cx="961203" cy="378091"/>
          </a:xfrm>
          <a:prstGeom prst="rect">
            <a:avLst/>
          </a:prstGeom>
        </p:spPr>
      </p:pic>
      <p:sp>
        <p:nvSpPr>
          <p:cNvPr id="20" name="Text Placeholder 3">
            <a:extLst>
              <a:ext uri="{FF2B5EF4-FFF2-40B4-BE49-F238E27FC236}">
                <a16:creationId xmlns:a16="http://schemas.microsoft.com/office/drawing/2014/main" id="{FF8C487C-6C6E-344E-826E-5FB6FE2A6287}"/>
              </a:ext>
            </a:extLst>
          </p:cNvPr>
          <p:cNvSpPr>
            <a:spLocks noGrp="1"/>
          </p:cNvSpPr>
          <p:nvPr>
            <p:ph type="body" sz="half" idx="16" hasCustomPrompt="1"/>
          </p:nvPr>
        </p:nvSpPr>
        <p:spPr>
          <a:xfrm>
            <a:off x="552415" y="6339291"/>
            <a:ext cx="11131751" cy="191589"/>
          </a:xfrm>
          <a:prstGeom prst="rect">
            <a:avLst/>
          </a:prstGeom>
        </p:spPr>
        <p:txBody>
          <a:bodyPr/>
          <a:lstStyle>
            <a:lvl1pPr marL="223838" indent="0" algn="r">
              <a:buClr>
                <a:schemeClr val="bg2"/>
              </a:buClr>
              <a:buFont typeface="System Font Regular"/>
              <a:buNone/>
              <a:tabLst/>
              <a:defRPr sz="800" b="1">
                <a:solidFill>
                  <a:srgbClr val="222065"/>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Quick Guide to using BITC </a:t>
            </a:r>
            <a:r>
              <a:rPr lang="en-US" err="1"/>
              <a:t>Slidedeck</a:t>
            </a:r>
            <a:endParaRPr lang="en-US"/>
          </a:p>
        </p:txBody>
      </p:sp>
    </p:spTree>
    <p:extLst>
      <p:ext uri="{BB962C8B-B14F-4D97-AF65-F5344CB8AC3E}">
        <p14:creationId xmlns:p14="http://schemas.microsoft.com/office/powerpoint/2010/main" val="3665391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Using the frames Contd.">
    <p:spTree>
      <p:nvGrpSpPr>
        <p:cNvPr id="1" name=""/>
        <p:cNvGrpSpPr/>
        <p:nvPr/>
      </p:nvGrpSpPr>
      <p:grpSpPr>
        <a:xfrm>
          <a:off x="0" y="0"/>
          <a:ext cx="0" cy="0"/>
          <a:chOff x="0" y="0"/>
          <a:chExt cx="0" cy="0"/>
        </a:xfrm>
      </p:grpSpPr>
      <p:sp>
        <p:nvSpPr>
          <p:cNvPr id="7" name="object 22">
            <a:extLst>
              <a:ext uri="{FF2B5EF4-FFF2-40B4-BE49-F238E27FC236}">
                <a16:creationId xmlns:a16="http://schemas.microsoft.com/office/drawing/2014/main" id="{8B64A4A0-2438-8643-8A1D-F34C3F5FD9A6}"/>
              </a:ext>
            </a:extLst>
          </p:cNvPr>
          <p:cNvSpPr/>
          <p:nvPr userDrawn="1"/>
        </p:nvSpPr>
        <p:spPr>
          <a:xfrm>
            <a:off x="468007" y="6200798"/>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a:p>
        </p:txBody>
      </p:sp>
      <p:pic>
        <p:nvPicPr>
          <p:cNvPr id="8" name="Picture 7">
            <a:extLst>
              <a:ext uri="{FF2B5EF4-FFF2-40B4-BE49-F238E27FC236}">
                <a16:creationId xmlns:a16="http://schemas.microsoft.com/office/drawing/2014/main" id="{C7224BDF-1A79-664C-B677-CDC8E18FAA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8007" y="6361758"/>
            <a:ext cx="961203" cy="378091"/>
          </a:xfrm>
          <a:prstGeom prst="rect">
            <a:avLst/>
          </a:prstGeom>
        </p:spPr>
      </p:pic>
      <p:sp>
        <p:nvSpPr>
          <p:cNvPr id="9" name="Text Placeholder 3">
            <a:extLst>
              <a:ext uri="{FF2B5EF4-FFF2-40B4-BE49-F238E27FC236}">
                <a16:creationId xmlns:a16="http://schemas.microsoft.com/office/drawing/2014/main" id="{3D19DF7D-EC21-3B46-B480-E699262A193E}"/>
              </a:ext>
            </a:extLst>
          </p:cNvPr>
          <p:cNvSpPr>
            <a:spLocks noGrp="1"/>
          </p:cNvSpPr>
          <p:nvPr>
            <p:ph type="body" sz="half" idx="16" hasCustomPrompt="1"/>
          </p:nvPr>
        </p:nvSpPr>
        <p:spPr>
          <a:xfrm>
            <a:off x="552415" y="6339291"/>
            <a:ext cx="11131751" cy="191589"/>
          </a:xfrm>
          <a:prstGeom prst="rect">
            <a:avLst/>
          </a:prstGeom>
        </p:spPr>
        <p:txBody>
          <a:bodyPr/>
          <a:lstStyle>
            <a:lvl1pPr marL="223838" indent="0" algn="r">
              <a:buClr>
                <a:schemeClr val="bg2"/>
              </a:buClr>
              <a:buFont typeface="System Font Regular"/>
              <a:buNone/>
              <a:tabLst/>
              <a:defRPr sz="800" b="1">
                <a:solidFill>
                  <a:srgbClr val="222065"/>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Quick Guide to using BITC </a:t>
            </a:r>
            <a:r>
              <a:rPr lang="en-US" err="1"/>
              <a:t>Slidedeck</a:t>
            </a:r>
            <a:endParaRPr lang="en-US"/>
          </a:p>
        </p:txBody>
      </p:sp>
      <p:sp>
        <p:nvSpPr>
          <p:cNvPr id="22" name="Rectangle 21">
            <a:extLst>
              <a:ext uri="{FF2B5EF4-FFF2-40B4-BE49-F238E27FC236}">
                <a16:creationId xmlns:a16="http://schemas.microsoft.com/office/drawing/2014/main" id="{9A5C0F29-FAA1-DF4B-BF46-C7A6013A43E5}"/>
              </a:ext>
            </a:extLst>
          </p:cNvPr>
          <p:cNvSpPr/>
          <p:nvPr userDrawn="1"/>
        </p:nvSpPr>
        <p:spPr>
          <a:xfrm>
            <a:off x="533908" y="612596"/>
            <a:ext cx="11308842" cy="477438"/>
          </a:xfrm>
          <a:prstGeom prst="rect">
            <a:avLst/>
          </a:prstGeom>
        </p:spPr>
        <p:txBody>
          <a:bodyPr wrap="square">
            <a:spAutoFit/>
          </a:bodyPr>
          <a:lstStyle/>
          <a:p>
            <a:pPr marL="12700" marR="1485900">
              <a:lnSpc>
                <a:spcPct val="75000"/>
              </a:lnSpc>
              <a:spcAft>
                <a:spcPts val="600"/>
              </a:spcAft>
            </a:pPr>
            <a:r>
              <a:rPr lang="en-US" sz="3200" b="1">
                <a:solidFill>
                  <a:srgbClr val="222065"/>
                </a:solidFill>
                <a:latin typeface="Arial Black" charset="0"/>
                <a:ea typeface="Arial Black" charset="0"/>
                <a:cs typeface="Arial Black" charset="0"/>
              </a:rPr>
              <a:t>QUICK GUIDE</a:t>
            </a:r>
          </a:p>
        </p:txBody>
      </p:sp>
      <p:sp>
        <p:nvSpPr>
          <p:cNvPr id="23" name="Rectangle 22">
            <a:extLst>
              <a:ext uri="{FF2B5EF4-FFF2-40B4-BE49-F238E27FC236}">
                <a16:creationId xmlns:a16="http://schemas.microsoft.com/office/drawing/2014/main" id="{4FB17533-21BF-1F49-B159-FE656AED95F6}"/>
              </a:ext>
            </a:extLst>
          </p:cNvPr>
          <p:cNvSpPr/>
          <p:nvPr userDrawn="1"/>
        </p:nvSpPr>
        <p:spPr>
          <a:xfrm>
            <a:off x="539824" y="1074271"/>
            <a:ext cx="5663762" cy="923330"/>
          </a:xfrm>
          <a:prstGeom prst="rect">
            <a:avLst/>
          </a:prstGeom>
        </p:spPr>
        <p:txBody>
          <a:bodyPr wrap="square">
            <a:spAutoFit/>
          </a:bodyPr>
          <a:lstStyle/>
          <a:p>
            <a:pPr marL="12700" marR="1485900">
              <a:spcAft>
                <a:spcPts val="600"/>
              </a:spcAft>
            </a:pPr>
            <a:r>
              <a:rPr lang="en-US" b="1">
                <a:solidFill>
                  <a:srgbClr val="222065"/>
                </a:solidFill>
                <a:latin typeface="Arial" charset="0"/>
                <a:ea typeface="Arial" charset="0"/>
                <a:cs typeface="Arial" charset="0"/>
              </a:rPr>
              <a:t>The next pages explain and give tools to create a BITC branded PowerPoint Presentation</a:t>
            </a:r>
          </a:p>
        </p:txBody>
      </p:sp>
      <p:sp>
        <p:nvSpPr>
          <p:cNvPr id="24" name="object 5">
            <a:extLst>
              <a:ext uri="{FF2B5EF4-FFF2-40B4-BE49-F238E27FC236}">
                <a16:creationId xmlns:a16="http://schemas.microsoft.com/office/drawing/2014/main" id="{DBBB3E82-77AF-1F49-B4BE-101D9D1D04A2}"/>
              </a:ext>
            </a:extLst>
          </p:cNvPr>
          <p:cNvSpPr/>
          <p:nvPr userDrawn="1"/>
        </p:nvSpPr>
        <p:spPr>
          <a:xfrm>
            <a:off x="641350" y="2634346"/>
            <a:ext cx="5436235" cy="0"/>
          </a:xfrm>
          <a:custGeom>
            <a:avLst/>
            <a:gdLst/>
            <a:ahLst/>
            <a:cxnLst/>
            <a:rect l="l" t="t" r="r" b="b"/>
            <a:pathLst>
              <a:path w="5436235">
                <a:moveTo>
                  <a:pt x="0" y="0"/>
                </a:moveTo>
                <a:lnTo>
                  <a:pt x="5436146" y="0"/>
                </a:lnTo>
              </a:path>
            </a:pathLst>
          </a:custGeom>
          <a:ln w="12700">
            <a:solidFill>
              <a:srgbClr val="E5007D"/>
            </a:solidFill>
          </a:ln>
        </p:spPr>
        <p:txBody>
          <a:bodyPr wrap="square" lIns="0" tIns="0" rIns="0" bIns="0" rtlCol="0"/>
          <a:lstStyle/>
          <a:p>
            <a:endParaRPr/>
          </a:p>
        </p:txBody>
      </p:sp>
      <p:sp>
        <p:nvSpPr>
          <p:cNvPr id="25" name="object 21">
            <a:extLst>
              <a:ext uri="{FF2B5EF4-FFF2-40B4-BE49-F238E27FC236}">
                <a16:creationId xmlns:a16="http://schemas.microsoft.com/office/drawing/2014/main" id="{20EDAB07-E959-C24E-B149-1E1B25748E31}"/>
              </a:ext>
            </a:extLst>
          </p:cNvPr>
          <p:cNvSpPr txBox="1"/>
          <p:nvPr userDrawn="1"/>
        </p:nvSpPr>
        <p:spPr>
          <a:xfrm>
            <a:off x="641350" y="2701925"/>
            <a:ext cx="2903073" cy="276999"/>
          </a:xfrm>
          <a:prstGeom prst="rect">
            <a:avLst/>
          </a:prstGeom>
        </p:spPr>
        <p:txBody>
          <a:bodyPr vert="horz" wrap="square" lIns="0" tIns="0" rIns="0" bIns="0" rtlCol="0">
            <a:spAutoFit/>
          </a:bodyPr>
          <a:lstStyle/>
          <a:p>
            <a:pPr marL="12700">
              <a:lnSpc>
                <a:spcPct val="100000"/>
              </a:lnSpc>
            </a:pPr>
            <a:r>
              <a:rPr lang="en-US" b="1">
                <a:solidFill>
                  <a:srgbClr val="E5007D"/>
                </a:solidFill>
                <a:latin typeface="Arial" charset="0"/>
                <a:ea typeface="Arial" charset="0"/>
                <a:cs typeface="Arial" charset="0"/>
              </a:rPr>
              <a:t>The Frames</a:t>
            </a:r>
            <a:endParaRPr b="1">
              <a:latin typeface="Arial" charset="0"/>
              <a:ea typeface="Arial" charset="0"/>
              <a:cs typeface="Arial" charset="0"/>
            </a:endParaRPr>
          </a:p>
        </p:txBody>
      </p:sp>
      <p:sp>
        <p:nvSpPr>
          <p:cNvPr id="26" name="Rectangle 25">
            <a:extLst>
              <a:ext uri="{FF2B5EF4-FFF2-40B4-BE49-F238E27FC236}">
                <a16:creationId xmlns:a16="http://schemas.microsoft.com/office/drawing/2014/main" id="{D6846FAF-4D55-8F4D-861B-2013BD3DA7C9}"/>
              </a:ext>
            </a:extLst>
          </p:cNvPr>
          <p:cNvSpPr/>
          <p:nvPr userDrawn="1"/>
        </p:nvSpPr>
        <p:spPr>
          <a:xfrm>
            <a:off x="641350" y="3570681"/>
            <a:ext cx="6203950" cy="2062103"/>
          </a:xfrm>
          <a:prstGeom prst="rect">
            <a:avLst/>
          </a:prstGeom>
        </p:spPr>
        <p:txBody>
          <a:bodyPr>
            <a:spAutoFit/>
          </a:bodyPr>
          <a:lstStyle/>
          <a:p>
            <a:pPr marL="285750" indent="-285750">
              <a:buClr>
                <a:srgbClr val="EC008C"/>
              </a:buClr>
              <a:buFont typeface="Arial" panose="020B0604020202020204" pitchFamily="34" charset="0"/>
              <a:buChar char="•"/>
            </a:pPr>
            <a:r>
              <a:rPr lang="en-US" sz="1600">
                <a:latin typeface="Arial" panose="020B0604020202020204" pitchFamily="34" charset="0"/>
                <a:cs typeface="Arial" panose="020B0604020202020204" pitchFamily="34" charset="0"/>
              </a:rPr>
              <a:t>The Frames are not title holders</a:t>
            </a:r>
          </a:p>
          <a:p>
            <a:pPr marL="285750" indent="-285750">
              <a:buClr>
                <a:srgbClr val="EC008C"/>
              </a:buClr>
              <a:buFont typeface="Arial" panose="020B0604020202020204" pitchFamily="34" charset="0"/>
              <a:buChar char="•"/>
            </a:pPr>
            <a:r>
              <a:rPr lang="en-US" sz="1600">
                <a:latin typeface="Arial" panose="020B0604020202020204" pitchFamily="34" charset="0"/>
                <a:cs typeface="Arial" panose="020B0604020202020204" pitchFamily="34" charset="0"/>
              </a:rPr>
              <a:t>Place the title descriptor at the top of the frame</a:t>
            </a:r>
          </a:p>
          <a:p>
            <a:pPr marL="285750" indent="-285750">
              <a:buClr>
                <a:srgbClr val="EC008C"/>
              </a:buClr>
              <a:buFont typeface="Arial" panose="020B0604020202020204" pitchFamily="34" charset="0"/>
              <a:buChar char="•"/>
            </a:pPr>
            <a:r>
              <a:rPr lang="en-US" sz="1600">
                <a:latin typeface="Arial" panose="020B0604020202020204" pitchFamily="34" charset="0"/>
                <a:cs typeface="Arial" panose="020B0604020202020204" pitchFamily="34" charset="0"/>
              </a:rPr>
              <a:t>The frames should hold a short engaging headline that captures an aspect of the content</a:t>
            </a:r>
          </a:p>
          <a:p>
            <a:pPr marL="285750" indent="-285750">
              <a:buClr>
                <a:srgbClr val="EC008C"/>
              </a:buClr>
              <a:buFont typeface="Arial" panose="020B0604020202020204" pitchFamily="34" charset="0"/>
              <a:buChar char="•"/>
            </a:pPr>
            <a:r>
              <a:rPr lang="en-US" sz="1600">
                <a:latin typeface="Arial" panose="020B0604020202020204" pitchFamily="34" charset="0"/>
                <a:cs typeface="Arial" panose="020B0604020202020204" pitchFamily="34" charset="0"/>
              </a:rPr>
              <a:t>The frames set the tone for how we communicate: simple, clear, fewer words</a:t>
            </a:r>
          </a:p>
          <a:p>
            <a:pPr marL="285750" indent="-285750">
              <a:buClr>
                <a:srgbClr val="EC008C"/>
              </a:buClr>
              <a:buFont typeface="Arial" panose="020B0604020202020204" pitchFamily="34" charset="0"/>
              <a:buChar char="•"/>
            </a:pPr>
            <a:r>
              <a:rPr lang="en-US" sz="1600">
                <a:latin typeface="Arial" panose="020B0604020202020204" pitchFamily="34" charset="0"/>
                <a:cs typeface="Arial" panose="020B0604020202020204" pitchFamily="34" charset="0"/>
              </a:rPr>
              <a:t>The frames can be supported by a striking single image (see page 22)</a:t>
            </a:r>
            <a:endParaRPr lang="en-US" sz="1600" b="1">
              <a:solidFill>
                <a:srgbClr val="FF0000"/>
              </a:solidFill>
              <a:latin typeface="Arial" panose="020B0604020202020204" pitchFamily="34" charset="0"/>
              <a:cs typeface="Arial" panose="020B0604020202020204" pitchFamily="34" charset="0"/>
            </a:endParaRPr>
          </a:p>
        </p:txBody>
      </p:sp>
      <p:sp>
        <p:nvSpPr>
          <p:cNvPr id="27" name="object 43">
            <a:extLst>
              <a:ext uri="{FF2B5EF4-FFF2-40B4-BE49-F238E27FC236}">
                <a16:creationId xmlns:a16="http://schemas.microsoft.com/office/drawing/2014/main" id="{BCAC4AB5-62C3-1D49-8202-D89D13483E15}"/>
              </a:ext>
            </a:extLst>
          </p:cNvPr>
          <p:cNvSpPr/>
          <p:nvPr userDrawn="1"/>
        </p:nvSpPr>
        <p:spPr>
          <a:xfrm>
            <a:off x="6877050" y="1308372"/>
            <a:ext cx="543508" cy="592307"/>
          </a:xfrm>
          <a:custGeom>
            <a:avLst/>
            <a:gdLst/>
            <a:ahLst/>
            <a:cxnLst/>
            <a:rect l="l" t="t" r="r" b="b"/>
            <a:pathLst>
              <a:path w="770890" h="840105">
                <a:moveTo>
                  <a:pt x="753503" y="0"/>
                </a:moveTo>
                <a:lnTo>
                  <a:pt x="0" y="86283"/>
                </a:lnTo>
                <a:lnTo>
                  <a:pt x="86283" y="839787"/>
                </a:lnTo>
                <a:lnTo>
                  <a:pt x="150977" y="832383"/>
                </a:lnTo>
                <a:lnTo>
                  <a:pt x="150977" y="148209"/>
                </a:lnTo>
                <a:lnTo>
                  <a:pt x="770470" y="148209"/>
                </a:lnTo>
                <a:lnTo>
                  <a:pt x="753503" y="0"/>
                </a:lnTo>
                <a:close/>
              </a:path>
            </a:pathLst>
          </a:custGeom>
          <a:solidFill>
            <a:srgbClr val="E5007D"/>
          </a:solidFill>
        </p:spPr>
        <p:txBody>
          <a:bodyPr wrap="square" lIns="0" tIns="0" rIns="0" bIns="0" rtlCol="0"/>
          <a:lstStyle/>
          <a:p>
            <a:endParaRPr/>
          </a:p>
        </p:txBody>
      </p:sp>
      <p:sp>
        <p:nvSpPr>
          <p:cNvPr id="28" name="object 44">
            <a:extLst>
              <a:ext uri="{FF2B5EF4-FFF2-40B4-BE49-F238E27FC236}">
                <a16:creationId xmlns:a16="http://schemas.microsoft.com/office/drawing/2014/main" id="{8CE567FD-0E15-1147-B3E6-930C98FD2457}"/>
              </a:ext>
            </a:extLst>
          </p:cNvPr>
          <p:cNvSpPr/>
          <p:nvPr userDrawn="1"/>
        </p:nvSpPr>
        <p:spPr>
          <a:xfrm>
            <a:off x="9544050" y="2011465"/>
            <a:ext cx="543508" cy="592307"/>
          </a:xfrm>
          <a:custGeom>
            <a:avLst/>
            <a:gdLst/>
            <a:ahLst/>
            <a:cxnLst/>
            <a:rect l="l" t="t" r="r" b="b"/>
            <a:pathLst>
              <a:path w="770890" h="840104">
                <a:moveTo>
                  <a:pt x="684174" y="0"/>
                </a:moveTo>
                <a:lnTo>
                  <a:pt x="619480" y="7404"/>
                </a:lnTo>
                <a:lnTo>
                  <a:pt x="619480" y="691565"/>
                </a:lnTo>
                <a:lnTo>
                  <a:pt x="0" y="691565"/>
                </a:lnTo>
                <a:lnTo>
                  <a:pt x="16967" y="839774"/>
                </a:lnTo>
                <a:lnTo>
                  <a:pt x="770458" y="753491"/>
                </a:lnTo>
                <a:lnTo>
                  <a:pt x="684174" y="0"/>
                </a:lnTo>
                <a:close/>
              </a:path>
            </a:pathLst>
          </a:custGeom>
          <a:solidFill>
            <a:srgbClr val="009FE3"/>
          </a:solidFill>
        </p:spPr>
        <p:txBody>
          <a:bodyPr wrap="square" lIns="0" tIns="0" rIns="0" bIns="0" rtlCol="0"/>
          <a:lstStyle/>
          <a:p>
            <a:endParaRPr/>
          </a:p>
        </p:txBody>
      </p:sp>
      <p:sp>
        <p:nvSpPr>
          <p:cNvPr id="29" name="Rectangle 28">
            <a:extLst>
              <a:ext uri="{FF2B5EF4-FFF2-40B4-BE49-F238E27FC236}">
                <a16:creationId xmlns:a16="http://schemas.microsoft.com/office/drawing/2014/main" id="{3DC3D82C-514D-544B-94C1-0854BE21E964}"/>
              </a:ext>
            </a:extLst>
          </p:cNvPr>
          <p:cNvSpPr/>
          <p:nvPr userDrawn="1"/>
        </p:nvSpPr>
        <p:spPr>
          <a:xfrm>
            <a:off x="7062826" y="1555937"/>
            <a:ext cx="7662824" cy="923714"/>
          </a:xfrm>
          <a:prstGeom prst="rect">
            <a:avLst/>
          </a:prstGeom>
        </p:spPr>
        <p:txBody>
          <a:bodyPr wrap="square">
            <a:spAutoFit/>
          </a:bodyPr>
          <a:lstStyle/>
          <a:p>
            <a:pPr marL="12700" marR="1485900">
              <a:lnSpc>
                <a:spcPct val="75000"/>
              </a:lnSpc>
              <a:spcAft>
                <a:spcPts val="600"/>
              </a:spcAft>
            </a:pPr>
            <a:r>
              <a:rPr lang="en-US" sz="3200" b="1">
                <a:solidFill>
                  <a:srgbClr val="222065"/>
                </a:solidFill>
                <a:latin typeface="Arial Black" charset="0"/>
                <a:ea typeface="Arial Black" charset="0"/>
                <a:cs typeface="Arial Black" charset="0"/>
              </a:rPr>
              <a:t>POWER STATEMENT</a:t>
            </a:r>
          </a:p>
          <a:p>
            <a:pPr marL="12700" marR="1485900">
              <a:lnSpc>
                <a:spcPct val="75000"/>
              </a:lnSpc>
              <a:spcAft>
                <a:spcPts val="600"/>
              </a:spcAft>
            </a:pPr>
            <a:r>
              <a:rPr lang="en-US" sz="3200" b="1">
                <a:solidFill>
                  <a:srgbClr val="222065"/>
                </a:solidFill>
                <a:latin typeface="Arial Black" charset="0"/>
                <a:ea typeface="Arial Black" charset="0"/>
                <a:cs typeface="Arial Black" charset="0"/>
              </a:rPr>
              <a:t>GOES HERE</a:t>
            </a:r>
          </a:p>
        </p:txBody>
      </p:sp>
      <p:sp>
        <p:nvSpPr>
          <p:cNvPr id="30" name="object 43">
            <a:extLst>
              <a:ext uri="{FF2B5EF4-FFF2-40B4-BE49-F238E27FC236}">
                <a16:creationId xmlns:a16="http://schemas.microsoft.com/office/drawing/2014/main" id="{FB0C4F3D-846E-F742-8C1C-C00A1BBAF0FC}"/>
              </a:ext>
            </a:extLst>
          </p:cNvPr>
          <p:cNvSpPr/>
          <p:nvPr userDrawn="1"/>
        </p:nvSpPr>
        <p:spPr>
          <a:xfrm>
            <a:off x="7717842" y="3405018"/>
            <a:ext cx="543508" cy="592307"/>
          </a:xfrm>
          <a:custGeom>
            <a:avLst/>
            <a:gdLst/>
            <a:ahLst/>
            <a:cxnLst/>
            <a:rect l="l" t="t" r="r" b="b"/>
            <a:pathLst>
              <a:path w="770890" h="840105">
                <a:moveTo>
                  <a:pt x="753503" y="0"/>
                </a:moveTo>
                <a:lnTo>
                  <a:pt x="0" y="86283"/>
                </a:lnTo>
                <a:lnTo>
                  <a:pt x="86283" y="839787"/>
                </a:lnTo>
                <a:lnTo>
                  <a:pt x="150977" y="832383"/>
                </a:lnTo>
                <a:lnTo>
                  <a:pt x="150977" y="148209"/>
                </a:lnTo>
                <a:lnTo>
                  <a:pt x="770470" y="148209"/>
                </a:lnTo>
                <a:lnTo>
                  <a:pt x="753503" y="0"/>
                </a:lnTo>
                <a:close/>
              </a:path>
            </a:pathLst>
          </a:custGeom>
          <a:solidFill>
            <a:srgbClr val="E5007D"/>
          </a:solidFill>
        </p:spPr>
        <p:txBody>
          <a:bodyPr wrap="square" lIns="0" tIns="0" rIns="0" bIns="0" rtlCol="0"/>
          <a:lstStyle/>
          <a:p>
            <a:endParaRPr/>
          </a:p>
        </p:txBody>
      </p:sp>
      <p:sp>
        <p:nvSpPr>
          <p:cNvPr id="31" name="object 44">
            <a:extLst>
              <a:ext uri="{FF2B5EF4-FFF2-40B4-BE49-F238E27FC236}">
                <a16:creationId xmlns:a16="http://schemas.microsoft.com/office/drawing/2014/main" id="{B05C7217-6907-6D46-9B5D-F93F6F2A80B2}"/>
              </a:ext>
            </a:extLst>
          </p:cNvPr>
          <p:cNvSpPr/>
          <p:nvPr userDrawn="1"/>
        </p:nvSpPr>
        <p:spPr>
          <a:xfrm>
            <a:off x="9851442" y="4530725"/>
            <a:ext cx="543508" cy="592307"/>
          </a:xfrm>
          <a:custGeom>
            <a:avLst/>
            <a:gdLst/>
            <a:ahLst/>
            <a:cxnLst/>
            <a:rect l="l" t="t" r="r" b="b"/>
            <a:pathLst>
              <a:path w="770890" h="840104">
                <a:moveTo>
                  <a:pt x="684174" y="0"/>
                </a:moveTo>
                <a:lnTo>
                  <a:pt x="619480" y="7404"/>
                </a:lnTo>
                <a:lnTo>
                  <a:pt x="619480" y="691565"/>
                </a:lnTo>
                <a:lnTo>
                  <a:pt x="0" y="691565"/>
                </a:lnTo>
                <a:lnTo>
                  <a:pt x="16967" y="839774"/>
                </a:lnTo>
                <a:lnTo>
                  <a:pt x="770458" y="753491"/>
                </a:lnTo>
                <a:lnTo>
                  <a:pt x="684174" y="0"/>
                </a:lnTo>
                <a:close/>
              </a:path>
            </a:pathLst>
          </a:custGeom>
          <a:solidFill>
            <a:srgbClr val="009FE3"/>
          </a:solidFill>
        </p:spPr>
        <p:txBody>
          <a:bodyPr wrap="square" lIns="0" tIns="0" rIns="0" bIns="0" rtlCol="0"/>
          <a:lstStyle/>
          <a:p>
            <a:endParaRPr/>
          </a:p>
        </p:txBody>
      </p:sp>
      <p:sp>
        <p:nvSpPr>
          <p:cNvPr id="32" name="Rectangle 31">
            <a:extLst>
              <a:ext uri="{FF2B5EF4-FFF2-40B4-BE49-F238E27FC236}">
                <a16:creationId xmlns:a16="http://schemas.microsoft.com/office/drawing/2014/main" id="{E09C2BC0-96FB-8C41-877A-B668DEB4A336}"/>
              </a:ext>
            </a:extLst>
          </p:cNvPr>
          <p:cNvSpPr/>
          <p:nvPr userDrawn="1"/>
        </p:nvSpPr>
        <p:spPr>
          <a:xfrm>
            <a:off x="5712638" y="3645560"/>
            <a:ext cx="7662824" cy="1369990"/>
          </a:xfrm>
          <a:prstGeom prst="rect">
            <a:avLst/>
          </a:prstGeom>
        </p:spPr>
        <p:txBody>
          <a:bodyPr wrap="square">
            <a:spAutoFit/>
          </a:bodyPr>
          <a:lstStyle/>
          <a:p>
            <a:pPr marL="12700" marR="1485900" algn="ctr">
              <a:lnSpc>
                <a:spcPct val="75000"/>
              </a:lnSpc>
              <a:spcAft>
                <a:spcPts val="600"/>
              </a:spcAft>
            </a:pPr>
            <a:r>
              <a:rPr lang="en-US" sz="3200" b="1">
                <a:solidFill>
                  <a:srgbClr val="222065"/>
                </a:solidFill>
                <a:latin typeface="Arial Black" charset="0"/>
                <a:ea typeface="Arial Black" charset="0"/>
                <a:cs typeface="Arial Black" charset="0"/>
              </a:rPr>
              <a:t>POWER </a:t>
            </a:r>
          </a:p>
          <a:p>
            <a:pPr marL="12700" marR="1485900" algn="ctr">
              <a:lnSpc>
                <a:spcPct val="75000"/>
              </a:lnSpc>
              <a:spcAft>
                <a:spcPts val="600"/>
              </a:spcAft>
            </a:pPr>
            <a:r>
              <a:rPr lang="en-US" sz="3200" b="1">
                <a:solidFill>
                  <a:srgbClr val="222065"/>
                </a:solidFill>
                <a:latin typeface="Arial Black" charset="0"/>
                <a:ea typeface="Arial Black" charset="0"/>
                <a:cs typeface="Arial Black" charset="0"/>
              </a:rPr>
              <a:t>STATEMENT</a:t>
            </a:r>
          </a:p>
          <a:p>
            <a:pPr marL="12700" marR="1485900" algn="ctr">
              <a:lnSpc>
                <a:spcPct val="75000"/>
              </a:lnSpc>
              <a:spcAft>
                <a:spcPts val="600"/>
              </a:spcAft>
            </a:pPr>
            <a:r>
              <a:rPr lang="en-US" sz="3200" b="1">
                <a:solidFill>
                  <a:srgbClr val="222065"/>
                </a:solidFill>
                <a:latin typeface="Arial Black" charset="0"/>
                <a:ea typeface="Arial Black" charset="0"/>
                <a:cs typeface="Arial Black" charset="0"/>
              </a:rPr>
              <a:t>GOES HERE</a:t>
            </a:r>
          </a:p>
        </p:txBody>
      </p:sp>
      <p:sp>
        <p:nvSpPr>
          <p:cNvPr id="33" name="TextBox 32">
            <a:extLst>
              <a:ext uri="{FF2B5EF4-FFF2-40B4-BE49-F238E27FC236}">
                <a16:creationId xmlns:a16="http://schemas.microsoft.com/office/drawing/2014/main" id="{8BB7391E-74E5-4D4A-A212-0FB3EE84F880}"/>
              </a:ext>
            </a:extLst>
          </p:cNvPr>
          <p:cNvSpPr txBox="1"/>
          <p:nvPr userDrawn="1"/>
        </p:nvSpPr>
        <p:spPr>
          <a:xfrm>
            <a:off x="10318750" y="5293232"/>
            <a:ext cx="1828800" cy="307777"/>
          </a:xfrm>
          <a:prstGeom prst="rect">
            <a:avLst/>
          </a:prstGeom>
          <a:noFill/>
        </p:spPr>
        <p:txBody>
          <a:bodyPr wrap="square" rtlCol="0">
            <a:spAutoFit/>
          </a:bodyPr>
          <a:lstStyle/>
          <a:p>
            <a:r>
              <a:rPr lang="en-US" sz="1400">
                <a:solidFill>
                  <a:srgbClr val="000000"/>
                </a:solidFill>
                <a:latin typeface="Arial" charset="0"/>
                <a:ea typeface="Arial" charset="0"/>
                <a:cs typeface="Arial" charset="0"/>
              </a:rPr>
              <a:t>Justified </a:t>
            </a:r>
            <a:r>
              <a:rPr lang="en-US" sz="1400" err="1">
                <a:solidFill>
                  <a:srgbClr val="000000"/>
                </a:solidFill>
                <a:latin typeface="Arial" charset="0"/>
                <a:ea typeface="Arial" charset="0"/>
                <a:cs typeface="Arial" charset="0"/>
              </a:rPr>
              <a:t>centre</a:t>
            </a:r>
            <a:endParaRPr lang="en-US" sz="1400">
              <a:solidFill>
                <a:srgbClr val="000000"/>
              </a:solidFill>
              <a:latin typeface="Arial" charset="0"/>
              <a:ea typeface="Arial" charset="0"/>
              <a:cs typeface="Arial" charset="0"/>
            </a:endParaRPr>
          </a:p>
        </p:txBody>
      </p:sp>
      <p:sp>
        <p:nvSpPr>
          <p:cNvPr id="34" name="TextBox 33">
            <a:extLst>
              <a:ext uri="{FF2B5EF4-FFF2-40B4-BE49-F238E27FC236}">
                <a16:creationId xmlns:a16="http://schemas.microsoft.com/office/drawing/2014/main" id="{40C0ED23-B6E8-9047-8AF1-D94471DF4AD5}"/>
              </a:ext>
            </a:extLst>
          </p:cNvPr>
          <p:cNvSpPr txBox="1"/>
          <p:nvPr userDrawn="1"/>
        </p:nvSpPr>
        <p:spPr>
          <a:xfrm>
            <a:off x="10221955" y="2460311"/>
            <a:ext cx="1828800" cy="307777"/>
          </a:xfrm>
          <a:prstGeom prst="rect">
            <a:avLst/>
          </a:prstGeom>
          <a:noFill/>
        </p:spPr>
        <p:txBody>
          <a:bodyPr wrap="square" rtlCol="0">
            <a:spAutoFit/>
          </a:bodyPr>
          <a:lstStyle/>
          <a:p>
            <a:r>
              <a:rPr lang="en-US" sz="1400">
                <a:solidFill>
                  <a:srgbClr val="000000"/>
                </a:solidFill>
                <a:latin typeface="Arial" charset="0"/>
                <a:ea typeface="Arial" charset="0"/>
                <a:cs typeface="Arial" charset="0"/>
              </a:rPr>
              <a:t>Justified left</a:t>
            </a:r>
          </a:p>
        </p:txBody>
      </p:sp>
      <p:sp>
        <p:nvSpPr>
          <p:cNvPr id="35" name="object 32">
            <a:extLst>
              <a:ext uri="{FF2B5EF4-FFF2-40B4-BE49-F238E27FC236}">
                <a16:creationId xmlns:a16="http://schemas.microsoft.com/office/drawing/2014/main" id="{6C528248-4616-4C44-923A-263F0CC04B66}"/>
              </a:ext>
            </a:extLst>
          </p:cNvPr>
          <p:cNvSpPr txBox="1"/>
          <p:nvPr userDrawn="1"/>
        </p:nvSpPr>
        <p:spPr>
          <a:xfrm>
            <a:off x="7552638" y="1216372"/>
            <a:ext cx="1699312" cy="215444"/>
          </a:xfrm>
          <a:prstGeom prst="rect">
            <a:avLst/>
          </a:prstGeom>
        </p:spPr>
        <p:txBody>
          <a:bodyPr vert="horz" wrap="square" lIns="0" tIns="0" rIns="0" bIns="0" rtlCol="0">
            <a:spAutoFit/>
          </a:bodyPr>
          <a:lstStyle/>
          <a:p>
            <a:pPr marL="12700">
              <a:lnSpc>
                <a:spcPct val="100000"/>
              </a:lnSpc>
            </a:pPr>
            <a:r>
              <a:rPr lang="en-US" sz="1400" b="1">
                <a:solidFill>
                  <a:srgbClr val="EC008C"/>
                </a:solidFill>
                <a:latin typeface="Arial" charset="0"/>
                <a:ea typeface="Arial" charset="0"/>
                <a:cs typeface="Arial" charset="0"/>
              </a:rPr>
              <a:t>Title Descriptor</a:t>
            </a:r>
            <a:endParaRPr sz="1400" b="1">
              <a:solidFill>
                <a:srgbClr val="EC008C"/>
              </a:solidFill>
              <a:latin typeface="Arial" charset="0"/>
              <a:ea typeface="Arial" charset="0"/>
              <a:cs typeface="Arial" charset="0"/>
            </a:endParaRPr>
          </a:p>
        </p:txBody>
      </p:sp>
    </p:spTree>
    <p:extLst>
      <p:ext uri="{BB962C8B-B14F-4D97-AF65-F5344CB8AC3E}">
        <p14:creationId xmlns:p14="http://schemas.microsoft.com/office/powerpoint/2010/main" val="22210089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rames that can be copied from Master Slide into main presentation">
    <p:spTree>
      <p:nvGrpSpPr>
        <p:cNvPr id="1" name=""/>
        <p:cNvGrpSpPr/>
        <p:nvPr/>
      </p:nvGrpSpPr>
      <p:grpSpPr>
        <a:xfrm>
          <a:off x="0" y="0"/>
          <a:ext cx="0" cy="0"/>
          <a:chOff x="0" y="0"/>
          <a:chExt cx="0" cy="0"/>
        </a:xfrm>
      </p:grpSpPr>
      <p:sp>
        <p:nvSpPr>
          <p:cNvPr id="3" name="object 43">
            <a:extLst>
              <a:ext uri="{FF2B5EF4-FFF2-40B4-BE49-F238E27FC236}">
                <a16:creationId xmlns:a16="http://schemas.microsoft.com/office/drawing/2014/main" id="{0BE85E62-B1A8-1140-89F1-238B970D09F7}"/>
              </a:ext>
            </a:extLst>
          </p:cNvPr>
          <p:cNvSpPr/>
          <p:nvPr userDrawn="1"/>
        </p:nvSpPr>
        <p:spPr>
          <a:xfrm>
            <a:off x="4523666" y="1771196"/>
            <a:ext cx="1211240" cy="1319990"/>
          </a:xfrm>
          <a:custGeom>
            <a:avLst/>
            <a:gdLst/>
            <a:ahLst/>
            <a:cxnLst/>
            <a:rect l="l" t="t" r="r" b="b"/>
            <a:pathLst>
              <a:path w="770890" h="840105">
                <a:moveTo>
                  <a:pt x="753503" y="0"/>
                </a:moveTo>
                <a:lnTo>
                  <a:pt x="0" y="86283"/>
                </a:lnTo>
                <a:lnTo>
                  <a:pt x="86283" y="839787"/>
                </a:lnTo>
                <a:lnTo>
                  <a:pt x="150977" y="832383"/>
                </a:lnTo>
                <a:lnTo>
                  <a:pt x="150977" y="148209"/>
                </a:lnTo>
                <a:lnTo>
                  <a:pt x="770470" y="148209"/>
                </a:lnTo>
                <a:lnTo>
                  <a:pt x="753503" y="0"/>
                </a:lnTo>
                <a:close/>
              </a:path>
            </a:pathLst>
          </a:custGeom>
          <a:solidFill>
            <a:srgbClr val="E5007D"/>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 name="object 44">
            <a:extLst>
              <a:ext uri="{FF2B5EF4-FFF2-40B4-BE49-F238E27FC236}">
                <a16:creationId xmlns:a16="http://schemas.microsoft.com/office/drawing/2014/main" id="{769B280B-14C0-6D48-AC31-351E8C61D98B}"/>
              </a:ext>
            </a:extLst>
          </p:cNvPr>
          <p:cNvSpPr/>
          <p:nvPr userDrawn="1"/>
        </p:nvSpPr>
        <p:spPr>
          <a:xfrm>
            <a:off x="6624956" y="1771196"/>
            <a:ext cx="1211240" cy="1319990"/>
          </a:xfrm>
          <a:custGeom>
            <a:avLst/>
            <a:gdLst/>
            <a:ahLst/>
            <a:cxnLst/>
            <a:rect l="l" t="t" r="r" b="b"/>
            <a:pathLst>
              <a:path w="770890" h="840104">
                <a:moveTo>
                  <a:pt x="684174" y="0"/>
                </a:moveTo>
                <a:lnTo>
                  <a:pt x="619480" y="7404"/>
                </a:lnTo>
                <a:lnTo>
                  <a:pt x="619480" y="691565"/>
                </a:lnTo>
                <a:lnTo>
                  <a:pt x="0" y="691565"/>
                </a:lnTo>
                <a:lnTo>
                  <a:pt x="16967" y="839774"/>
                </a:lnTo>
                <a:lnTo>
                  <a:pt x="770458" y="753491"/>
                </a:lnTo>
                <a:lnTo>
                  <a:pt x="684174" y="0"/>
                </a:lnTo>
                <a:close/>
              </a:path>
            </a:pathLst>
          </a:custGeom>
          <a:solidFill>
            <a:srgbClr val="009FE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 name="Rectangle 4">
            <a:extLst>
              <a:ext uri="{FF2B5EF4-FFF2-40B4-BE49-F238E27FC236}">
                <a16:creationId xmlns:a16="http://schemas.microsoft.com/office/drawing/2014/main" id="{D6846FAF-4D55-8F4D-861B-2013BD3DA7C9}"/>
              </a:ext>
            </a:extLst>
          </p:cNvPr>
          <p:cNvSpPr/>
          <p:nvPr userDrawn="1"/>
        </p:nvSpPr>
        <p:spPr>
          <a:xfrm>
            <a:off x="598819" y="4755043"/>
            <a:ext cx="7822167" cy="584775"/>
          </a:xfrm>
          <a:prstGeom prst="rect">
            <a:avLst/>
          </a:prstGeom>
        </p:spPr>
        <p:txBody>
          <a:bodyPr wrap="square">
            <a:spAutoFit/>
          </a:bodyPr>
          <a:lstStyle/>
          <a:p>
            <a:pPr marL="285750" indent="-285750">
              <a:buClr>
                <a:srgbClr val="EC008C"/>
              </a:buClr>
              <a:buFont typeface="Arial" panose="020B0604020202020204" pitchFamily="34" charset="0"/>
              <a:buChar char="•"/>
            </a:pPr>
            <a:r>
              <a:rPr lang="en-US" sz="1600" b="0">
                <a:solidFill>
                  <a:schemeClr val="tx1"/>
                </a:solidFill>
                <a:latin typeface="Arial" panose="020B0604020202020204" pitchFamily="34" charset="0"/>
                <a:cs typeface="Arial" panose="020B0604020202020204" pitchFamily="34" charset="0"/>
              </a:rPr>
              <a:t>The Frames are available on the first slide of this PowerPoint</a:t>
            </a:r>
            <a:r>
              <a:rPr lang="en-US" sz="1600" b="0" baseline="0">
                <a:solidFill>
                  <a:schemeClr val="tx1"/>
                </a:solidFill>
                <a:latin typeface="Arial" panose="020B0604020202020204" pitchFamily="34" charset="0"/>
                <a:cs typeface="Arial" panose="020B0604020202020204" pitchFamily="34" charset="0"/>
              </a:rPr>
              <a:t> Document.</a:t>
            </a:r>
          </a:p>
          <a:p>
            <a:pPr marL="285750" indent="-285750">
              <a:buClr>
                <a:srgbClr val="EC008C"/>
              </a:buClr>
              <a:buFont typeface="Arial" panose="020B0604020202020204" pitchFamily="34" charset="0"/>
              <a:buChar char="•"/>
            </a:pPr>
            <a:r>
              <a:rPr lang="en-US" sz="1600" b="0" baseline="0">
                <a:solidFill>
                  <a:schemeClr val="tx1"/>
                </a:solidFill>
                <a:latin typeface="Arial" panose="020B0604020202020204" pitchFamily="34" charset="0"/>
                <a:cs typeface="Arial" panose="020B0604020202020204" pitchFamily="34" charset="0"/>
              </a:rPr>
              <a:t>Please copy and paste these versions onto the bold statement.</a:t>
            </a:r>
          </a:p>
        </p:txBody>
      </p:sp>
      <p:sp>
        <p:nvSpPr>
          <p:cNvPr id="6" name="object 22">
            <a:extLst>
              <a:ext uri="{FF2B5EF4-FFF2-40B4-BE49-F238E27FC236}">
                <a16:creationId xmlns:a16="http://schemas.microsoft.com/office/drawing/2014/main" id="{8B64A4A0-2438-8643-8A1D-F34C3F5FD9A6}"/>
              </a:ext>
            </a:extLst>
          </p:cNvPr>
          <p:cNvSpPr/>
          <p:nvPr userDrawn="1"/>
        </p:nvSpPr>
        <p:spPr>
          <a:xfrm>
            <a:off x="468007" y="6200798"/>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a:p>
        </p:txBody>
      </p:sp>
      <p:pic>
        <p:nvPicPr>
          <p:cNvPr id="7" name="Picture 6">
            <a:extLst>
              <a:ext uri="{FF2B5EF4-FFF2-40B4-BE49-F238E27FC236}">
                <a16:creationId xmlns:a16="http://schemas.microsoft.com/office/drawing/2014/main" id="{C7224BDF-1A79-664C-B677-CDC8E18FAA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8007" y="6361758"/>
            <a:ext cx="961203" cy="378091"/>
          </a:xfrm>
          <a:prstGeom prst="rect">
            <a:avLst/>
          </a:prstGeom>
        </p:spPr>
      </p:pic>
      <p:sp>
        <p:nvSpPr>
          <p:cNvPr id="8" name="Text Placeholder 3">
            <a:extLst>
              <a:ext uri="{FF2B5EF4-FFF2-40B4-BE49-F238E27FC236}">
                <a16:creationId xmlns:a16="http://schemas.microsoft.com/office/drawing/2014/main" id="{3D19DF7D-EC21-3B46-B480-E699262A193E}"/>
              </a:ext>
            </a:extLst>
          </p:cNvPr>
          <p:cNvSpPr>
            <a:spLocks noGrp="1"/>
          </p:cNvSpPr>
          <p:nvPr>
            <p:ph type="body" sz="half" idx="16" hasCustomPrompt="1"/>
          </p:nvPr>
        </p:nvSpPr>
        <p:spPr>
          <a:xfrm>
            <a:off x="552415" y="6339291"/>
            <a:ext cx="11131751" cy="191589"/>
          </a:xfrm>
          <a:prstGeom prst="rect">
            <a:avLst/>
          </a:prstGeom>
        </p:spPr>
        <p:txBody>
          <a:bodyPr/>
          <a:lstStyle>
            <a:lvl1pPr marL="223838" indent="0" algn="r">
              <a:buClr>
                <a:schemeClr val="bg2"/>
              </a:buClr>
              <a:buFont typeface="System Font Regular"/>
              <a:buNone/>
              <a:tabLst/>
              <a:defRPr sz="800" b="1">
                <a:solidFill>
                  <a:srgbClr val="222065"/>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Quick Guide to using BITC </a:t>
            </a:r>
            <a:r>
              <a:rPr lang="en-US" err="1"/>
              <a:t>Slidedeck</a:t>
            </a:r>
            <a:endParaRPr lang="en-US"/>
          </a:p>
        </p:txBody>
      </p:sp>
    </p:spTree>
    <p:extLst>
      <p:ext uri="{BB962C8B-B14F-4D97-AF65-F5344CB8AC3E}">
        <p14:creationId xmlns:p14="http://schemas.microsoft.com/office/powerpoint/2010/main" val="8988460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lours">
    <p:spTree>
      <p:nvGrpSpPr>
        <p:cNvPr id="1" name=""/>
        <p:cNvGrpSpPr/>
        <p:nvPr/>
      </p:nvGrpSpPr>
      <p:grpSpPr>
        <a:xfrm>
          <a:off x="0" y="0"/>
          <a:ext cx="0" cy="0"/>
          <a:chOff x="0" y="0"/>
          <a:chExt cx="0" cy="0"/>
        </a:xfrm>
      </p:grpSpPr>
      <p:sp>
        <p:nvSpPr>
          <p:cNvPr id="8" name="object 22">
            <a:extLst>
              <a:ext uri="{FF2B5EF4-FFF2-40B4-BE49-F238E27FC236}">
                <a16:creationId xmlns:a16="http://schemas.microsoft.com/office/drawing/2014/main" id="{946DCF61-2A24-3F4A-BF70-7DC614F0080E}"/>
              </a:ext>
            </a:extLst>
          </p:cNvPr>
          <p:cNvSpPr/>
          <p:nvPr userDrawn="1"/>
        </p:nvSpPr>
        <p:spPr>
          <a:xfrm>
            <a:off x="468007" y="6200798"/>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a:p>
        </p:txBody>
      </p:sp>
      <p:pic>
        <p:nvPicPr>
          <p:cNvPr id="9" name="Picture 8">
            <a:extLst>
              <a:ext uri="{FF2B5EF4-FFF2-40B4-BE49-F238E27FC236}">
                <a16:creationId xmlns:a16="http://schemas.microsoft.com/office/drawing/2014/main" id="{77A285B2-78C1-214F-9BB6-065DBB229A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8007" y="6361758"/>
            <a:ext cx="961203" cy="378091"/>
          </a:xfrm>
          <a:prstGeom prst="rect">
            <a:avLst/>
          </a:prstGeom>
        </p:spPr>
      </p:pic>
      <p:sp>
        <p:nvSpPr>
          <p:cNvPr id="10" name="Text Placeholder 3">
            <a:extLst>
              <a:ext uri="{FF2B5EF4-FFF2-40B4-BE49-F238E27FC236}">
                <a16:creationId xmlns:a16="http://schemas.microsoft.com/office/drawing/2014/main" id="{1F4379FD-BC6F-B54E-AAAD-3959F56FEC14}"/>
              </a:ext>
            </a:extLst>
          </p:cNvPr>
          <p:cNvSpPr>
            <a:spLocks noGrp="1"/>
          </p:cNvSpPr>
          <p:nvPr>
            <p:ph type="body" sz="half" idx="16" hasCustomPrompt="1"/>
          </p:nvPr>
        </p:nvSpPr>
        <p:spPr>
          <a:xfrm>
            <a:off x="552415" y="6339291"/>
            <a:ext cx="11131751" cy="191589"/>
          </a:xfrm>
          <a:prstGeom prst="rect">
            <a:avLst/>
          </a:prstGeom>
        </p:spPr>
        <p:txBody>
          <a:bodyPr/>
          <a:lstStyle>
            <a:lvl1pPr marL="223838" indent="0" algn="r">
              <a:buClr>
                <a:schemeClr val="bg2"/>
              </a:buClr>
              <a:buFont typeface="System Font Regular"/>
              <a:buNone/>
              <a:tabLst/>
              <a:defRPr sz="800" b="1">
                <a:solidFill>
                  <a:srgbClr val="222065"/>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Quick Guide to using BITC </a:t>
            </a:r>
            <a:r>
              <a:rPr lang="en-US" err="1"/>
              <a:t>Slidedeck</a:t>
            </a:r>
            <a:endParaRPr lang="en-US"/>
          </a:p>
        </p:txBody>
      </p:sp>
      <p:sp>
        <p:nvSpPr>
          <p:cNvPr id="12" name="Rectangle 11">
            <a:extLst>
              <a:ext uri="{FF2B5EF4-FFF2-40B4-BE49-F238E27FC236}">
                <a16:creationId xmlns:a16="http://schemas.microsoft.com/office/drawing/2014/main" id="{87B3399D-7333-5346-AB8C-08F8C315617E}"/>
              </a:ext>
            </a:extLst>
          </p:cNvPr>
          <p:cNvSpPr/>
          <p:nvPr userDrawn="1"/>
        </p:nvSpPr>
        <p:spPr>
          <a:xfrm>
            <a:off x="533908" y="612596"/>
            <a:ext cx="11308842" cy="477438"/>
          </a:xfrm>
          <a:prstGeom prst="rect">
            <a:avLst/>
          </a:prstGeom>
        </p:spPr>
        <p:txBody>
          <a:bodyPr wrap="square">
            <a:spAutoFit/>
          </a:bodyPr>
          <a:lstStyle/>
          <a:p>
            <a:pPr marL="12700" marR="1485900">
              <a:lnSpc>
                <a:spcPct val="75000"/>
              </a:lnSpc>
              <a:spcAft>
                <a:spcPts val="600"/>
              </a:spcAft>
            </a:pPr>
            <a:r>
              <a:rPr lang="en-US" sz="3200" b="1">
                <a:solidFill>
                  <a:srgbClr val="222065"/>
                </a:solidFill>
                <a:latin typeface="Arial Black" charset="0"/>
                <a:ea typeface="Arial Black" charset="0"/>
                <a:cs typeface="Arial Black" charset="0"/>
              </a:rPr>
              <a:t>QUICK GUIDE</a:t>
            </a:r>
          </a:p>
        </p:txBody>
      </p:sp>
      <p:sp>
        <p:nvSpPr>
          <p:cNvPr id="13" name="Rectangle 12">
            <a:extLst>
              <a:ext uri="{FF2B5EF4-FFF2-40B4-BE49-F238E27FC236}">
                <a16:creationId xmlns:a16="http://schemas.microsoft.com/office/drawing/2014/main" id="{DC86A0B3-D3B0-A648-A726-F166A51F0767}"/>
              </a:ext>
            </a:extLst>
          </p:cNvPr>
          <p:cNvSpPr/>
          <p:nvPr userDrawn="1"/>
        </p:nvSpPr>
        <p:spPr>
          <a:xfrm>
            <a:off x="539824" y="1074271"/>
            <a:ext cx="5663762" cy="923330"/>
          </a:xfrm>
          <a:prstGeom prst="rect">
            <a:avLst/>
          </a:prstGeom>
        </p:spPr>
        <p:txBody>
          <a:bodyPr wrap="square">
            <a:spAutoFit/>
          </a:bodyPr>
          <a:lstStyle/>
          <a:p>
            <a:pPr marL="12700" marR="1485900">
              <a:spcAft>
                <a:spcPts val="600"/>
              </a:spcAft>
            </a:pPr>
            <a:r>
              <a:rPr lang="en-US" b="1">
                <a:solidFill>
                  <a:srgbClr val="222065"/>
                </a:solidFill>
                <a:latin typeface="Arial" charset="0"/>
                <a:ea typeface="Arial" charset="0"/>
                <a:cs typeface="Arial" charset="0"/>
              </a:rPr>
              <a:t>The next pages explain and give tools to create a BITC branded PowerPoint Presentation</a:t>
            </a:r>
          </a:p>
        </p:txBody>
      </p:sp>
      <p:sp>
        <p:nvSpPr>
          <p:cNvPr id="14" name="object 5">
            <a:extLst>
              <a:ext uri="{FF2B5EF4-FFF2-40B4-BE49-F238E27FC236}">
                <a16:creationId xmlns:a16="http://schemas.microsoft.com/office/drawing/2014/main" id="{AB94B1E0-D902-5D40-B024-AA13B5B3FBEF}"/>
              </a:ext>
            </a:extLst>
          </p:cNvPr>
          <p:cNvSpPr/>
          <p:nvPr userDrawn="1"/>
        </p:nvSpPr>
        <p:spPr>
          <a:xfrm>
            <a:off x="641350" y="2634346"/>
            <a:ext cx="5436235" cy="0"/>
          </a:xfrm>
          <a:custGeom>
            <a:avLst/>
            <a:gdLst/>
            <a:ahLst/>
            <a:cxnLst/>
            <a:rect l="l" t="t" r="r" b="b"/>
            <a:pathLst>
              <a:path w="5436235">
                <a:moveTo>
                  <a:pt x="0" y="0"/>
                </a:moveTo>
                <a:lnTo>
                  <a:pt x="5436146" y="0"/>
                </a:lnTo>
              </a:path>
            </a:pathLst>
          </a:custGeom>
          <a:ln w="12700">
            <a:solidFill>
              <a:srgbClr val="E5007D"/>
            </a:solidFill>
          </a:ln>
        </p:spPr>
        <p:txBody>
          <a:bodyPr wrap="square" lIns="0" tIns="0" rIns="0" bIns="0" rtlCol="0"/>
          <a:lstStyle/>
          <a:p>
            <a:endParaRPr/>
          </a:p>
        </p:txBody>
      </p:sp>
      <p:sp>
        <p:nvSpPr>
          <p:cNvPr id="15" name="object 2">
            <a:extLst>
              <a:ext uri="{FF2B5EF4-FFF2-40B4-BE49-F238E27FC236}">
                <a16:creationId xmlns:a16="http://schemas.microsoft.com/office/drawing/2014/main" id="{05F45BAE-B772-7D4B-8FFE-F772033B27B6}"/>
              </a:ext>
            </a:extLst>
          </p:cNvPr>
          <p:cNvSpPr/>
          <p:nvPr userDrawn="1"/>
        </p:nvSpPr>
        <p:spPr>
          <a:xfrm>
            <a:off x="742578" y="3235325"/>
            <a:ext cx="685800" cy="683880"/>
          </a:xfrm>
          <a:custGeom>
            <a:avLst/>
            <a:gdLst/>
            <a:ahLst/>
            <a:cxnLst/>
            <a:rect l="l" t="t" r="r" b="b"/>
            <a:pathLst>
              <a:path w="12409805" h="6202680">
                <a:moveTo>
                  <a:pt x="0" y="6202387"/>
                </a:moveTo>
                <a:lnTo>
                  <a:pt x="12409195" y="6202387"/>
                </a:lnTo>
                <a:lnTo>
                  <a:pt x="12409195" y="0"/>
                </a:lnTo>
                <a:lnTo>
                  <a:pt x="0" y="0"/>
                </a:lnTo>
                <a:lnTo>
                  <a:pt x="0" y="6202387"/>
                </a:lnTo>
              </a:path>
            </a:pathLst>
          </a:custGeom>
          <a:solidFill>
            <a:srgbClr val="222065"/>
          </a:solidFill>
        </p:spPr>
        <p:txBody>
          <a:bodyPr wrap="square" lIns="0" tIns="0" rIns="0" bIns="0" rtlCol="0"/>
          <a:lstStyle/>
          <a:p>
            <a:endParaRPr/>
          </a:p>
        </p:txBody>
      </p:sp>
      <p:sp>
        <p:nvSpPr>
          <p:cNvPr id="16" name="object 2">
            <a:extLst>
              <a:ext uri="{FF2B5EF4-FFF2-40B4-BE49-F238E27FC236}">
                <a16:creationId xmlns:a16="http://schemas.microsoft.com/office/drawing/2014/main" id="{EF5CBBC2-977E-9E49-9676-A1CD1EC08E26}"/>
              </a:ext>
            </a:extLst>
          </p:cNvPr>
          <p:cNvSpPr/>
          <p:nvPr userDrawn="1"/>
        </p:nvSpPr>
        <p:spPr>
          <a:xfrm>
            <a:off x="733611" y="4230742"/>
            <a:ext cx="685800" cy="683880"/>
          </a:xfrm>
          <a:custGeom>
            <a:avLst/>
            <a:gdLst/>
            <a:ahLst/>
            <a:cxnLst/>
            <a:rect l="l" t="t" r="r" b="b"/>
            <a:pathLst>
              <a:path w="12409805" h="6202680">
                <a:moveTo>
                  <a:pt x="0" y="6202387"/>
                </a:moveTo>
                <a:lnTo>
                  <a:pt x="12409195" y="6202387"/>
                </a:lnTo>
                <a:lnTo>
                  <a:pt x="12409195" y="0"/>
                </a:lnTo>
                <a:lnTo>
                  <a:pt x="0" y="0"/>
                </a:lnTo>
                <a:lnTo>
                  <a:pt x="0" y="6202387"/>
                </a:lnTo>
              </a:path>
            </a:pathLst>
          </a:custGeom>
          <a:solidFill>
            <a:srgbClr val="EC008C"/>
          </a:solidFill>
        </p:spPr>
        <p:txBody>
          <a:bodyPr wrap="square" lIns="0" tIns="0" rIns="0" bIns="0" rtlCol="0"/>
          <a:lstStyle/>
          <a:p>
            <a:endParaRPr>
              <a:solidFill>
                <a:srgbClr val="EC008C"/>
              </a:solidFill>
            </a:endParaRPr>
          </a:p>
        </p:txBody>
      </p:sp>
      <p:sp>
        <p:nvSpPr>
          <p:cNvPr id="17" name="Rectangle 16">
            <a:extLst>
              <a:ext uri="{FF2B5EF4-FFF2-40B4-BE49-F238E27FC236}">
                <a16:creationId xmlns:a16="http://schemas.microsoft.com/office/drawing/2014/main" id="{BC6BF6CE-1A05-BF46-83AD-8C1E40850934}"/>
              </a:ext>
            </a:extLst>
          </p:cNvPr>
          <p:cNvSpPr/>
          <p:nvPr userDrawn="1"/>
        </p:nvSpPr>
        <p:spPr>
          <a:xfrm>
            <a:off x="1679253" y="3398799"/>
            <a:ext cx="2800895" cy="369332"/>
          </a:xfrm>
          <a:prstGeom prst="rect">
            <a:avLst/>
          </a:prstGeom>
        </p:spPr>
        <p:txBody>
          <a:bodyPr wrap="none">
            <a:spAutoFit/>
          </a:bodyPr>
          <a:lstStyle/>
          <a:p>
            <a:r>
              <a:rPr lang="en-US" b="1">
                <a:solidFill>
                  <a:srgbClr val="223D74"/>
                </a:solidFill>
                <a:latin typeface="Arial" panose="020B0604020202020204" pitchFamily="34" charset="0"/>
                <a:cs typeface="Arial" panose="020B0604020202020204" pitchFamily="34" charset="0"/>
              </a:rPr>
              <a:t>Blue - RGB 34 / 61 / 116 </a:t>
            </a:r>
            <a:endParaRPr lang="en-US" b="1"/>
          </a:p>
        </p:txBody>
      </p:sp>
      <p:sp>
        <p:nvSpPr>
          <p:cNvPr id="18" name="Rectangle 17">
            <a:extLst>
              <a:ext uri="{FF2B5EF4-FFF2-40B4-BE49-F238E27FC236}">
                <a16:creationId xmlns:a16="http://schemas.microsoft.com/office/drawing/2014/main" id="{FA4CBE08-4ED3-9A4B-8FC8-D2AFB1B33A33}"/>
              </a:ext>
            </a:extLst>
          </p:cNvPr>
          <p:cNvSpPr/>
          <p:nvPr userDrawn="1"/>
        </p:nvSpPr>
        <p:spPr>
          <a:xfrm>
            <a:off x="1679253" y="4449472"/>
            <a:ext cx="3185487" cy="369332"/>
          </a:xfrm>
          <a:prstGeom prst="rect">
            <a:avLst/>
          </a:prstGeom>
        </p:spPr>
        <p:txBody>
          <a:bodyPr wrap="none">
            <a:spAutoFit/>
          </a:bodyPr>
          <a:lstStyle/>
          <a:p>
            <a:r>
              <a:rPr lang="en-US" b="1">
                <a:solidFill>
                  <a:srgbClr val="EC008C"/>
                </a:solidFill>
                <a:latin typeface="Arial" panose="020B0604020202020204" pitchFamily="34" charset="0"/>
                <a:cs typeface="Arial" panose="020B0604020202020204" pitchFamily="34" charset="0"/>
              </a:rPr>
              <a:t>Magenta - RGB 236 / 0 / 140</a:t>
            </a:r>
            <a:endParaRPr lang="en-US"/>
          </a:p>
        </p:txBody>
      </p:sp>
      <p:sp>
        <p:nvSpPr>
          <p:cNvPr id="19" name="Rectangle 18">
            <a:extLst>
              <a:ext uri="{FF2B5EF4-FFF2-40B4-BE49-F238E27FC236}">
                <a16:creationId xmlns:a16="http://schemas.microsoft.com/office/drawing/2014/main" id="{50BB720C-5B6C-4444-80D7-F46302AB4EAA}"/>
              </a:ext>
            </a:extLst>
          </p:cNvPr>
          <p:cNvSpPr/>
          <p:nvPr userDrawn="1"/>
        </p:nvSpPr>
        <p:spPr>
          <a:xfrm>
            <a:off x="1636087" y="5500145"/>
            <a:ext cx="2929007" cy="369332"/>
          </a:xfrm>
          <a:prstGeom prst="rect">
            <a:avLst/>
          </a:prstGeom>
        </p:spPr>
        <p:txBody>
          <a:bodyPr wrap="none">
            <a:spAutoFit/>
          </a:bodyPr>
          <a:lstStyle/>
          <a:p>
            <a:r>
              <a:rPr lang="en-US" b="1">
                <a:solidFill>
                  <a:srgbClr val="00AEEF"/>
                </a:solidFill>
                <a:latin typeface="Arial" panose="020B0604020202020204" pitchFamily="34" charset="0"/>
                <a:cs typeface="Arial" panose="020B0604020202020204" pitchFamily="34" charset="0"/>
              </a:rPr>
              <a:t>Cyan </a:t>
            </a:r>
            <a:r>
              <a:rPr lang="mr-IN" b="1">
                <a:solidFill>
                  <a:srgbClr val="00AEEF"/>
                </a:solidFill>
                <a:latin typeface="Arial" panose="020B0604020202020204" pitchFamily="34" charset="0"/>
                <a:cs typeface="Arial" panose="020B0604020202020204" pitchFamily="34" charset="0"/>
              </a:rPr>
              <a:t>–</a:t>
            </a:r>
            <a:r>
              <a:rPr lang="en-US" b="1">
                <a:solidFill>
                  <a:srgbClr val="00AEEF"/>
                </a:solidFill>
                <a:latin typeface="Arial" panose="020B0604020202020204" pitchFamily="34" charset="0"/>
                <a:cs typeface="Arial" panose="020B0604020202020204" pitchFamily="34" charset="0"/>
              </a:rPr>
              <a:t> RGB  0 / 174 / 239</a:t>
            </a:r>
            <a:endParaRPr lang="en-US">
              <a:solidFill>
                <a:srgbClr val="00AEEF"/>
              </a:solidFill>
            </a:endParaRPr>
          </a:p>
        </p:txBody>
      </p:sp>
      <p:sp>
        <p:nvSpPr>
          <p:cNvPr id="20" name="object 21">
            <a:extLst>
              <a:ext uri="{FF2B5EF4-FFF2-40B4-BE49-F238E27FC236}">
                <a16:creationId xmlns:a16="http://schemas.microsoft.com/office/drawing/2014/main" id="{083C2067-8B67-FA4E-828C-302625EBA74F}"/>
              </a:ext>
            </a:extLst>
          </p:cNvPr>
          <p:cNvSpPr txBox="1"/>
          <p:nvPr userDrawn="1"/>
        </p:nvSpPr>
        <p:spPr>
          <a:xfrm>
            <a:off x="641350" y="2701925"/>
            <a:ext cx="5715000" cy="276999"/>
          </a:xfrm>
          <a:prstGeom prst="rect">
            <a:avLst/>
          </a:prstGeom>
        </p:spPr>
        <p:txBody>
          <a:bodyPr vert="horz" wrap="square" lIns="0" tIns="0" rIns="0" bIns="0" rtlCol="0">
            <a:spAutoFit/>
          </a:bodyPr>
          <a:lstStyle/>
          <a:p>
            <a:pPr marL="12700">
              <a:lnSpc>
                <a:spcPct val="100000"/>
              </a:lnSpc>
            </a:pPr>
            <a:r>
              <a:rPr lang="en-US" b="1">
                <a:solidFill>
                  <a:srgbClr val="E5007D"/>
                </a:solidFill>
                <a:latin typeface="Arial" charset="0"/>
                <a:ea typeface="Arial" charset="0"/>
                <a:cs typeface="Arial" charset="0"/>
              </a:rPr>
              <a:t>Business in the Community </a:t>
            </a:r>
            <a:r>
              <a:rPr lang="en-US" b="1" err="1">
                <a:solidFill>
                  <a:srgbClr val="E5007D"/>
                </a:solidFill>
                <a:latin typeface="Arial" charset="0"/>
                <a:ea typeface="Arial" charset="0"/>
                <a:cs typeface="Arial" charset="0"/>
              </a:rPr>
              <a:t>colours</a:t>
            </a:r>
            <a:endParaRPr b="1">
              <a:latin typeface="Arial" charset="0"/>
              <a:ea typeface="Arial" charset="0"/>
              <a:cs typeface="Arial" charset="0"/>
            </a:endParaRPr>
          </a:p>
        </p:txBody>
      </p:sp>
      <p:sp>
        <p:nvSpPr>
          <p:cNvPr id="21" name="Rectangle 20">
            <a:extLst>
              <a:ext uri="{FF2B5EF4-FFF2-40B4-BE49-F238E27FC236}">
                <a16:creationId xmlns:a16="http://schemas.microsoft.com/office/drawing/2014/main" id="{63E7855B-D696-624A-974F-BC3B1EE63BE1}"/>
              </a:ext>
            </a:extLst>
          </p:cNvPr>
          <p:cNvSpPr/>
          <p:nvPr userDrawn="1"/>
        </p:nvSpPr>
        <p:spPr>
          <a:xfrm>
            <a:off x="6356350" y="2701925"/>
            <a:ext cx="5029200" cy="3046988"/>
          </a:xfrm>
          <a:prstGeom prst="rect">
            <a:avLst/>
          </a:prstGeom>
        </p:spPr>
        <p:txBody>
          <a:bodyPr wrap="square">
            <a:spAutoFit/>
          </a:bodyPr>
          <a:lstStyle/>
          <a:p>
            <a:r>
              <a:rPr lang="en-US" sz="1600">
                <a:latin typeface="Arial" charset="0"/>
                <a:ea typeface="Arial" charset="0"/>
                <a:cs typeface="Arial" charset="0"/>
              </a:rPr>
              <a:t>Our distinctive </a:t>
            </a:r>
            <a:r>
              <a:rPr lang="en-US" sz="1600" err="1">
                <a:latin typeface="Arial" charset="0"/>
                <a:ea typeface="Arial" charset="0"/>
                <a:cs typeface="Arial" charset="0"/>
              </a:rPr>
              <a:t>colour</a:t>
            </a:r>
            <a:r>
              <a:rPr lang="en-US" sz="1600">
                <a:latin typeface="Arial" charset="0"/>
                <a:ea typeface="Arial" charset="0"/>
                <a:cs typeface="Arial" charset="0"/>
              </a:rPr>
              <a:t> palette consists of the Blue primary </a:t>
            </a:r>
            <a:r>
              <a:rPr lang="en-US" sz="1600" err="1">
                <a:latin typeface="Arial" charset="0"/>
                <a:ea typeface="Arial" charset="0"/>
                <a:cs typeface="Arial" charset="0"/>
              </a:rPr>
              <a:t>colour</a:t>
            </a:r>
            <a:r>
              <a:rPr lang="en-US" sz="1600">
                <a:latin typeface="Arial" charset="0"/>
                <a:ea typeface="Arial" charset="0"/>
                <a:cs typeface="Arial" charset="0"/>
              </a:rPr>
              <a:t>, with two secondary </a:t>
            </a:r>
            <a:r>
              <a:rPr lang="en-US" sz="1600" err="1">
                <a:latin typeface="Arial" charset="0"/>
                <a:ea typeface="Arial" charset="0"/>
                <a:cs typeface="Arial" charset="0"/>
              </a:rPr>
              <a:t>colours</a:t>
            </a:r>
            <a:r>
              <a:rPr lang="en-US" sz="1600">
                <a:latin typeface="Arial" charset="0"/>
                <a:ea typeface="Arial" charset="0"/>
                <a:cs typeface="Arial" charset="0"/>
              </a:rPr>
              <a:t> Magenta and Cyan.</a:t>
            </a:r>
          </a:p>
          <a:p>
            <a:endParaRPr lang="en-US" sz="1600">
              <a:latin typeface="Arial" charset="0"/>
              <a:ea typeface="Arial" charset="0"/>
              <a:cs typeface="Arial" charset="0"/>
            </a:endParaRPr>
          </a:p>
          <a:p>
            <a:r>
              <a:rPr lang="en-US" sz="1600">
                <a:latin typeface="Arial" charset="0"/>
                <a:ea typeface="Arial" charset="0"/>
                <a:cs typeface="Arial" charset="0"/>
              </a:rPr>
              <a:t>The two secondary </a:t>
            </a:r>
            <a:r>
              <a:rPr lang="en-US" sz="1600" err="1">
                <a:latin typeface="Arial" charset="0"/>
                <a:ea typeface="Arial" charset="0"/>
                <a:cs typeface="Arial" charset="0"/>
              </a:rPr>
              <a:t>colours</a:t>
            </a:r>
            <a:r>
              <a:rPr lang="en-US" sz="1600">
                <a:latin typeface="Arial" charset="0"/>
                <a:ea typeface="Arial" charset="0"/>
                <a:cs typeface="Arial" charset="0"/>
              </a:rPr>
              <a:t> should be used in equal measures. When used together they define the BITC brand and assist in creating dynamic graphics for our communications.</a:t>
            </a:r>
          </a:p>
          <a:p>
            <a:endParaRPr lang="en-US" sz="1600">
              <a:latin typeface="Arial" charset="0"/>
              <a:ea typeface="Arial" charset="0"/>
              <a:cs typeface="Arial" charset="0"/>
            </a:endParaRPr>
          </a:p>
          <a:p>
            <a:r>
              <a:rPr lang="en-US" sz="1600">
                <a:latin typeface="Arial" charset="0"/>
                <a:ea typeface="Arial" charset="0"/>
                <a:cs typeface="Arial" charset="0"/>
              </a:rPr>
              <a:t>All </a:t>
            </a:r>
            <a:r>
              <a:rPr lang="en-US" sz="1600" err="1">
                <a:latin typeface="Arial" charset="0"/>
                <a:ea typeface="Arial" charset="0"/>
                <a:cs typeface="Arial" charset="0"/>
              </a:rPr>
              <a:t>colours</a:t>
            </a:r>
            <a:r>
              <a:rPr lang="en-US" sz="1600">
                <a:latin typeface="Arial" charset="0"/>
                <a:ea typeface="Arial" charset="0"/>
                <a:cs typeface="Arial" charset="0"/>
              </a:rPr>
              <a:t> are saved as the Theme </a:t>
            </a:r>
            <a:r>
              <a:rPr lang="en-US" sz="1600" err="1">
                <a:latin typeface="Arial" charset="0"/>
                <a:ea typeface="Arial" charset="0"/>
                <a:cs typeface="Arial" charset="0"/>
              </a:rPr>
              <a:t>Colours</a:t>
            </a:r>
            <a:r>
              <a:rPr lang="en-US" sz="1600">
                <a:latin typeface="Arial" charset="0"/>
                <a:ea typeface="Arial" charset="0"/>
                <a:cs typeface="Arial" charset="0"/>
              </a:rPr>
              <a:t> and appear at the top bar of the </a:t>
            </a:r>
            <a:r>
              <a:rPr lang="en-US" sz="1600" err="1">
                <a:latin typeface="Arial" charset="0"/>
                <a:ea typeface="Arial" charset="0"/>
                <a:cs typeface="Arial" charset="0"/>
              </a:rPr>
              <a:t>colour</a:t>
            </a:r>
            <a:r>
              <a:rPr lang="en-US" sz="1600">
                <a:latin typeface="Arial" charset="0"/>
                <a:ea typeface="Arial" charset="0"/>
                <a:cs typeface="Arial" charset="0"/>
              </a:rPr>
              <a:t> options.</a:t>
            </a:r>
          </a:p>
          <a:p>
            <a:endParaRPr lang="en-US" sz="1600">
              <a:latin typeface="Arial" charset="0"/>
              <a:ea typeface="Arial" charset="0"/>
              <a:cs typeface="Arial" charset="0"/>
            </a:endParaRPr>
          </a:p>
        </p:txBody>
      </p:sp>
      <p:sp>
        <p:nvSpPr>
          <p:cNvPr id="22" name="object 2">
            <a:extLst>
              <a:ext uri="{FF2B5EF4-FFF2-40B4-BE49-F238E27FC236}">
                <a16:creationId xmlns:a16="http://schemas.microsoft.com/office/drawing/2014/main" id="{408C0AC1-2029-2840-B621-E975DA056C27}"/>
              </a:ext>
            </a:extLst>
          </p:cNvPr>
          <p:cNvSpPr/>
          <p:nvPr userDrawn="1"/>
        </p:nvSpPr>
        <p:spPr>
          <a:xfrm>
            <a:off x="742755" y="5318878"/>
            <a:ext cx="685800" cy="683880"/>
          </a:xfrm>
          <a:custGeom>
            <a:avLst/>
            <a:gdLst/>
            <a:ahLst/>
            <a:cxnLst/>
            <a:rect l="l" t="t" r="r" b="b"/>
            <a:pathLst>
              <a:path w="12409805" h="6202680">
                <a:moveTo>
                  <a:pt x="0" y="6202387"/>
                </a:moveTo>
                <a:lnTo>
                  <a:pt x="12409195" y="6202387"/>
                </a:lnTo>
                <a:lnTo>
                  <a:pt x="12409195" y="0"/>
                </a:lnTo>
                <a:lnTo>
                  <a:pt x="0" y="0"/>
                </a:lnTo>
                <a:lnTo>
                  <a:pt x="0" y="6202387"/>
                </a:lnTo>
              </a:path>
            </a:pathLst>
          </a:custGeom>
          <a:solidFill>
            <a:schemeClr val="tx2"/>
          </a:solidFill>
        </p:spPr>
        <p:txBody>
          <a:bodyPr wrap="square" lIns="0" tIns="0" rIns="0" bIns="0" rtlCol="0"/>
          <a:lstStyle/>
          <a:p>
            <a:endParaRPr>
              <a:solidFill>
                <a:schemeClr val="tx2"/>
              </a:solidFill>
            </a:endParaRPr>
          </a:p>
        </p:txBody>
      </p:sp>
    </p:spTree>
    <p:extLst>
      <p:ext uri="{BB962C8B-B14F-4D97-AF65-F5344CB8AC3E}">
        <p14:creationId xmlns:p14="http://schemas.microsoft.com/office/powerpoint/2010/main" val="383126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ondary Colours">
    <p:spTree>
      <p:nvGrpSpPr>
        <p:cNvPr id="1" name=""/>
        <p:cNvGrpSpPr/>
        <p:nvPr/>
      </p:nvGrpSpPr>
      <p:grpSpPr>
        <a:xfrm>
          <a:off x="0" y="0"/>
          <a:ext cx="0" cy="0"/>
          <a:chOff x="0" y="0"/>
          <a:chExt cx="0" cy="0"/>
        </a:xfrm>
      </p:grpSpPr>
      <p:sp>
        <p:nvSpPr>
          <p:cNvPr id="10" name="object 22">
            <a:extLst>
              <a:ext uri="{FF2B5EF4-FFF2-40B4-BE49-F238E27FC236}">
                <a16:creationId xmlns:a16="http://schemas.microsoft.com/office/drawing/2014/main" id="{6FD7E6BD-CAAE-BF49-A03E-976B38FCFF4F}"/>
              </a:ext>
            </a:extLst>
          </p:cNvPr>
          <p:cNvSpPr/>
          <p:nvPr userDrawn="1"/>
        </p:nvSpPr>
        <p:spPr>
          <a:xfrm>
            <a:off x="468007" y="6200798"/>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a:p>
        </p:txBody>
      </p:sp>
      <p:pic>
        <p:nvPicPr>
          <p:cNvPr id="11" name="Picture 10">
            <a:extLst>
              <a:ext uri="{FF2B5EF4-FFF2-40B4-BE49-F238E27FC236}">
                <a16:creationId xmlns:a16="http://schemas.microsoft.com/office/drawing/2014/main" id="{89B210B2-B191-884D-A0B3-74DBF419D2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8007" y="6361758"/>
            <a:ext cx="961203" cy="378091"/>
          </a:xfrm>
          <a:prstGeom prst="rect">
            <a:avLst/>
          </a:prstGeom>
        </p:spPr>
      </p:pic>
      <p:sp>
        <p:nvSpPr>
          <p:cNvPr id="12" name="Text Placeholder 3">
            <a:extLst>
              <a:ext uri="{FF2B5EF4-FFF2-40B4-BE49-F238E27FC236}">
                <a16:creationId xmlns:a16="http://schemas.microsoft.com/office/drawing/2014/main" id="{6F210E0A-F2B7-0041-A963-F2EFDE9E6D47}"/>
              </a:ext>
            </a:extLst>
          </p:cNvPr>
          <p:cNvSpPr>
            <a:spLocks noGrp="1"/>
          </p:cNvSpPr>
          <p:nvPr>
            <p:ph type="body" sz="half" idx="16" hasCustomPrompt="1"/>
          </p:nvPr>
        </p:nvSpPr>
        <p:spPr>
          <a:xfrm>
            <a:off x="552415" y="6339291"/>
            <a:ext cx="11131751" cy="191589"/>
          </a:xfrm>
          <a:prstGeom prst="rect">
            <a:avLst/>
          </a:prstGeom>
        </p:spPr>
        <p:txBody>
          <a:bodyPr/>
          <a:lstStyle>
            <a:lvl1pPr marL="223838" indent="0" algn="r">
              <a:buClr>
                <a:schemeClr val="bg2"/>
              </a:buClr>
              <a:buFont typeface="System Font Regular"/>
              <a:buNone/>
              <a:tabLst/>
              <a:defRPr sz="800" b="1">
                <a:solidFill>
                  <a:srgbClr val="222065"/>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Quick Guide to using BITC </a:t>
            </a:r>
            <a:r>
              <a:rPr lang="en-US" err="1"/>
              <a:t>Slidedeck</a:t>
            </a:r>
            <a:endParaRPr lang="en-US"/>
          </a:p>
        </p:txBody>
      </p:sp>
      <p:sp>
        <p:nvSpPr>
          <p:cNvPr id="14" name="Rectangle 13">
            <a:extLst>
              <a:ext uri="{FF2B5EF4-FFF2-40B4-BE49-F238E27FC236}">
                <a16:creationId xmlns:a16="http://schemas.microsoft.com/office/drawing/2014/main" id="{48D880F8-539F-6C49-8271-522632F179CF}"/>
              </a:ext>
            </a:extLst>
          </p:cNvPr>
          <p:cNvSpPr/>
          <p:nvPr userDrawn="1"/>
        </p:nvSpPr>
        <p:spPr>
          <a:xfrm>
            <a:off x="533908" y="612596"/>
            <a:ext cx="11308842" cy="477438"/>
          </a:xfrm>
          <a:prstGeom prst="rect">
            <a:avLst/>
          </a:prstGeom>
        </p:spPr>
        <p:txBody>
          <a:bodyPr wrap="square">
            <a:spAutoFit/>
          </a:bodyPr>
          <a:lstStyle/>
          <a:p>
            <a:pPr marL="12700" marR="1485900">
              <a:lnSpc>
                <a:spcPct val="75000"/>
              </a:lnSpc>
              <a:spcAft>
                <a:spcPts val="600"/>
              </a:spcAft>
            </a:pPr>
            <a:r>
              <a:rPr lang="en-US" sz="3200" b="1">
                <a:solidFill>
                  <a:srgbClr val="222065"/>
                </a:solidFill>
                <a:latin typeface="Arial Black" charset="0"/>
                <a:ea typeface="Arial Black" charset="0"/>
                <a:cs typeface="Arial Black" charset="0"/>
              </a:rPr>
              <a:t>QUICK GUIDE</a:t>
            </a:r>
          </a:p>
        </p:txBody>
      </p:sp>
      <p:sp>
        <p:nvSpPr>
          <p:cNvPr id="15" name="Rectangle 14">
            <a:extLst>
              <a:ext uri="{FF2B5EF4-FFF2-40B4-BE49-F238E27FC236}">
                <a16:creationId xmlns:a16="http://schemas.microsoft.com/office/drawing/2014/main" id="{C430FA72-7AAD-5640-A482-819C461EF930}"/>
              </a:ext>
            </a:extLst>
          </p:cNvPr>
          <p:cNvSpPr/>
          <p:nvPr userDrawn="1"/>
        </p:nvSpPr>
        <p:spPr>
          <a:xfrm>
            <a:off x="539824" y="1074271"/>
            <a:ext cx="5663762" cy="923330"/>
          </a:xfrm>
          <a:prstGeom prst="rect">
            <a:avLst/>
          </a:prstGeom>
        </p:spPr>
        <p:txBody>
          <a:bodyPr wrap="square">
            <a:spAutoFit/>
          </a:bodyPr>
          <a:lstStyle/>
          <a:p>
            <a:pPr marL="12700" marR="1485900">
              <a:spcAft>
                <a:spcPts val="600"/>
              </a:spcAft>
            </a:pPr>
            <a:r>
              <a:rPr lang="en-US" b="1">
                <a:solidFill>
                  <a:srgbClr val="222065"/>
                </a:solidFill>
                <a:latin typeface="Arial" charset="0"/>
                <a:ea typeface="Arial" charset="0"/>
                <a:cs typeface="Arial" charset="0"/>
              </a:rPr>
              <a:t>The next pages explain and give tools to create a BITC branded PowerPoint Presentation</a:t>
            </a:r>
          </a:p>
        </p:txBody>
      </p:sp>
      <p:sp>
        <p:nvSpPr>
          <p:cNvPr id="16" name="object 5">
            <a:extLst>
              <a:ext uri="{FF2B5EF4-FFF2-40B4-BE49-F238E27FC236}">
                <a16:creationId xmlns:a16="http://schemas.microsoft.com/office/drawing/2014/main" id="{895C038C-8EF3-154F-A63F-92C1328C9FB0}"/>
              </a:ext>
            </a:extLst>
          </p:cNvPr>
          <p:cNvSpPr/>
          <p:nvPr userDrawn="1"/>
        </p:nvSpPr>
        <p:spPr>
          <a:xfrm>
            <a:off x="641350" y="2634346"/>
            <a:ext cx="5436235" cy="0"/>
          </a:xfrm>
          <a:custGeom>
            <a:avLst/>
            <a:gdLst/>
            <a:ahLst/>
            <a:cxnLst/>
            <a:rect l="l" t="t" r="r" b="b"/>
            <a:pathLst>
              <a:path w="5436235">
                <a:moveTo>
                  <a:pt x="0" y="0"/>
                </a:moveTo>
                <a:lnTo>
                  <a:pt x="5436146" y="0"/>
                </a:lnTo>
              </a:path>
            </a:pathLst>
          </a:custGeom>
          <a:ln w="12700">
            <a:solidFill>
              <a:srgbClr val="E5007D"/>
            </a:solidFill>
          </a:ln>
        </p:spPr>
        <p:txBody>
          <a:bodyPr wrap="square" lIns="0" tIns="0" rIns="0" bIns="0" rtlCol="0"/>
          <a:lstStyle/>
          <a:p>
            <a:endParaRPr/>
          </a:p>
        </p:txBody>
      </p:sp>
      <p:sp>
        <p:nvSpPr>
          <p:cNvPr id="17" name="object 2">
            <a:extLst>
              <a:ext uri="{FF2B5EF4-FFF2-40B4-BE49-F238E27FC236}">
                <a16:creationId xmlns:a16="http://schemas.microsoft.com/office/drawing/2014/main" id="{B7942AB9-A887-A94A-BC30-A95ED25E9CE3}"/>
              </a:ext>
            </a:extLst>
          </p:cNvPr>
          <p:cNvSpPr/>
          <p:nvPr userDrawn="1"/>
        </p:nvSpPr>
        <p:spPr>
          <a:xfrm>
            <a:off x="742578" y="3235325"/>
            <a:ext cx="685800" cy="683880"/>
          </a:xfrm>
          <a:custGeom>
            <a:avLst/>
            <a:gdLst/>
            <a:ahLst/>
            <a:cxnLst/>
            <a:rect l="l" t="t" r="r" b="b"/>
            <a:pathLst>
              <a:path w="12409805" h="6202680">
                <a:moveTo>
                  <a:pt x="0" y="6202387"/>
                </a:moveTo>
                <a:lnTo>
                  <a:pt x="12409195" y="6202387"/>
                </a:lnTo>
                <a:lnTo>
                  <a:pt x="12409195" y="0"/>
                </a:lnTo>
                <a:lnTo>
                  <a:pt x="0" y="0"/>
                </a:lnTo>
                <a:lnTo>
                  <a:pt x="0" y="6202387"/>
                </a:lnTo>
              </a:path>
            </a:pathLst>
          </a:custGeom>
          <a:solidFill>
            <a:srgbClr val="72BF44"/>
          </a:solidFill>
        </p:spPr>
        <p:txBody>
          <a:bodyPr wrap="square" lIns="0" tIns="0" rIns="0" bIns="0" rtlCol="0"/>
          <a:lstStyle/>
          <a:p>
            <a:endParaRPr>
              <a:solidFill>
                <a:srgbClr val="6CB744"/>
              </a:solidFill>
            </a:endParaRPr>
          </a:p>
        </p:txBody>
      </p:sp>
      <p:sp>
        <p:nvSpPr>
          <p:cNvPr id="18" name="object 2">
            <a:extLst>
              <a:ext uri="{FF2B5EF4-FFF2-40B4-BE49-F238E27FC236}">
                <a16:creationId xmlns:a16="http://schemas.microsoft.com/office/drawing/2014/main" id="{24C49DE6-C621-1D45-9047-221E4D678053}"/>
              </a:ext>
            </a:extLst>
          </p:cNvPr>
          <p:cNvSpPr/>
          <p:nvPr userDrawn="1"/>
        </p:nvSpPr>
        <p:spPr>
          <a:xfrm>
            <a:off x="733611" y="4230742"/>
            <a:ext cx="685800" cy="683880"/>
          </a:xfrm>
          <a:custGeom>
            <a:avLst/>
            <a:gdLst/>
            <a:ahLst/>
            <a:cxnLst/>
            <a:rect l="l" t="t" r="r" b="b"/>
            <a:pathLst>
              <a:path w="12409805" h="6202680">
                <a:moveTo>
                  <a:pt x="0" y="6202387"/>
                </a:moveTo>
                <a:lnTo>
                  <a:pt x="12409195" y="6202387"/>
                </a:lnTo>
                <a:lnTo>
                  <a:pt x="12409195" y="0"/>
                </a:lnTo>
                <a:lnTo>
                  <a:pt x="0" y="0"/>
                </a:lnTo>
                <a:lnTo>
                  <a:pt x="0" y="6202387"/>
                </a:lnTo>
              </a:path>
            </a:pathLst>
          </a:custGeom>
          <a:solidFill>
            <a:srgbClr val="662D91"/>
          </a:solidFill>
        </p:spPr>
        <p:txBody>
          <a:bodyPr wrap="square" lIns="0" tIns="0" rIns="0" bIns="0" rtlCol="0"/>
          <a:lstStyle/>
          <a:p>
            <a:endParaRPr>
              <a:solidFill>
                <a:srgbClr val="EC008C"/>
              </a:solidFill>
            </a:endParaRPr>
          </a:p>
        </p:txBody>
      </p:sp>
      <p:sp>
        <p:nvSpPr>
          <p:cNvPr id="19" name="object 2">
            <a:extLst>
              <a:ext uri="{FF2B5EF4-FFF2-40B4-BE49-F238E27FC236}">
                <a16:creationId xmlns:a16="http://schemas.microsoft.com/office/drawing/2014/main" id="{708E94B9-FDB1-BA4D-9ADC-4DA95326A250}"/>
              </a:ext>
            </a:extLst>
          </p:cNvPr>
          <p:cNvSpPr/>
          <p:nvPr userDrawn="1"/>
        </p:nvSpPr>
        <p:spPr>
          <a:xfrm>
            <a:off x="728039" y="5342871"/>
            <a:ext cx="685800" cy="683880"/>
          </a:xfrm>
          <a:custGeom>
            <a:avLst/>
            <a:gdLst/>
            <a:ahLst/>
            <a:cxnLst/>
            <a:rect l="l" t="t" r="r" b="b"/>
            <a:pathLst>
              <a:path w="12409805" h="6202680">
                <a:moveTo>
                  <a:pt x="0" y="6202387"/>
                </a:moveTo>
                <a:lnTo>
                  <a:pt x="12409195" y="6202387"/>
                </a:lnTo>
                <a:lnTo>
                  <a:pt x="12409195" y="0"/>
                </a:lnTo>
                <a:lnTo>
                  <a:pt x="0" y="0"/>
                </a:lnTo>
                <a:lnTo>
                  <a:pt x="0" y="6202387"/>
                </a:lnTo>
              </a:path>
            </a:pathLst>
          </a:custGeom>
          <a:solidFill>
            <a:srgbClr val="F37032"/>
          </a:solidFill>
        </p:spPr>
        <p:txBody>
          <a:bodyPr wrap="square" lIns="0" tIns="0" rIns="0" bIns="0" rtlCol="0"/>
          <a:lstStyle/>
          <a:p>
            <a:endParaRPr/>
          </a:p>
        </p:txBody>
      </p:sp>
      <p:sp>
        <p:nvSpPr>
          <p:cNvPr id="20" name="Rectangle 19">
            <a:extLst>
              <a:ext uri="{FF2B5EF4-FFF2-40B4-BE49-F238E27FC236}">
                <a16:creationId xmlns:a16="http://schemas.microsoft.com/office/drawing/2014/main" id="{E842C14D-1904-F54F-BD5A-481C20640FF8}"/>
              </a:ext>
            </a:extLst>
          </p:cNvPr>
          <p:cNvSpPr/>
          <p:nvPr userDrawn="1"/>
        </p:nvSpPr>
        <p:spPr>
          <a:xfrm>
            <a:off x="1679253" y="3398799"/>
            <a:ext cx="2720553" cy="338554"/>
          </a:xfrm>
          <a:prstGeom prst="rect">
            <a:avLst/>
          </a:prstGeom>
        </p:spPr>
        <p:txBody>
          <a:bodyPr wrap="none">
            <a:spAutoFit/>
          </a:bodyPr>
          <a:lstStyle/>
          <a:p>
            <a:r>
              <a:rPr lang="en-US" sz="1600" b="1">
                <a:solidFill>
                  <a:srgbClr val="72BF44"/>
                </a:solidFill>
                <a:latin typeface="Arial" panose="020B0604020202020204" pitchFamily="34" charset="0"/>
                <a:cs typeface="Arial" panose="020B0604020202020204" pitchFamily="34" charset="0"/>
              </a:rPr>
              <a:t>Green - RGB 114 / 191 / 68</a:t>
            </a:r>
            <a:endParaRPr lang="en-US" sz="1600" b="1">
              <a:solidFill>
                <a:srgbClr val="72BF44"/>
              </a:solidFill>
            </a:endParaRPr>
          </a:p>
        </p:txBody>
      </p:sp>
      <p:sp>
        <p:nvSpPr>
          <p:cNvPr id="21" name="Rectangle 20">
            <a:extLst>
              <a:ext uri="{FF2B5EF4-FFF2-40B4-BE49-F238E27FC236}">
                <a16:creationId xmlns:a16="http://schemas.microsoft.com/office/drawing/2014/main" id="{2618A546-0A6D-4346-B6A8-A6651A4664A5}"/>
              </a:ext>
            </a:extLst>
          </p:cNvPr>
          <p:cNvSpPr/>
          <p:nvPr userDrawn="1"/>
        </p:nvSpPr>
        <p:spPr>
          <a:xfrm>
            <a:off x="1679253" y="4449472"/>
            <a:ext cx="2776722" cy="338554"/>
          </a:xfrm>
          <a:prstGeom prst="rect">
            <a:avLst/>
          </a:prstGeom>
        </p:spPr>
        <p:txBody>
          <a:bodyPr wrap="none">
            <a:spAutoFit/>
          </a:bodyPr>
          <a:lstStyle/>
          <a:p>
            <a:r>
              <a:rPr lang="en-US" sz="1600" b="1">
                <a:solidFill>
                  <a:srgbClr val="662D91"/>
                </a:solidFill>
                <a:latin typeface="Arial" panose="020B0604020202020204" pitchFamily="34" charset="0"/>
                <a:cs typeface="Arial" panose="020B0604020202020204" pitchFamily="34" charset="0"/>
              </a:rPr>
              <a:t>Purple - RGB 102 / 45 / 145</a:t>
            </a:r>
            <a:endParaRPr lang="en-US" sz="1600">
              <a:solidFill>
                <a:srgbClr val="662D91"/>
              </a:solidFill>
            </a:endParaRPr>
          </a:p>
        </p:txBody>
      </p:sp>
      <p:sp>
        <p:nvSpPr>
          <p:cNvPr id="22" name="Rectangle 21">
            <a:extLst>
              <a:ext uri="{FF2B5EF4-FFF2-40B4-BE49-F238E27FC236}">
                <a16:creationId xmlns:a16="http://schemas.microsoft.com/office/drawing/2014/main" id="{E8FD97A8-8334-CF43-95FC-48B229C73D07}"/>
              </a:ext>
            </a:extLst>
          </p:cNvPr>
          <p:cNvSpPr/>
          <p:nvPr userDrawn="1"/>
        </p:nvSpPr>
        <p:spPr>
          <a:xfrm>
            <a:off x="1636087" y="5500145"/>
            <a:ext cx="2948179" cy="338554"/>
          </a:xfrm>
          <a:prstGeom prst="rect">
            <a:avLst/>
          </a:prstGeom>
        </p:spPr>
        <p:txBody>
          <a:bodyPr wrap="none">
            <a:spAutoFit/>
          </a:bodyPr>
          <a:lstStyle/>
          <a:p>
            <a:r>
              <a:rPr lang="en-US" sz="1600" b="1">
                <a:solidFill>
                  <a:srgbClr val="F37032"/>
                </a:solidFill>
                <a:latin typeface="Arial" panose="020B0604020202020204" pitchFamily="34" charset="0"/>
                <a:cs typeface="Arial" panose="020B0604020202020204" pitchFamily="34" charset="0"/>
              </a:rPr>
              <a:t>Orange </a:t>
            </a:r>
            <a:r>
              <a:rPr lang="mr-IN" sz="1600" b="1">
                <a:solidFill>
                  <a:srgbClr val="F37032"/>
                </a:solidFill>
                <a:latin typeface="Arial" panose="020B0604020202020204" pitchFamily="34" charset="0"/>
                <a:cs typeface="Arial" panose="020B0604020202020204" pitchFamily="34" charset="0"/>
              </a:rPr>
              <a:t>–</a:t>
            </a:r>
            <a:r>
              <a:rPr lang="en-US" sz="1600" b="1">
                <a:solidFill>
                  <a:srgbClr val="F37032"/>
                </a:solidFill>
                <a:latin typeface="Arial" panose="020B0604020202020204" pitchFamily="34" charset="0"/>
                <a:cs typeface="Arial" panose="020B0604020202020204" pitchFamily="34" charset="0"/>
              </a:rPr>
              <a:t> RGB  243 / 112 / 50</a:t>
            </a:r>
            <a:endParaRPr lang="en-US" sz="1600">
              <a:solidFill>
                <a:srgbClr val="F37032"/>
              </a:solidFill>
            </a:endParaRPr>
          </a:p>
        </p:txBody>
      </p:sp>
      <p:sp>
        <p:nvSpPr>
          <p:cNvPr id="23" name="object 21">
            <a:extLst>
              <a:ext uri="{FF2B5EF4-FFF2-40B4-BE49-F238E27FC236}">
                <a16:creationId xmlns:a16="http://schemas.microsoft.com/office/drawing/2014/main" id="{245DC147-5C99-D44E-85FA-28A310E46293}"/>
              </a:ext>
            </a:extLst>
          </p:cNvPr>
          <p:cNvSpPr txBox="1"/>
          <p:nvPr userDrawn="1"/>
        </p:nvSpPr>
        <p:spPr>
          <a:xfrm>
            <a:off x="641350" y="2701925"/>
            <a:ext cx="9372600" cy="276999"/>
          </a:xfrm>
          <a:prstGeom prst="rect">
            <a:avLst/>
          </a:prstGeom>
        </p:spPr>
        <p:txBody>
          <a:bodyPr vert="horz" wrap="square" lIns="0" tIns="0" rIns="0" bIns="0" rtlCol="0">
            <a:spAutoFit/>
          </a:bodyPr>
          <a:lstStyle/>
          <a:p>
            <a:pPr marL="12700">
              <a:lnSpc>
                <a:spcPct val="100000"/>
              </a:lnSpc>
            </a:pPr>
            <a:r>
              <a:rPr lang="en-US" b="1">
                <a:solidFill>
                  <a:srgbClr val="E5007D"/>
                </a:solidFill>
                <a:latin typeface="Arial" charset="0"/>
                <a:ea typeface="Arial" charset="0"/>
                <a:cs typeface="Arial" charset="0"/>
              </a:rPr>
              <a:t>Business in the Community secondary </a:t>
            </a:r>
            <a:r>
              <a:rPr lang="en-US" b="1" err="1">
                <a:solidFill>
                  <a:srgbClr val="E5007D"/>
                </a:solidFill>
                <a:latin typeface="Arial" charset="0"/>
                <a:ea typeface="Arial" charset="0"/>
                <a:cs typeface="Arial" charset="0"/>
              </a:rPr>
              <a:t>colours</a:t>
            </a:r>
            <a:r>
              <a:rPr lang="en-US" b="1">
                <a:solidFill>
                  <a:srgbClr val="E5007D"/>
                </a:solidFill>
                <a:latin typeface="Arial" charset="0"/>
                <a:ea typeface="Arial" charset="0"/>
                <a:cs typeface="Arial" charset="0"/>
              </a:rPr>
              <a:t> </a:t>
            </a:r>
            <a:r>
              <a:rPr lang="mr-IN" b="1">
                <a:solidFill>
                  <a:srgbClr val="E5007D"/>
                </a:solidFill>
                <a:latin typeface="Arial" charset="0"/>
                <a:ea typeface="Arial" charset="0"/>
                <a:cs typeface="Arial" charset="0"/>
              </a:rPr>
              <a:t>–</a:t>
            </a:r>
            <a:r>
              <a:rPr lang="en-US" b="1">
                <a:solidFill>
                  <a:srgbClr val="E5007D"/>
                </a:solidFill>
                <a:latin typeface="Arial" charset="0"/>
                <a:ea typeface="Arial" charset="0"/>
                <a:cs typeface="Arial" charset="0"/>
              </a:rPr>
              <a:t> for use on tables, diagrams.</a:t>
            </a:r>
            <a:endParaRPr b="1">
              <a:latin typeface="Arial" charset="0"/>
              <a:ea typeface="Arial" charset="0"/>
              <a:cs typeface="Arial" charset="0"/>
            </a:endParaRPr>
          </a:p>
        </p:txBody>
      </p:sp>
      <p:sp>
        <p:nvSpPr>
          <p:cNvPr id="24" name="object 2">
            <a:extLst>
              <a:ext uri="{FF2B5EF4-FFF2-40B4-BE49-F238E27FC236}">
                <a16:creationId xmlns:a16="http://schemas.microsoft.com/office/drawing/2014/main" id="{349D926C-ACA1-9048-8D3C-77F09ED165AA}"/>
              </a:ext>
            </a:extLst>
          </p:cNvPr>
          <p:cNvSpPr/>
          <p:nvPr userDrawn="1"/>
        </p:nvSpPr>
        <p:spPr>
          <a:xfrm>
            <a:off x="4770689" y="3235325"/>
            <a:ext cx="685800" cy="683880"/>
          </a:xfrm>
          <a:custGeom>
            <a:avLst/>
            <a:gdLst/>
            <a:ahLst/>
            <a:cxnLst/>
            <a:rect l="l" t="t" r="r" b="b"/>
            <a:pathLst>
              <a:path w="12409805" h="6202680">
                <a:moveTo>
                  <a:pt x="0" y="6202387"/>
                </a:moveTo>
                <a:lnTo>
                  <a:pt x="12409195" y="6202387"/>
                </a:lnTo>
                <a:lnTo>
                  <a:pt x="12409195" y="0"/>
                </a:lnTo>
                <a:lnTo>
                  <a:pt x="0" y="0"/>
                </a:lnTo>
                <a:lnTo>
                  <a:pt x="0" y="6202387"/>
                </a:lnTo>
              </a:path>
            </a:pathLst>
          </a:custGeom>
          <a:solidFill>
            <a:srgbClr val="46C1BE"/>
          </a:solidFill>
        </p:spPr>
        <p:txBody>
          <a:bodyPr wrap="square" lIns="0" tIns="0" rIns="0" bIns="0" rtlCol="0"/>
          <a:lstStyle/>
          <a:p>
            <a:endParaRPr>
              <a:solidFill>
                <a:srgbClr val="6CB744"/>
              </a:solidFill>
            </a:endParaRPr>
          </a:p>
        </p:txBody>
      </p:sp>
      <p:sp>
        <p:nvSpPr>
          <p:cNvPr id="25" name="object 2">
            <a:extLst>
              <a:ext uri="{FF2B5EF4-FFF2-40B4-BE49-F238E27FC236}">
                <a16:creationId xmlns:a16="http://schemas.microsoft.com/office/drawing/2014/main" id="{DEE2E309-D736-604D-9A9F-8CAEE4C03FD9}"/>
              </a:ext>
            </a:extLst>
          </p:cNvPr>
          <p:cNvSpPr/>
          <p:nvPr userDrawn="1"/>
        </p:nvSpPr>
        <p:spPr>
          <a:xfrm>
            <a:off x="4761722" y="4230742"/>
            <a:ext cx="685800" cy="683880"/>
          </a:xfrm>
          <a:custGeom>
            <a:avLst/>
            <a:gdLst/>
            <a:ahLst/>
            <a:cxnLst/>
            <a:rect l="l" t="t" r="r" b="b"/>
            <a:pathLst>
              <a:path w="12409805" h="6202680">
                <a:moveTo>
                  <a:pt x="0" y="6202387"/>
                </a:moveTo>
                <a:lnTo>
                  <a:pt x="12409195" y="6202387"/>
                </a:lnTo>
                <a:lnTo>
                  <a:pt x="12409195" y="0"/>
                </a:lnTo>
                <a:lnTo>
                  <a:pt x="0" y="0"/>
                </a:lnTo>
                <a:lnTo>
                  <a:pt x="0" y="6202387"/>
                </a:lnTo>
              </a:path>
            </a:pathLst>
          </a:custGeom>
          <a:solidFill>
            <a:srgbClr val="FDB813"/>
          </a:solidFill>
        </p:spPr>
        <p:txBody>
          <a:bodyPr wrap="square" lIns="0" tIns="0" rIns="0" bIns="0" rtlCol="0"/>
          <a:lstStyle/>
          <a:p>
            <a:endParaRPr>
              <a:solidFill>
                <a:srgbClr val="EC008C"/>
              </a:solidFill>
            </a:endParaRPr>
          </a:p>
        </p:txBody>
      </p:sp>
      <p:sp>
        <p:nvSpPr>
          <p:cNvPr id="26" name="object 2">
            <a:extLst>
              <a:ext uri="{FF2B5EF4-FFF2-40B4-BE49-F238E27FC236}">
                <a16:creationId xmlns:a16="http://schemas.microsoft.com/office/drawing/2014/main" id="{4D08962B-C0AF-4F47-9C4A-207316BB5E46}"/>
              </a:ext>
            </a:extLst>
          </p:cNvPr>
          <p:cNvSpPr/>
          <p:nvPr userDrawn="1"/>
        </p:nvSpPr>
        <p:spPr>
          <a:xfrm>
            <a:off x="4756150" y="5342871"/>
            <a:ext cx="685800" cy="683880"/>
          </a:xfrm>
          <a:custGeom>
            <a:avLst/>
            <a:gdLst/>
            <a:ahLst/>
            <a:cxnLst/>
            <a:rect l="l" t="t" r="r" b="b"/>
            <a:pathLst>
              <a:path w="12409805" h="6202680">
                <a:moveTo>
                  <a:pt x="0" y="6202387"/>
                </a:moveTo>
                <a:lnTo>
                  <a:pt x="12409195" y="6202387"/>
                </a:lnTo>
                <a:lnTo>
                  <a:pt x="12409195" y="0"/>
                </a:lnTo>
                <a:lnTo>
                  <a:pt x="0" y="0"/>
                </a:lnTo>
                <a:lnTo>
                  <a:pt x="0" y="6202387"/>
                </a:lnTo>
              </a:path>
            </a:pathLst>
          </a:custGeom>
          <a:solidFill>
            <a:srgbClr val="6C6C7A"/>
          </a:solidFill>
        </p:spPr>
        <p:txBody>
          <a:bodyPr wrap="square" lIns="0" tIns="0" rIns="0" bIns="0" rtlCol="0"/>
          <a:lstStyle/>
          <a:p>
            <a:endParaRPr/>
          </a:p>
        </p:txBody>
      </p:sp>
      <p:sp>
        <p:nvSpPr>
          <p:cNvPr id="27" name="Rectangle 26">
            <a:extLst>
              <a:ext uri="{FF2B5EF4-FFF2-40B4-BE49-F238E27FC236}">
                <a16:creationId xmlns:a16="http://schemas.microsoft.com/office/drawing/2014/main" id="{67F8F90D-71D4-544A-89DF-11FFF0226291}"/>
              </a:ext>
            </a:extLst>
          </p:cNvPr>
          <p:cNvSpPr/>
          <p:nvPr userDrawn="1"/>
        </p:nvSpPr>
        <p:spPr>
          <a:xfrm>
            <a:off x="5707364" y="3398799"/>
            <a:ext cx="2664447" cy="338554"/>
          </a:xfrm>
          <a:prstGeom prst="rect">
            <a:avLst/>
          </a:prstGeom>
        </p:spPr>
        <p:txBody>
          <a:bodyPr wrap="none">
            <a:spAutoFit/>
          </a:bodyPr>
          <a:lstStyle/>
          <a:p>
            <a:r>
              <a:rPr lang="en-US" sz="1600" b="1">
                <a:solidFill>
                  <a:srgbClr val="46C1BE"/>
                </a:solidFill>
                <a:latin typeface="Arial" panose="020B0604020202020204" pitchFamily="34" charset="0"/>
                <a:cs typeface="Arial" panose="020B0604020202020204" pitchFamily="34" charset="0"/>
              </a:rPr>
              <a:t>Mint - RGB 70 / 1193 / 190</a:t>
            </a:r>
            <a:endParaRPr lang="en-US" sz="1600" b="1">
              <a:solidFill>
                <a:srgbClr val="46C1BE"/>
              </a:solidFill>
            </a:endParaRPr>
          </a:p>
        </p:txBody>
      </p:sp>
      <p:sp>
        <p:nvSpPr>
          <p:cNvPr id="28" name="Rectangle 27">
            <a:extLst>
              <a:ext uri="{FF2B5EF4-FFF2-40B4-BE49-F238E27FC236}">
                <a16:creationId xmlns:a16="http://schemas.microsoft.com/office/drawing/2014/main" id="{67B2D79A-4D5C-064D-8104-E5B3BE187394}"/>
              </a:ext>
            </a:extLst>
          </p:cNvPr>
          <p:cNvSpPr/>
          <p:nvPr userDrawn="1"/>
        </p:nvSpPr>
        <p:spPr>
          <a:xfrm>
            <a:off x="5707364" y="4449472"/>
            <a:ext cx="2778261" cy="338554"/>
          </a:xfrm>
          <a:prstGeom prst="rect">
            <a:avLst/>
          </a:prstGeom>
        </p:spPr>
        <p:txBody>
          <a:bodyPr wrap="none">
            <a:spAutoFit/>
          </a:bodyPr>
          <a:lstStyle/>
          <a:p>
            <a:r>
              <a:rPr lang="en-US" sz="1600" b="1">
                <a:solidFill>
                  <a:srgbClr val="FDB813"/>
                </a:solidFill>
                <a:latin typeface="Arial" panose="020B0604020202020204" pitchFamily="34" charset="0"/>
                <a:cs typeface="Arial" panose="020B0604020202020204" pitchFamily="34" charset="0"/>
              </a:rPr>
              <a:t>Yellow - RGB 253 / 184 / 19</a:t>
            </a:r>
            <a:endParaRPr lang="en-US" sz="1600">
              <a:solidFill>
                <a:srgbClr val="FDB813"/>
              </a:solidFill>
            </a:endParaRPr>
          </a:p>
        </p:txBody>
      </p:sp>
      <p:sp>
        <p:nvSpPr>
          <p:cNvPr id="29" name="Rectangle 28">
            <a:extLst>
              <a:ext uri="{FF2B5EF4-FFF2-40B4-BE49-F238E27FC236}">
                <a16:creationId xmlns:a16="http://schemas.microsoft.com/office/drawing/2014/main" id="{02A73254-BF46-7D42-B65C-36DFE5D4C397}"/>
              </a:ext>
            </a:extLst>
          </p:cNvPr>
          <p:cNvSpPr/>
          <p:nvPr userDrawn="1"/>
        </p:nvSpPr>
        <p:spPr>
          <a:xfrm>
            <a:off x="5664198" y="5500145"/>
            <a:ext cx="2823209" cy="338554"/>
          </a:xfrm>
          <a:prstGeom prst="rect">
            <a:avLst/>
          </a:prstGeom>
        </p:spPr>
        <p:txBody>
          <a:bodyPr wrap="none">
            <a:spAutoFit/>
          </a:bodyPr>
          <a:lstStyle/>
          <a:p>
            <a:r>
              <a:rPr lang="en-US" sz="1600" b="1">
                <a:solidFill>
                  <a:srgbClr val="6C6C7A"/>
                </a:solidFill>
                <a:latin typeface="Arial" panose="020B0604020202020204" pitchFamily="34" charset="0"/>
                <a:cs typeface="Arial" panose="020B0604020202020204" pitchFamily="34" charset="0"/>
              </a:rPr>
              <a:t>Grey </a:t>
            </a:r>
            <a:r>
              <a:rPr lang="mr-IN" sz="1600" b="1">
                <a:solidFill>
                  <a:srgbClr val="6C6C7A"/>
                </a:solidFill>
                <a:latin typeface="Arial" panose="020B0604020202020204" pitchFamily="34" charset="0"/>
                <a:cs typeface="Arial" panose="020B0604020202020204" pitchFamily="34" charset="0"/>
              </a:rPr>
              <a:t>–</a:t>
            </a:r>
            <a:r>
              <a:rPr lang="en-US" sz="1600" b="1">
                <a:solidFill>
                  <a:srgbClr val="6C6C7A"/>
                </a:solidFill>
                <a:latin typeface="Arial" panose="020B0604020202020204" pitchFamily="34" charset="0"/>
                <a:cs typeface="Arial" panose="020B0604020202020204" pitchFamily="34" charset="0"/>
              </a:rPr>
              <a:t> RGB  108 / 108 / 122</a:t>
            </a:r>
            <a:endParaRPr lang="en-US" sz="1600">
              <a:solidFill>
                <a:srgbClr val="6C6C7A"/>
              </a:solidFill>
            </a:endParaRPr>
          </a:p>
        </p:txBody>
      </p:sp>
      <p:sp>
        <p:nvSpPr>
          <p:cNvPr id="30" name="Rectangle 29">
            <a:extLst>
              <a:ext uri="{FF2B5EF4-FFF2-40B4-BE49-F238E27FC236}">
                <a16:creationId xmlns:a16="http://schemas.microsoft.com/office/drawing/2014/main" id="{9B599861-953D-9C4E-807D-C400DC202C3A}"/>
              </a:ext>
            </a:extLst>
          </p:cNvPr>
          <p:cNvSpPr/>
          <p:nvPr userDrawn="1"/>
        </p:nvSpPr>
        <p:spPr>
          <a:xfrm>
            <a:off x="9328150" y="3218366"/>
            <a:ext cx="2514600" cy="3046988"/>
          </a:xfrm>
          <a:prstGeom prst="rect">
            <a:avLst/>
          </a:prstGeom>
        </p:spPr>
        <p:txBody>
          <a:bodyPr wrap="square">
            <a:spAutoFit/>
          </a:bodyPr>
          <a:lstStyle/>
          <a:p>
            <a:r>
              <a:rPr lang="en-US" sz="1600">
                <a:latin typeface="Arial" charset="0"/>
                <a:ea typeface="Arial" charset="0"/>
                <a:cs typeface="Arial" charset="0"/>
              </a:rPr>
              <a:t>The six tertiary </a:t>
            </a:r>
            <a:r>
              <a:rPr lang="en-US" sz="1600" err="1">
                <a:latin typeface="Arial" charset="0"/>
                <a:ea typeface="Arial" charset="0"/>
                <a:cs typeface="Arial" charset="0"/>
              </a:rPr>
              <a:t>colours</a:t>
            </a:r>
            <a:r>
              <a:rPr lang="en-US" sz="1600">
                <a:latin typeface="Arial" charset="0"/>
                <a:ea typeface="Arial" charset="0"/>
                <a:cs typeface="Arial" charset="0"/>
              </a:rPr>
              <a:t> specified here are to be used in charts and graphs, where more </a:t>
            </a:r>
            <a:r>
              <a:rPr lang="en-US" sz="1600" err="1">
                <a:latin typeface="Arial" charset="0"/>
                <a:ea typeface="Arial" charset="0"/>
                <a:cs typeface="Arial" charset="0"/>
              </a:rPr>
              <a:t>colours</a:t>
            </a:r>
            <a:r>
              <a:rPr lang="en-US" sz="1600">
                <a:latin typeface="Arial" charset="0"/>
                <a:ea typeface="Arial" charset="0"/>
                <a:cs typeface="Arial" charset="0"/>
              </a:rPr>
              <a:t> are required.</a:t>
            </a:r>
          </a:p>
          <a:p>
            <a:endParaRPr lang="en-US" sz="1600">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Arial" charset="0"/>
                <a:ea typeface="Arial" charset="0"/>
                <a:cs typeface="Arial" charset="0"/>
              </a:rPr>
              <a:t>All </a:t>
            </a:r>
            <a:r>
              <a:rPr lang="en-US" sz="1600" err="1">
                <a:latin typeface="Arial" charset="0"/>
                <a:ea typeface="Arial" charset="0"/>
                <a:cs typeface="Arial" charset="0"/>
              </a:rPr>
              <a:t>colours</a:t>
            </a:r>
            <a:r>
              <a:rPr lang="en-US" sz="1600">
                <a:latin typeface="Arial" charset="0"/>
                <a:ea typeface="Arial" charset="0"/>
                <a:cs typeface="Arial" charset="0"/>
              </a:rPr>
              <a:t> are saved as the Theme </a:t>
            </a:r>
            <a:r>
              <a:rPr lang="en-US" sz="1600" err="1">
                <a:latin typeface="Arial" charset="0"/>
                <a:ea typeface="Arial" charset="0"/>
                <a:cs typeface="Arial" charset="0"/>
              </a:rPr>
              <a:t>Colours</a:t>
            </a:r>
            <a:r>
              <a:rPr lang="en-US" sz="1600">
                <a:latin typeface="Arial" charset="0"/>
                <a:ea typeface="Arial" charset="0"/>
                <a:cs typeface="Arial" charset="0"/>
              </a:rPr>
              <a:t> and appear at the top bar of the </a:t>
            </a:r>
            <a:r>
              <a:rPr lang="en-US" sz="1600" err="1">
                <a:latin typeface="Arial" charset="0"/>
                <a:ea typeface="Arial" charset="0"/>
                <a:cs typeface="Arial" charset="0"/>
              </a:rPr>
              <a:t>colour</a:t>
            </a:r>
            <a:r>
              <a:rPr lang="en-US" sz="1600">
                <a:latin typeface="Arial" charset="0"/>
                <a:ea typeface="Arial" charset="0"/>
                <a:cs typeface="Arial" charset="0"/>
              </a:rPr>
              <a:t> options.</a:t>
            </a:r>
          </a:p>
          <a:p>
            <a:endParaRPr lang="en-US" sz="1600">
              <a:latin typeface="Arial" charset="0"/>
              <a:ea typeface="Arial" charset="0"/>
              <a:cs typeface="Arial" charset="0"/>
            </a:endParaRPr>
          </a:p>
          <a:p>
            <a:endParaRPr lang="en-US" sz="1600">
              <a:latin typeface="Arial" charset="0"/>
              <a:ea typeface="Arial" charset="0"/>
              <a:cs typeface="Arial" charset="0"/>
            </a:endParaRPr>
          </a:p>
        </p:txBody>
      </p:sp>
    </p:spTree>
    <p:extLst>
      <p:ext uri="{BB962C8B-B14F-4D97-AF65-F5344CB8AC3E}">
        <p14:creationId xmlns:p14="http://schemas.microsoft.com/office/powerpoint/2010/main" val="3601701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ith date">
    <p:spTree>
      <p:nvGrpSpPr>
        <p:cNvPr id="1" name=""/>
        <p:cNvGrpSpPr/>
        <p:nvPr/>
      </p:nvGrpSpPr>
      <p:grpSpPr>
        <a:xfrm>
          <a:off x="0" y="0"/>
          <a:ext cx="0" cy="0"/>
          <a:chOff x="0" y="0"/>
          <a:chExt cx="0" cy="0"/>
        </a:xfrm>
      </p:grpSpPr>
      <p:sp>
        <p:nvSpPr>
          <p:cNvPr id="6" name="Holder 4">
            <a:extLst>
              <a:ext uri="{FF2B5EF4-FFF2-40B4-BE49-F238E27FC236}">
                <a16:creationId xmlns:a16="http://schemas.microsoft.com/office/drawing/2014/main" id="{AA40CA55-C153-E34C-A4E0-5905BB099B69}"/>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14" name="Text Placeholder 3">
            <a:extLst>
              <a:ext uri="{FF2B5EF4-FFF2-40B4-BE49-F238E27FC236}">
                <a16:creationId xmlns:a16="http://schemas.microsoft.com/office/drawing/2014/main" id="{46A31B93-2B32-0040-A3A6-907CA7539011}"/>
              </a:ext>
            </a:extLst>
          </p:cNvPr>
          <p:cNvSpPr>
            <a:spLocks noGrp="1"/>
          </p:cNvSpPr>
          <p:nvPr>
            <p:ph type="body" sz="half" idx="2" hasCustomPrompt="1"/>
          </p:nvPr>
        </p:nvSpPr>
        <p:spPr>
          <a:xfrm>
            <a:off x="468007" y="1566493"/>
            <a:ext cx="11131751" cy="427617"/>
          </a:xfrm>
          <a:prstGeom prst="rect">
            <a:avLst/>
          </a:prstGeom>
        </p:spPr>
        <p:txBody>
          <a:bodyPr/>
          <a:lstStyle>
            <a:lvl1pPr marL="0" indent="0">
              <a:buNone/>
              <a:defRPr sz="1800" b="1">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Subheadings | 18pt | Choose from BITC </a:t>
            </a:r>
            <a:r>
              <a:rPr lang="en-US" err="1"/>
              <a:t>colours</a:t>
            </a:r>
            <a:r>
              <a:rPr lang="en-US"/>
              <a:t> Magenta, Blue or Cyan</a:t>
            </a:r>
          </a:p>
        </p:txBody>
      </p:sp>
      <p:sp>
        <p:nvSpPr>
          <p:cNvPr id="17" name="Text Placeholder 3">
            <a:extLst>
              <a:ext uri="{FF2B5EF4-FFF2-40B4-BE49-F238E27FC236}">
                <a16:creationId xmlns:a16="http://schemas.microsoft.com/office/drawing/2014/main" id="{4761FB45-658F-384E-9240-C054461B7185}"/>
              </a:ext>
            </a:extLst>
          </p:cNvPr>
          <p:cNvSpPr>
            <a:spLocks noGrp="1"/>
          </p:cNvSpPr>
          <p:nvPr>
            <p:ph type="body" sz="half" idx="12" hasCustomPrompt="1"/>
          </p:nvPr>
        </p:nvSpPr>
        <p:spPr>
          <a:xfrm>
            <a:off x="468007" y="594360"/>
            <a:ext cx="11131751" cy="427617"/>
          </a:xfrm>
          <a:prstGeom prst="rect">
            <a:avLst/>
          </a:prstGeom>
        </p:spPr>
        <p:txBody>
          <a:bodyPr/>
          <a:lstStyle>
            <a:lvl1pPr marL="0" indent="0">
              <a:buNone/>
              <a:defRPr sz="2800" b="1" cap="all"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MAIN HEADING | 28 – 35pt | choose from </a:t>
            </a:r>
            <a:r>
              <a:rPr lang="en-US" err="1"/>
              <a:t>bitc</a:t>
            </a:r>
            <a:r>
              <a:rPr lang="en-US"/>
              <a:t> </a:t>
            </a:r>
            <a:r>
              <a:rPr lang="en-US" err="1"/>
              <a:t>colours</a:t>
            </a:r>
            <a:r>
              <a:rPr lang="en-US"/>
              <a:t> blue, magenta or cyan</a:t>
            </a:r>
          </a:p>
        </p:txBody>
      </p:sp>
      <p:sp>
        <p:nvSpPr>
          <p:cNvPr id="18" name="Text Placeholder 3">
            <a:extLst>
              <a:ext uri="{FF2B5EF4-FFF2-40B4-BE49-F238E27FC236}">
                <a16:creationId xmlns:a16="http://schemas.microsoft.com/office/drawing/2014/main" id="{DF538235-51B5-4846-96D8-1C541D887522}"/>
              </a:ext>
            </a:extLst>
          </p:cNvPr>
          <p:cNvSpPr>
            <a:spLocks noGrp="1"/>
          </p:cNvSpPr>
          <p:nvPr>
            <p:ph type="body" sz="half" idx="10" hasCustomPrompt="1"/>
          </p:nvPr>
        </p:nvSpPr>
        <p:spPr>
          <a:xfrm>
            <a:off x="493376" y="2168831"/>
            <a:ext cx="11131751" cy="991058"/>
          </a:xfrm>
          <a:prstGeom prst="rect">
            <a:avLst/>
          </a:prstGeom>
        </p:spPr>
        <p:txBody>
          <a:bodyPr/>
          <a:lstStyle>
            <a:lvl1pPr marL="0" indent="0">
              <a:buNone/>
              <a:defRPr sz="180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Copy  |  18pt  |  Always Black</a:t>
            </a:r>
          </a:p>
        </p:txBody>
      </p:sp>
      <p:sp>
        <p:nvSpPr>
          <p:cNvPr id="11" name="Footer Placeholder 24">
            <a:extLst>
              <a:ext uri="{FF2B5EF4-FFF2-40B4-BE49-F238E27FC236}">
                <a16:creationId xmlns:a16="http://schemas.microsoft.com/office/drawing/2014/main" id="{5AD922DE-C605-7547-88BF-CD17F503C44F}"/>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
        <p:nvSpPr>
          <p:cNvPr id="12" name="Text Placeholder 12"/>
          <p:cNvSpPr>
            <a:spLocks noGrp="1"/>
          </p:cNvSpPr>
          <p:nvPr>
            <p:ph type="body" sz="quarter" idx="11" hasCustomPrompt="1"/>
          </p:nvPr>
        </p:nvSpPr>
        <p:spPr>
          <a:xfrm>
            <a:off x="493377" y="3334610"/>
            <a:ext cx="11190789" cy="2302262"/>
          </a:xfrm>
          <a:prstGeom prst="rect">
            <a:avLst/>
          </a:prstGeom>
          <a:noFill/>
          <a:ln>
            <a:noFill/>
          </a:ln>
        </p:spPr>
        <p:style>
          <a:lnRef idx="2">
            <a:schemeClr val="accent2"/>
          </a:lnRef>
          <a:fillRef idx="1">
            <a:schemeClr val="lt1"/>
          </a:fillRef>
          <a:effectRef idx="0">
            <a:schemeClr val="accent2"/>
          </a:effectRef>
          <a:fontRef idx="none"/>
        </p:style>
        <p:txBody>
          <a:bodyPr/>
          <a:lstStyle>
            <a:lvl1pPr marL="285750" indent="-285750">
              <a:buClr>
                <a:schemeClr val="bg2"/>
              </a:buClr>
              <a:buFont typeface="Arial" charset="0"/>
              <a:buChar char="•"/>
              <a:defRPr sz="1800" baseline="0">
                <a:solidFill>
                  <a:schemeClr val="accent6">
                    <a:lumMod val="50000"/>
                  </a:schemeClr>
                </a:solidFill>
              </a:defRPr>
            </a:lvl1pPr>
            <a:lvl2pPr marL="664266" indent="-221422">
              <a:buClr>
                <a:schemeClr val="bg2"/>
              </a:buClr>
              <a:buFont typeface="AppleSymbols" charset="0"/>
              <a:buChar char="⎻"/>
              <a:defRPr sz="1800">
                <a:solidFill>
                  <a:schemeClr val="accent6">
                    <a:lumMod val="50000"/>
                  </a:schemeClr>
                </a:solidFill>
                <a:latin typeface="+mn-lt"/>
              </a:defRPr>
            </a:lvl2pPr>
            <a:lvl3pPr marL="1107110" indent="-221422">
              <a:buClr>
                <a:schemeClr val="bg2"/>
              </a:buClr>
              <a:buFont typeface="AppleSymbols" charset="0"/>
              <a:buChar char="⎻"/>
              <a:defRPr sz="1800">
                <a:solidFill>
                  <a:schemeClr val="accent6">
                    <a:lumMod val="50000"/>
                  </a:schemeClr>
                </a:solidFill>
                <a:latin typeface="+mn-lt"/>
              </a:defRPr>
            </a:lvl3pPr>
            <a:lvl4pPr marL="1549954" indent="-221422">
              <a:buClr>
                <a:schemeClr val="tx2"/>
              </a:buClr>
              <a:buFont typeface="AppleSymbols" charset="0"/>
              <a:buChar char="⎻"/>
              <a:defRPr sz="1800">
                <a:solidFill>
                  <a:schemeClr val="accent6">
                    <a:lumMod val="50000"/>
                  </a:schemeClr>
                </a:solidFill>
                <a:latin typeface="+mn-lt"/>
              </a:defRPr>
            </a:lvl4pPr>
            <a:lvl5pPr marL="1992798" indent="-221422">
              <a:buClr>
                <a:schemeClr val="tx2"/>
              </a:buClr>
              <a:buFont typeface="AppleSymbols" charset="0"/>
              <a:buChar char="⎻"/>
              <a:defRPr sz="1800">
                <a:solidFill>
                  <a:schemeClr val="accent6">
                    <a:lumMod val="50000"/>
                  </a:schemeClr>
                </a:solidFill>
                <a:latin typeface="+mn-lt"/>
              </a:defRPr>
            </a:lvl5pPr>
          </a:lstStyle>
          <a:p>
            <a:pPr lvl="0"/>
            <a:r>
              <a:rPr lang="en-US"/>
              <a:t>Click to edit text styles</a:t>
            </a:r>
          </a:p>
          <a:p>
            <a:pPr lvl="0"/>
            <a:r>
              <a:rPr lang="en-US"/>
              <a:t>Click to edit Master text styles</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Tree>
    <p:extLst>
      <p:ext uri="{BB962C8B-B14F-4D97-AF65-F5344CB8AC3E}">
        <p14:creationId xmlns:p14="http://schemas.microsoft.com/office/powerpoint/2010/main" val="28471322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onts">
    <p:spTree>
      <p:nvGrpSpPr>
        <p:cNvPr id="1" name=""/>
        <p:cNvGrpSpPr/>
        <p:nvPr/>
      </p:nvGrpSpPr>
      <p:grpSpPr>
        <a:xfrm>
          <a:off x="0" y="0"/>
          <a:ext cx="0" cy="0"/>
          <a:chOff x="0" y="0"/>
          <a:chExt cx="0" cy="0"/>
        </a:xfrm>
      </p:grpSpPr>
      <p:sp>
        <p:nvSpPr>
          <p:cNvPr id="3" name="object 22">
            <a:extLst>
              <a:ext uri="{FF2B5EF4-FFF2-40B4-BE49-F238E27FC236}">
                <a16:creationId xmlns:a16="http://schemas.microsoft.com/office/drawing/2014/main" id="{4132CF05-AA78-C740-8504-46EC69524480}"/>
              </a:ext>
            </a:extLst>
          </p:cNvPr>
          <p:cNvSpPr/>
          <p:nvPr userDrawn="1"/>
        </p:nvSpPr>
        <p:spPr>
          <a:xfrm>
            <a:off x="468007" y="6200798"/>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a:p>
        </p:txBody>
      </p:sp>
      <p:pic>
        <p:nvPicPr>
          <p:cNvPr id="4" name="Picture 3">
            <a:extLst>
              <a:ext uri="{FF2B5EF4-FFF2-40B4-BE49-F238E27FC236}">
                <a16:creationId xmlns:a16="http://schemas.microsoft.com/office/drawing/2014/main" id="{2CA084D9-2F2F-8B48-A93D-C2426BA989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8007" y="6361758"/>
            <a:ext cx="961203" cy="378091"/>
          </a:xfrm>
          <a:prstGeom prst="rect">
            <a:avLst/>
          </a:prstGeom>
        </p:spPr>
      </p:pic>
      <p:sp>
        <p:nvSpPr>
          <p:cNvPr id="5" name="Text Placeholder 3">
            <a:extLst>
              <a:ext uri="{FF2B5EF4-FFF2-40B4-BE49-F238E27FC236}">
                <a16:creationId xmlns:a16="http://schemas.microsoft.com/office/drawing/2014/main" id="{B0BFDC3B-B652-6745-8E34-BC32DDDD7EF0}"/>
              </a:ext>
            </a:extLst>
          </p:cNvPr>
          <p:cNvSpPr>
            <a:spLocks noGrp="1"/>
          </p:cNvSpPr>
          <p:nvPr>
            <p:ph type="body" sz="half" idx="16" hasCustomPrompt="1"/>
          </p:nvPr>
        </p:nvSpPr>
        <p:spPr>
          <a:xfrm>
            <a:off x="552415" y="6339291"/>
            <a:ext cx="11131751" cy="191589"/>
          </a:xfrm>
          <a:prstGeom prst="rect">
            <a:avLst/>
          </a:prstGeom>
        </p:spPr>
        <p:txBody>
          <a:bodyPr/>
          <a:lstStyle>
            <a:lvl1pPr marL="223838" indent="0" algn="r">
              <a:buClr>
                <a:schemeClr val="bg2"/>
              </a:buClr>
              <a:buFont typeface="System Font Regular"/>
              <a:buNone/>
              <a:tabLst/>
              <a:defRPr sz="800" b="1">
                <a:solidFill>
                  <a:srgbClr val="222065"/>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Quick Guide to using BITC </a:t>
            </a:r>
            <a:r>
              <a:rPr lang="en-US" err="1"/>
              <a:t>Slidedeck</a:t>
            </a:r>
            <a:endParaRPr lang="en-US"/>
          </a:p>
        </p:txBody>
      </p:sp>
      <p:sp>
        <p:nvSpPr>
          <p:cNvPr id="6" name="object 5">
            <a:extLst>
              <a:ext uri="{FF2B5EF4-FFF2-40B4-BE49-F238E27FC236}">
                <a16:creationId xmlns:a16="http://schemas.microsoft.com/office/drawing/2014/main" id="{6DF09AA5-2F2C-A345-986E-EC44EB5DCA79}"/>
              </a:ext>
            </a:extLst>
          </p:cNvPr>
          <p:cNvSpPr/>
          <p:nvPr userDrawn="1"/>
        </p:nvSpPr>
        <p:spPr>
          <a:xfrm>
            <a:off x="641350" y="2634346"/>
            <a:ext cx="5436235" cy="0"/>
          </a:xfrm>
          <a:custGeom>
            <a:avLst/>
            <a:gdLst/>
            <a:ahLst/>
            <a:cxnLst/>
            <a:rect l="l" t="t" r="r" b="b"/>
            <a:pathLst>
              <a:path w="5436235">
                <a:moveTo>
                  <a:pt x="0" y="0"/>
                </a:moveTo>
                <a:lnTo>
                  <a:pt x="5436146" y="0"/>
                </a:lnTo>
              </a:path>
            </a:pathLst>
          </a:custGeom>
          <a:ln w="12700">
            <a:solidFill>
              <a:srgbClr val="E5007D"/>
            </a:solidFill>
          </a:ln>
        </p:spPr>
        <p:txBody>
          <a:bodyPr wrap="square" lIns="0" tIns="0" rIns="0" bIns="0" rtlCol="0"/>
          <a:lstStyle/>
          <a:p>
            <a:endParaRPr/>
          </a:p>
        </p:txBody>
      </p:sp>
      <p:sp>
        <p:nvSpPr>
          <p:cNvPr id="7" name="object 21">
            <a:extLst>
              <a:ext uri="{FF2B5EF4-FFF2-40B4-BE49-F238E27FC236}">
                <a16:creationId xmlns:a16="http://schemas.microsoft.com/office/drawing/2014/main" id="{9DB4249C-B253-2A42-92AC-9262D9587A19}"/>
              </a:ext>
            </a:extLst>
          </p:cNvPr>
          <p:cNvSpPr txBox="1"/>
          <p:nvPr userDrawn="1"/>
        </p:nvSpPr>
        <p:spPr>
          <a:xfrm>
            <a:off x="641350" y="2701925"/>
            <a:ext cx="2903073" cy="276999"/>
          </a:xfrm>
          <a:prstGeom prst="rect">
            <a:avLst/>
          </a:prstGeom>
        </p:spPr>
        <p:txBody>
          <a:bodyPr vert="horz" wrap="square" lIns="0" tIns="0" rIns="0" bIns="0" rtlCol="0">
            <a:spAutoFit/>
          </a:bodyPr>
          <a:lstStyle/>
          <a:p>
            <a:pPr marL="12700">
              <a:lnSpc>
                <a:spcPct val="100000"/>
              </a:lnSpc>
            </a:pPr>
            <a:r>
              <a:rPr lang="en-US" b="1">
                <a:solidFill>
                  <a:srgbClr val="E5007D"/>
                </a:solidFill>
                <a:latin typeface="Arial" charset="0"/>
                <a:ea typeface="Arial" charset="0"/>
                <a:cs typeface="Arial" charset="0"/>
              </a:rPr>
              <a:t>Fonts</a:t>
            </a:r>
            <a:endParaRPr b="1">
              <a:latin typeface="Arial" charset="0"/>
              <a:ea typeface="Arial" charset="0"/>
              <a:cs typeface="Arial" charset="0"/>
            </a:endParaRPr>
          </a:p>
        </p:txBody>
      </p:sp>
      <p:sp>
        <p:nvSpPr>
          <p:cNvPr id="8" name="Rectangle 7">
            <a:extLst>
              <a:ext uri="{FF2B5EF4-FFF2-40B4-BE49-F238E27FC236}">
                <a16:creationId xmlns:a16="http://schemas.microsoft.com/office/drawing/2014/main" id="{06321A71-37CE-DD49-B879-3CA7DE4A2B53}"/>
              </a:ext>
            </a:extLst>
          </p:cNvPr>
          <p:cNvSpPr/>
          <p:nvPr userDrawn="1"/>
        </p:nvSpPr>
        <p:spPr>
          <a:xfrm>
            <a:off x="552211" y="3363824"/>
            <a:ext cx="10605196" cy="2031325"/>
          </a:xfrm>
          <a:prstGeom prst="rect">
            <a:avLst/>
          </a:prstGeom>
        </p:spPr>
        <p:txBody>
          <a:bodyPr wrap="square">
            <a:spAutoFit/>
          </a:bodyPr>
          <a:lstStyle/>
          <a:p>
            <a:r>
              <a:rPr lang="en-US" b="1">
                <a:solidFill>
                  <a:srgbClr val="222065"/>
                </a:solidFill>
                <a:latin typeface="Arial Black" charset="0"/>
                <a:ea typeface="Arial Black" charset="0"/>
                <a:cs typeface="Arial Black" charset="0"/>
              </a:rPr>
              <a:t>Page Headings in Arial Black </a:t>
            </a:r>
            <a:r>
              <a:rPr lang="mr-IN" b="1">
                <a:solidFill>
                  <a:srgbClr val="222065"/>
                </a:solidFill>
                <a:latin typeface="Arial Black" charset="0"/>
                <a:ea typeface="Arial Black" charset="0"/>
                <a:cs typeface="Arial Black" charset="0"/>
              </a:rPr>
              <a:t>–</a:t>
            </a:r>
            <a:r>
              <a:rPr lang="en-US" b="1">
                <a:solidFill>
                  <a:srgbClr val="222065"/>
                </a:solidFill>
                <a:latin typeface="Arial Black" charset="0"/>
                <a:ea typeface="Arial Black" charset="0"/>
                <a:cs typeface="Arial Black" charset="0"/>
              </a:rPr>
              <a:t> sized 28 - 35pt</a:t>
            </a:r>
          </a:p>
          <a:p>
            <a:r>
              <a:rPr lang="en-US">
                <a:solidFill>
                  <a:srgbClr val="000000"/>
                </a:solidFill>
                <a:latin typeface="Arial" panose="020B0604020202020204" pitchFamily="34" charset="0"/>
                <a:cs typeface="Arial" panose="020B0604020202020204" pitchFamily="34" charset="0"/>
              </a:rPr>
              <a:t>In three BITC </a:t>
            </a:r>
            <a:r>
              <a:rPr lang="en-US" err="1">
                <a:solidFill>
                  <a:srgbClr val="000000"/>
                </a:solidFill>
                <a:latin typeface="Arial" panose="020B0604020202020204" pitchFamily="34" charset="0"/>
                <a:cs typeface="Arial" panose="020B0604020202020204" pitchFamily="34" charset="0"/>
              </a:rPr>
              <a:t>colours</a:t>
            </a:r>
            <a:r>
              <a:rPr lang="en-US">
                <a:solidFill>
                  <a:srgbClr val="000000"/>
                </a:solidFill>
                <a:latin typeface="Arial" panose="020B0604020202020204" pitchFamily="34" charset="0"/>
                <a:cs typeface="Arial" panose="020B0604020202020204" pitchFamily="34" charset="0"/>
              </a:rPr>
              <a:t>, Blue, Magenta, Cyan</a:t>
            </a:r>
          </a:p>
          <a:p>
            <a:endParaRPr lang="en-US">
              <a:solidFill>
                <a:srgbClr val="000000"/>
              </a:solidFill>
              <a:latin typeface="Arial" panose="020B0604020202020204" pitchFamily="34" charset="0"/>
              <a:cs typeface="Arial" panose="020B0604020202020204" pitchFamily="34" charset="0"/>
            </a:endParaRPr>
          </a:p>
          <a:p>
            <a:r>
              <a:rPr lang="en-US" b="1">
                <a:solidFill>
                  <a:srgbClr val="EC008C"/>
                </a:solidFill>
                <a:latin typeface="Arial" panose="020B0604020202020204" pitchFamily="34" charset="0"/>
                <a:cs typeface="Arial" panose="020B0604020202020204" pitchFamily="34" charset="0"/>
              </a:rPr>
              <a:t>Sub Headings in Arial Bold  - sized 18pt</a:t>
            </a:r>
          </a:p>
          <a:p>
            <a:r>
              <a:rPr lang="en-US">
                <a:solidFill>
                  <a:srgbClr val="000000"/>
                </a:solidFill>
                <a:latin typeface="Arial" panose="020B0604020202020204" pitchFamily="34" charset="0"/>
                <a:cs typeface="Arial" panose="020B0604020202020204" pitchFamily="34" charset="0"/>
              </a:rPr>
              <a:t>In three BITC </a:t>
            </a:r>
            <a:r>
              <a:rPr lang="en-US" err="1">
                <a:solidFill>
                  <a:srgbClr val="000000"/>
                </a:solidFill>
                <a:latin typeface="Arial" panose="020B0604020202020204" pitchFamily="34" charset="0"/>
                <a:cs typeface="Arial" panose="020B0604020202020204" pitchFamily="34" charset="0"/>
              </a:rPr>
              <a:t>colours</a:t>
            </a:r>
            <a:r>
              <a:rPr lang="en-US">
                <a:solidFill>
                  <a:srgbClr val="000000"/>
                </a:solidFill>
                <a:latin typeface="Arial" panose="020B0604020202020204" pitchFamily="34" charset="0"/>
                <a:cs typeface="Arial" panose="020B0604020202020204" pitchFamily="34" charset="0"/>
              </a:rPr>
              <a:t>, Blue, Magenta, Cyan</a:t>
            </a:r>
            <a:endParaRPr lang="en-US" b="1">
              <a:solidFill>
                <a:srgbClr val="EC008C"/>
              </a:solidFill>
              <a:latin typeface="Arial" panose="020B0604020202020204" pitchFamily="34" charset="0"/>
              <a:cs typeface="Arial" panose="020B0604020202020204" pitchFamily="34" charset="0"/>
            </a:endParaRPr>
          </a:p>
          <a:p>
            <a:endParaRPr lang="en-US" b="1">
              <a:solidFill>
                <a:srgbClr val="EC008C"/>
              </a:solidFill>
              <a:latin typeface="Arial" panose="020B0604020202020204" pitchFamily="34" charset="0"/>
              <a:cs typeface="Arial" panose="020B0604020202020204" pitchFamily="34" charset="0"/>
            </a:endParaRPr>
          </a:p>
          <a:p>
            <a:r>
              <a:rPr lang="en-US">
                <a:solidFill>
                  <a:schemeClr val="accent6">
                    <a:lumMod val="50000"/>
                  </a:schemeClr>
                </a:solidFill>
                <a:latin typeface="Arial" panose="020B0604020202020204" pitchFamily="34" charset="0"/>
                <a:cs typeface="Arial" panose="020B0604020202020204" pitchFamily="34" charset="0"/>
              </a:rPr>
              <a:t>Copy in Arial Regular </a:t>
            </a:r>
            <a:r>
              <a:rPr lang="mr-IN">
                <a:solidFill>
                  <a:schemeClr val="accent6">
                    <a:lumMod val="50000"/>
                  </a:schemeClr>
                </a:solidFill>
                <a:latin typeface="Arial" panose="020B0604020202020204" pitchFamily="34" charset="0"/>
                <a:cs typeface="Arial" panose="020B0604020202020204" pitchFamily="34" charset="0"/>
              </a:rPr>
              <a:t>–</a:t>
            </a:r>
            <a:r>
              <a:rPr lang="en-US">
                <a:solidFill>
                  <a:schemeClr val="accent6">
                    <a:lumMod val="50000"/>
                  </a:schemeClr>
                </a:solidFill>
                <a:latin typeface="Arial" panose="020B0604020202020204" pitchFamily="34" charset="0"/>
                <a:cs typeface="Arial" panose="020B0604020202020204" pitchFamily="34" charset="0"/>
              </a:rPr>
              <a:t> sized 18pt</a:t>
            </a:r>
          </a:p>
        </p:txBody>
      </p:sp>
      <p:sp>
        <p:nvSpPr>
          <p:cNvPr id="9" name="Rectangle 8">
            <a:extLst>
              <a:ext uri="{FF2B5EF4-FFF2-40B4-BE49-F238E27FC236}">
                <a16:creationId xmlns:a16="http://schemas.microsoft.com/office/drawing/2014/main" id="{E0400AA6-610F-B64A-BC65-AF2E2461ACD0}"/>
              </a:ext>
            </a:extLst>
          </p:cNvPr>
          <p:cNvSpPr/>
          <p:nvPr userDrawn="1"/>
        </p:nvSpPr>
        <p:spPr>
          <a:xfrm>
            <a:off x="533908" y="612596"/>
            <a:ext cx="11308842" cy="477438"/>
          </a:xfrm>
          <a:prstGeom prst="rect">
            <a:avLst/>
          </a:prstGeom>
        </p:spPr>
        <p:txBody>
          <a:bodyPr wrap="square">
            <a:spAutoFit/>
          </a:bodyPr>
          <a:lstStyle/>
          <a:p>
            <a:pPr marL="12700" marR="1485900">
              <a:lnSpc>
                <a:spcPct val="75000"/>
              </a:lnSpc>
              <a:spcAft>
                <a:spcPts val="600"/>
              </a:spcAft>
            </a:pPr>
            <a:r>
              <a:rPr lang="en-US" sz="3200" b="1">
                <a:solidFill>
                  <a:srgbClr val="222065"/>
                </a:solidFill>
                <a:latin typeface="Arial Black" charset="0"/>
                <a:ea typeface="Arial Black" charset="0"/>
                <a:cs typeface="Arial Black" charset="0"/>
              </a:rPr>
              <a:t>QUICK GUIDE</a:t>
            </a:r>
          </a:p>
        </p:txBody>
      </p:sp>
      <p:sp>
        <p:nvSpPr>
          <p:cNvPr id="10" name="Rectangle 9">
            <a:extLst>
              <a:ext uri="{FF2B5EF4-FFF2-40B4-BE49-F238E27FC236}">
                <a16:creationId xmlns:a16="http://schemas.microsoft.com/office/drawing/2014/main" id="{74B8E97D-837D-2C4F-8897-FAA1AD50FE84}"/>
              </a:ext>
            </a:extLst>
          </p:cNvPr>
          <p:cNvSpPr/>
          <p:nvPr userDrawn="1"/>
        </p:nvSpPr>
        <p:spPr>
          <a:xfrm>
            <a:off x="539824" y="1074271"/>
            <a:ext cx="5663762" cy="923330"/>
          </a:xfrm>
          <a:prstGeom prst="rect">
            <a:avLst/>
          </a:prstGeom>
        </p:spPr>
        <p:txBody>
          <a:bodyPr wrap="square">
            <a:spAutoFit/>
          </a:bodyPr>
          <a:lstStyle/>
          <a:p>
            <a:pPr marL="12700" marR="1485900">
              <a:spcAft>
                <a:spcPts val="600"/>
              </a:spcAft>
            </a:pPr>
            <a:r>
              <a:rPr lang="en-US" b="1">
                <a:solidFill>
                  <a:srgbClr val="222065"/>
                </a:solidFill>
                <a:latin typeface="Arial" charset="0"/>
                <a:ea typeface="Arial" charset="0"/>
                <a:cs typeface="Arial" charset="0"/>
              </a:rPr>
              <a:t>The next pages explain and give tools to create a BITC branded PowerPoint Presentation</a:t>
            </a:r>
          </a:p>
        </p:txBody>
      </p:sp>
    </p:spTree>
    <p:extLst>
      <p:ext uri="{BB962C8B-B14F-4D97-AF65-F5344CB8AC3E}">
        <p14:creationId xmlns:p14="http://schemas.microsoft.com/office/powerpoint/2010/main" val="22529600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3" name="object 22">
            <a:extLst>
              <a:ext uri="{FF2B5EF4-FFF2-40B4-BE49-F238E27FC236}">
                <a16:creationId xmlns:a16="http://schemas.microsoft.com/office/drawing/2014/main" id="{4132CF05-AA78-C740-8504-46EC69524480}"/>
              </a:ext>
            </a:extLst>
          </p:cNvPr>
          <p:cNvSpPr/>
          <p:nvPr userDrawn="1"/>
        </p:nvSpPr>
        <p:spPr>
          <a:xfrm>
            <a:off x="468007" y="6200798"/>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a:p>
        </p:txBody>
      </p:sp>
      <p:pic>
        <p:nvPicPr>
          <p:cNvPr id="4" name="Picture 3">
            <a:extLst>
              <a:ext uri="{FF2B5EF4-FFF2-40B4-BE49-F238E27FC236}">
                <a16:creationId xmlns:a16="http://schemas.microsoft.com/office/drawing/2014/main" id="{2CA084D9-2F2F-8B48-A93D-C2426BA989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8007" y="6361758"/>
            <a:ext cx="961203" cy="378091"/>
          </a:xfrm>
          <a:prstGeom prst="rect">
            <a:avLst/>
          </a:prstGeom>
        </p:spPr>
      </p:pic>
      <p:sp>
        <p:nvSpPr>
          <p:cNvPr id="5" name="Text Placeholder 3">
            <a:extLst>
              <a:ext uri="{FF2B5EF4-FFF2-40B4-BE49-F238E27FC236}">
                <a16:creationId xmlns:a16="http://schemas.microsoft.com/office/drawing/2014/main" id="{B0BFDC3B-B652-6745-8E34-BC32DDDD7EF0}"/>
              </a:ext>
            </a:extLst>
          </p:cNvPr>
          <p:cNvSpPr>
            <a:spLocks noGrp="1"/>
          </p:cNvSpPr>
          <p:nvPr>
            <p:ph type="body" sz="half" idx="16" hasCustomPrompt="1"/>
          </p:nvPr>
        </p:nvSpPr>
        <p:spPr>
          <a:xfrm>
            <a:off x="552415" y="6339291"/>
            <a:ext cx="11131751" cy="191589"/>
          </a:xfrm>
          <a:prstGeom prst="rect">
            <a:avLst/>
          </a:prstGeom>
        </p:spPr>
        <p:txBody>
          <a:bodyPr/>
          <a:lstStyle>
            <a:lvl1pPr marL="223838" indent="0" algn="r">
              <a:buClr>
                <a:schemeClr val="bg2"/>
              </a:buClr>
              <a:buFont typeface="System Font Regular"/>
              <a:buNone/>
              <a:tabLst/>
              <a:defRPr sz="800" b="1">
                <a:solidFill>
                  <a:srgbClr val="222065"/>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Quick Guide to using BITC </a:t>
            </a:r>
            <a:r>
              <a:rPr lang="en-US" err="1"/>
              <a:t>Slidedeck</a:t>
            </a:r>
            <a:endParaRPr lang="en-US"/>
          </a:p>
        </p:txBody>
      </p:sp>
      <p:sp>
        <p:nvSpPr>
          <p:cNvPr id="6" name="Rectangle 5">
            <a:extLst>
              <a:ext uri="{FF2B5EF4-FFF2-40B4-BE49-F238E27FC236}">
                <a16:creationId xmlns:a16="http://schemas.microsoft.com/office/drawing/2014/main" id="{95BFC6C4-F36B-2548-907A-A10B3F5DDA3F}"/>
              </a:ext>
            </a:extLst>
          </p:cNvPr>
          <p:cNvSpPr/>
          <p:nvPr userDrawn="1"/>
        </p:nvSpPr>
        <p:spPr>
          <a:xfrm>
            <a:off x="533908" y="612596"/>
            <a:ext cx="11308842" cy="477438"/>
          </a:xfrm>
          <a:prstGeom prst="rect">
            <a:avLst/>
          </a:prstGeom>
        </p:spPr>
        <p:txBody>
          <a:bodyPr wrap="square">
            <a:spAutoFit/>
          </a:bodyPr>
          <a:lstStyle/>
          <a:p>
            <a:pPr marL="12700" marR="1485900">
              <a:lnSpc>
                <a:spcPct val="75000"/>
              </a:lnSpc>
              <a:spcAft>
                <a:spcPts val="600"/>
              </a:spcAft>
            </a:pPr>
            <a:r>
              <a:rPr lang="en-US" sz="3200" b="1">
                <a:solidFill>
                  <a:srgbClr val="222065"/>
                </a:solidFill>
                <a:latin typeface="Arial Black" charset="0"/>
                <a:ea typeface="Arial Black" charset="0"/>
                <a:cs typeface="Arial Black" charset="0"/>
              </a:rPr>
              <a:t>QUICK GUIDE</a:t>
            </a:r>
          </a:p>
        </p:txBody>
      </p:sp>
      <p:sp>
        <p:nvSpPr>
          <p:cNvPr id="7" name="Rectangle 6">
            <a:extLst>
              <a:ext uri="{FF2B5EF4-FFF2-40B4-BE49-F238E27FC236}">
                <a16:creationId xmlns:a16="http://schemas.microsoft.com/office/drawing/2014/main" id="{CA477F1C-8701-3640-A5E7-9B8F166E23FD}"/>
              </a:ext>
            </a:extLst>
          </p:cNvPr>
          <p:cNvSpPr/>
          <p:nvPr userDrawn="1"/>
        </p:nvSpPr>
        <p:spPr>
          <a:xfrm>
            <a:off x="539824" y="1074271"/>
            <a:ext cx="5663762" cy="923330"/>
          </a:xfrm>
          <a:prstGeom prst="rect">
            <a:avLst/>
          </a:prstGeom>
        </p:spPr>
        <p:txBody>
          <a:bodyPr wrap="square">
            <a:spAutoFit/>
          </a:bodyPr>
          <a:lstStyle/>
          <a:p>
            <a:pPr marL="12700" marR="1485900">
              <a:spcAft>
                <a:spcPts val="600"/>
              </a:spcAft>
            </a:pPr>
            <a:r>
              <a:rPr lang="en-US" b="1">
                <a:solidFill>
                  <a:srgbClr val="222065"/>
                </a:solidFill>
                <a:latin typeface="Arial" charset="0"/>
                <a:ea typeface="Arial" charset="0"/>
                <a:cs typeface="Arial" charset="0"/>
              </a:rPr>
              <a:t>The next pages explain and give tools to create a BITC branded PowerPoint Presentation</a:t>
            </a:r>
          </a:p>
        </p:txBody>
      </p:sp>
      <p:sp>
        <p:nvSpPr>
          <p:cNvPr id="8" name="object 5">
            <a:extLst>
              <a:ext uri="{FF2B5EF4-FFF2-40B4-BE49-F238E27FC236}">
                <a16:creationId xmlns:a16="http://schemas.microsoft.com/office/drawing/2014/main" id="{7A5B7F44-BBC8-8549-8BD5-31C521F5D7B7}"/>
              </a:ext>
            </a:extLst>
          </p:cNvPr>
          <p:cNvSpPr/>
          <p:nvPr userDrawn="1"/>
        </p:nvSpPr>
        <p:spPr>
          <a:xfrm>
            <a:off x="641350" y="2634346"/>
            <a:ext cx="5436235" cy="0"/>
          </a:xfrm>
          <a:custGeom>
            <a:avLst/>
            <a:gdLst/>
            <a:ahLst/>
            <a:cxnLst/>
            <a:rect l="l" t="t" r="r" b="b"/>
            <a:pathLst>
              <a:path w="5436235">
                <a:moveTo>
                  <a:pt x="0" y="0"/>
                </a:moveTo>
                <a:lnTo>
                  <a:pt x="5436146" y="0"/>
                </a:lnTo>
              </a:path>
            </a:pathLst>
          </a:custGeom>
          <a:ln w="12700">
            <a:solidFill>
              <a:srgbClr val="E5007D"/>
            </a:solidFill>
          </a:ln>
        </p:spPr>
        <p:txBody>
          <a:bodyPr wrap="square" lIns="0" tIns="0" rIns="0" bIns="0" rtlCol="0"/>
          <a:lstStyle/>
          <a:p>
            <a:endParaRPr/>
          </a:p>
        </p:txBody>
      </p:sp>
      <p:sp>
        <p:nvSpPr>
          <p:cNvPr id="9" name="object 21">
            <a:extLst>
              <a:ext uri="{FF2B5EF4-FFF2-40B4-BE49-F238E27FC236}">
                <a16:creationId xmlns:a16="http://schemas.microsoft.com/office/drawing/2014/main" id="{24C444F9-A908-7B48-B12F-816FCBD60817}"/>
              </a:ext>
            </a:extLst>
          </p:cNvPr>
          <p:cNvSpPr txBox="1"/>
          <p:nvPr userDrawn="1"/>
        </p:nvSpPr>
        <p:spPr>
          <a:xfrm>
            <a:off x="641350" y="2701925"/>
            <a:ext cx="2903073" cy="276999"/>
          </a:xfrm>
          <a:prstGeom prst="rect">
            <a:avLst/>
          </a:prstGeom>
        </p:spPr>
        <p:txBody>
          <a:bodyPr vert="horz" wrap="square" lIns="0" tIns="0" rIns="0" bIns="0" rtlCol="0">
            <a:spAutoFit/>
          </a:bodyPr>
          <a:lstStyle/>
          <a:p>
            <a:pPr marL="12700">
              <a:lnSpc>
                <a:spcPct val="100000"/>
              </a:lnSpc>
            </a:pPr>
            <a:r>
              <a:rPr lang="en-US" b="1">
                <a:solidFill>
                  <a:srgbClr val="E5007D"/>
                </a:solidFill>
                <a:latin typeface="Arial" charset="0"/>
                <a:ea typeface="Arial" charset="0"/>
                <a:cs typeface="Arial" charset="0"/>
              </a:rPr>
              <a:t>Bullet Points</a:t>
            </a:r>
            <a:endParaRPr b="1">
              <a:latin typeface="Arial" charset="0"/>
              <a:ea typeface="Arial" charset="0"/>
              <a:cs typeface="Arial" charset="0"/>
            </a:endParaRPr>
          </a:p>
        </p:txBody>
      </p:sp>
      <p:sp>
        <p:nvSpPr>
          <p:cNvPr id="10" name="Rectangle 9">
            <a:extLst>
              <a:ext uri="{FF2B5EF4-FFF2-40B4-BE49-F238E27FC236}">
                <a16:creationId xmlns:a16="http://schemas.microsoft.com/office/drawing/2014/main" id="{0B6ED42B-F9C0-4B4E-BEF0-9CC1528119B0}"/>
              </a:ext>
            </a:extLst>
          </p:cNvPr>
          <p:cNvSpPr/>
          <p:nvPr userDrawn="1"/>
        </p:nvSpPr>
        <p:spPr>
          <a:xfrm>
            <a:off x="637241" y="3271092"/>
            <a:ext cx="6894527" cy="646331"/>
          </a:xfrm>
          <a:prstGeom prst="rect">
            <a:avLst/>
          </a:prstGeom>
        </p:spPr>
        <p:txBody>
          <a:bodyPr wrap="square">
            <a:spAutoFit/>
          </a:bodyPr>
          <a:lstStyle/>
          <a:p>
            <a:pPr marL="285750" indent="-285750">
              <a:buClr>
                <a:srgbClr val="EC008C"/>
              </a:buClr>
              <a:buFont typeface="Arial" panose="020B0604020202020204" pitchFamily="34" charset="0"/>
              <a:buChar char="•"/>
            </a:pPr>
            <a:r>
              <a:rPr lang="en-US">
                <a:solidFill>
                  <a:schemeClr val="accent6">
                    <a:lumMod val="50000"/>
                  </a:schemeClr>
                </a:solidFill>
                <a:latin typeface="Arial" panose="020B0604020202020204" pitchFamily="34" charset="0"/>
                <a:cs typeface="Arial" panose="020B0604020202020204" pitchFamily="34" charset="0"/>
              </a:rPr>
              <a:t>Bullet points should be in Arial Regular with Magenta bullets </a:t>
            </a:r>
          </a:p>
          <a:p>
            <a:r>
              <a:rPr lang="en-US">
                <a:latin typeface="Arial" panose="020B0604020202020204" pitchFamily="34" charset="0"/>
                <a:cs typeface="Arial" panose="020B0604020202020204" pitchFamily="34" charset="0"/>
              </a:rPr>
              <a:t>    </a:t>
            </a:r>
            <a:r>
              <a:rPr lang="en-US">
                <a:solidFill>
                  <a:srgbClr val="EC008C"/>
                </a:solidFill>
                <a:latin typeface="Arial" panose="020B0604020202020204" pitchFamily="34" charset="0"/>
                <a:cs typeface="Arial" panose="020B0604020202020204" pitchFamily="34" charset="0"/>
              </a:rPr>
              <a:t> -  </a:t>
            </a:r>
            <a:r>
              <a:rPr lang="en-US">
                <a:solidFill>
                  <a:schemeClr val="accent6">
                    <a:lumMod val="50000"/>
                  </a:schemeClr>
                </a:solidFill>
                <a:latin typeface="Arial" panose="020B0604020202020204" pitchFamily="34" charset="0"/>
                <a:cs typeface="Arial" panose="020B0604020202020204" pitchFamily="34" charset="0"/>
              </a:rPr>
              <a:t>Sub bullets should be in Arial Regular with Magenta hyphen</a:t>
            </a:r>
          </a:p>
        </p:txBody>
      </p:sp>
    </p:spTree>
    <p:extLst>
      <p:ext uri="{BB962C8B-B14F-4D97-AF65-F5344CB8AC3E}">
        <p14:creationId xmlns:p14="http://schemas.microsoft.com/office/powerpoint/2010/main" val="15802251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3" name="object 22">
            <a:extLst>
              <a:ext uri="{FF2B5EF4-FFF2-40B4-BE49-F238E27FC236}">
                <a16:creationId xmlns:a16="http://schemas.microsoft.com/office/drawing/2014/main" id="{4132CF05-AA78-C740-8504-46EC69524480}"/>
              </a:ext>
            </a:extLst>
          </p:cNvPr>
          <p:cNvSpPr/>
          <p:nvPr userDrawn="1"/>
        </p:nvSpPr>
        <p:spPr>
          <a:xfrm>
            <a:off x="468007" y="6200798"/>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a:p>
        </p:txBody>
      </p:sp>
      <p:pic>
        <p:nvPicPr>
          <p:cNvPr id="4" name="Picture 3">
            <a:extLst>
              <a:ext uri="{FF2B5EF4-FFF2-40B4-BE49-F238E27FC236}">
                <a16:creationId xmlns:a16="http://schemas.microsoft.com/office/drawing/2014/main" id="{2CA084D9-2F2F-8B48-A93D-C2426BA989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8007" y="6361758"/>
            <a:ext cx="961203" cy="378091"/>
          </a:xfrm>
          <a:prstGeom prst="rect">
            <a:avLst/>
          </a:prstGeom>
        </p:spPr>
      </p:pic>
      <p:sp>
        <p:nvSpPr>
          <p:cNvPr id="5" name="Text Placeholder 3">
            <a:extLst>
              <a:ext uri="{FF2B5EF4-FFF2-40B4-BE49-F238E27FC236}">
                <a16:creationId xmlns:a16="http://schemas.microsoft.com/office/drawing/2014/main" id="{B0BFDC3B-B652-6745-8E34-BC32DDDD7EF0}"/>
              </a:ext>
            </a:extLst>
          </p:cNvPr>
          <p:cNvSpPr>
            <a:spLocks noGrp="1"/>
          </p:cNvSpPr>
          <p:nvPr>
            <p:ph type="body" sz="half" idx="16" hasCustomPrompt="1"/>
          </p:nvPr>
        </p:nvSpPr>
        <p:spPr>
          <a:xfrm>
            <a:off x="552415" y="6339291"/>
            <a:ext cx="11131751" cy="191589"/>
          </a:xfrm>
          <a:prstGeom prst="rect">
            <a:avLst/>
          </a:prstGeom>
        </p:spPr>
        <p:txBody>
          <a:bodyPr/>
          <a:lstStyle>
            <a:lvl1pPr marL="223838" indent="0" algn="r">
              <a:buClr>
                <a:schemeClr val="bg2"/>
              </a:buClr>
              <a:buFont typeface="System Font Regular"/>
              <a:buNone/>
              <a:tabLst/>
              <a:defRPr sz="800" b="1">
                <a:solidFill>
                  <a:srgbClr val="222065"/>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Quick Guide to using BITC </a:t>
            </a:r>
            <a:r>
              <a:rPr lang="en-US" err="1"/>
              <a:t>Slidedeck</a:t>
            </a:r>
            <a:endParaRPr lang="en-US"/>
          </a:p>
        </p:txBody>
      </p:sp>
      <p:sp>
        <p:nvSpPr>
          <p:cNvPr id="6" name="Rectangle 5">
            <a:extLst>
              <a:ext uri="{FF2B5EF4-FFF2-40B4-BE49-F238E27FC236}">
                <a16:creationId xmlns:a16="http://schemas.microsoft.com/office/drawing/2014/main" id="{AFD16C49-24E8-D440-9F98-44255EF8B09B}"/>
              </a:ext>
            </a:extLst>
          </p:cNvPr>
          <p:cNvSpPr/>
          <p:nvPr userDrawn="1"/>
        </p:nvSpPr>
        <p:spPr>
          <a:xfrm>
            <a:off x="533908" y="612596"/>
            <a:ext cx="11308842" cy="477438"/>
          </a:xfrm>
          <a:prstGeom prst="rect">
            <a:avLst/>
          </a:prstGeom>
        </p:spPr>
        <p:txBody>
          <a:bodyPr wrap="square">
            <a:spAutoFit/>
          </a:bodyPr>
          <a:lstStyle/>
          <a:p>
            <a:pPr marL="12700" marR="1485900">
              <a:lnSpc>
                <a:spcPct val="75000"/>
              </a:lnSpc>
              <a:spcAft>
                <a:spcPts val="600"/>
              </a:spcAft>
            </a:pPr>
            <a:r>
              <a:rPr lang="en-US" sz="3200" b="1">
                <a:solidFill>
                  <a:srgbClr val="222065"/>
                </a:solidFill>
                <a:latin typeface="Arial Black" charset="0"/>
                <a:ea typeface="Arial Black" charset="0"/>
                <a:cs typeface="Arial Black" charset="0"/>
              </a:rPr>
              <a:t>QUICK GUIDE</a:t>
            </a:r>
          </a:p>
        </p:txBody>
      </p:sp>
      <p:sp>
        <p:nvSpPr>
          <p:cNvPr id="7" name="Rectangle 6">
            <a:extLst>
              <a:ext uri="{FF2B5EF4-FFF2-40B4-BE49-F238E27FC236}">
                <a16:creationId xmlns:a16="http://schemas.microsoft.com/office/drawing/2014/main" id="{F555D488-28A2-C346-8A7E-08FE23C770D6}"/>
              </a:ext>
            </a:extLst>
          </p:cNvPr>
          <p:cNvSpPr/>
          <p:nvPr userDrawn="1"/>
        </p:nvSpPr>
        <p:spPr>
          <a:xfrm>
            <a:off x="539824" y="1074271"/>
            <a:ext cx="5663762" cy="923330"/>
          </a:xfrm>
          <a:prstGeom prst="rect">
            <a:avLst/>
          </a:prstGeom>
        </p:spPr>
        <p:txBody>
          <a:bodyPr wrap="square">
            <a:spAutoFit/>
          </a:bodyPr>
          <a:lstStyle/>
          <a:p>
            <a:pPr marL="12700" marR="1485900">
              <a:spcAft>
                <a:spcPts val="600"/>
              </a:spcAft>
            </a:pPr>
            <a:r>
              <a:rPr lang="en-US" b="1">
                <a:solidFill>
                  <a:srgbClr val="222065"/>
                </a:solidFill>
                <a:latin typeface="Arial" charset="0"/>
                <a:ea typeface="Arial" charset="0"/>
                <a:cs typeface="Arial" charset="0"/>
              </a:rPr>
              <a:t>The next pages explain and give tools to create a BITC branded PowerPoint Presentation</a:t>
            </a:r>
          </a:p>
        </p:txBody>
      </p:sp>
      <p:sp>
        <p:nvSpPr>
          <p:cNvPr id="9" name="object 5">
            <a:extLst>
              <a:ext uri="{FF2B5EF4-FFF2-40B4-BE49-F238E27FC236}">
                <a16:creationId xmlns:a16="http://schemas.microsoft.com/office/drawing/2014/main" id="{37481015-F34E-7B42-BE24-E941B925FE1D}"/>
              </a:ext>
            </a:extLst>
          </p:cNvPr>
          <p:cNvSpPr/>
          <p:nvPr userDrawn="1"/>
        </p:nvSpPr>
        <p:spPr>
          <a:xfrm>
            <a:off x="641350" y="2634346"/>
            <a:ext cx="5436235" cy="0"/>
          </a:xfrm>
          <a:custGeom>
            <a:avLst/>
            <a:gdLst/>
            <a:ahLst/>
            <a:cxnLst/>
            <a:rect l="l" t="t" r="r" b="b"/>
            <a:pathLst>
              <a:path w="5436235">
                <a:moveTo>
                  <a:pt x="0" y="0"/>
                </a:moveTo>
                <a:lnTo>
                  <a:pt x="5436146" y="0"/>
                </a:lnTo>
              </a:path>
            </a:pathLst>
          </a:custGeom>
          <a:ln w="12700">
            <a:solidFill>
              <a:srgbClr val="E5007D"/>
            </a:solidFill>
          </a:ln>
        </p:spPr>
        <p:txBody>
          <a:bodyPr wrap="square" lIns="0" tIns="0" rIns="0" bIns="0" rtlCol="0"/>
          <a:lstStyle/>
          <a:p>
            <a:endParaRPr/>
          </a:p>
        </p:txBody>
      </p:sp>
      <p:sp>
        <p:nvSpPr>
          <p:cNvPr id="10" name="object 21">
            <a:extLst>
              <a:ext uri="{FF2B5EF4-FFF2-40B4-BE49-F238E27FC236}">
                <a16:creationId xmlns:a16="http://schemas.microsoft.com/office/drawing/2014/main" id="{52BD5F06-BC98-754C-B663-73632B889EC9}"/>
              </a:ext>
            </a:extLst>
          </p:cNvPr>
          <p:cNvSpPr txBox="1"/>
          <p:nvPr userDrawn="1"/>
        </p:nvSpPr>
        <p:spPr>
          <a:xfrm>
            <a:off x="641350" y="2701925"/>
            <a:ext cx="2903073" cy="276999"/>
          </a:xfrm>
          <a:prstGeom prst="rect">
            <a:avLst/>
          </a:prstGeom>
        </p:spPr>
        <p:txBody>
          <a:bodyPr vert="horz" wrap="square" lIns="0" tIns="0" rIns="0" bIns="0" rtlCol="0">
            <a:spAutoFit/>
          </a:bodyPr>
          <a:lstStyle/>
          <a:p>
            <a:pPr marL="12700">
              <a:lnSpc>
                <a:spcPct val="100000"/>
              </a:lnSpc>
            </a:pPr>
            <a:r>
              <a:rPr lang="en-US" b="1">
                <a:solidFill>
                  <a:srgbClr val="E5007D"/>
                </a:solidFill>
                <a:latin typeface="Arial" charset="0"/>
                <a:ea typeface="Arial" charset="0"/>
                <a:cs typeface="Arial" charset="0"/>
              </a:rPr>
              <a:t>Fonts</a:t>
            </a:r>
            <a:endParaRPr b="1">
              <a:latin typeface="Arial" charset="0"/>
              <a:ea typeface="Arial" charset="0"/>
              <a:cs typeface="Arial" charset="0"/>
            </a:endParaRPr>
          </a:p>
        </p:txBody>
      </p:sp>
      <p:sp>
        <p:nvSpPr>
          <p:cNvPr id="11" name="Rectangle 10">
            <a:extLst>
              <a:ext uri="{FF2B5EF4-FFF2-40B4-BE49-F238E27FC236}">
                <a16:creationId xmlns:a16="http://schemas.microsoft.com/office/drawing/2014/main" id="{4A6DB50B-3185-A54C-ACFF-24276C7889E3}"/>
              </a:ext>
            </a:extLst>
          </p:cNvPr>
          <p:cNvSpPr/>
          <p:nvPr userDrawn="1"/>
        </p:nvSpPr>
        <p:spPr>
          <a:xfrm>
            <a:off x="637241" y="3155923"/>
            <a:ext cx="6894527" cy="2308324"/>
          </a:xfrm>
          <a:prstGeom prst="rect">
            <a:avLst/>
          </a:prstGeom>
        </p:spPr>
        <p:txBody>
          <a:bodyPr wrap="square">
            <a:spAutoFit/>
          </a:bodyPr>
          <a:lstStyle/>
          <a:p>
            <a:r>
              <a:rPr lang="en-US" b="1">
                <a:solidFill>
                  <a:srgbClr val="223D74"/>
                </a:solidFill>
                <a:latin typeface="Arial Black" panose="020B0604020202020204" pitchFamily="34" charset="0"/>
                <a:cs typeface="Arial Black" panose="020B0604020202020204" pitchFamily="34" charset="0"/>
              </a:rPr>
              <a:t>“QUOTES IN ARIAL BLACK FONT – Uppercase for short quotes, lowercase for longer quotes” </a:t>
            </a:r>
            <a:r>
              <a:rPr lang="en-US">
                <a:solidFill>
                  <a:srgbClr val="223D74"/>
                </a:solidFill>
                <a:latin typeface="Arial" panose="020B0604020202020204" pitchFamily="34" charset="0"/>
                <a:cs typeface="Arial" panose="020B0604020202020204" pitchFamily="34" charset="0"/>
              </a:rPr>
              <a:t>Company or Name should be in Arial Regular</a:t>
            </a:r>
          </a:p>
          <a:p>
            <a:r>
              <a:rPr lang="en-US">
                <a:solidFill>
                  <a:srgbClr val="223D74"/>
                </a:solidFill>
                <a:latin typeface="Arial" panose="020B0604020202020204" pitchFamily="34" charset="0"/>
                <a:cs typeface="Arial" panose="020B0604020202020204" pitchFamily="34" charset="0"/>
              </a:rPr>
              <a:t>Blue in </a:t>
            </a:r>
            <a:r>
              <a:rPr lang="en-US" err="1">
                <a:solidFill>
                  <a:srgbClr val="223D74"/>
                </a:solidFill>
                <a:latin typeface="Arial" panose="020B0604020202020204" pitchFamily="34" charset="0"/>
                <a:cs typeface="Arial" panose="020B0604020202020204" pitchFamily="34" charset="0"/>
              </a:rPr>
              <a:t>colour</a:t>
            </a:r>
            <a:r>
              <a:rPr lang="en-US">
                <a:solidFill>
                  <a:srgbClr val="223D74"/>
                </a:solidFill>
                <a:latin typeface="Arial" panose="020B0604020202020204" pitchFamily="34" charset="0"/>
                <a:cs typeface="Arial" panose="020B0604020202020204" pitchFamily="34" charset="0"/>
              </a:rPr>
              <a:t> (R 34 G 61 B 116)</a:t>
            </a:r>
          </a:p>
          <a:p>
            <a:endParaRPr lang="en-US">
              <a:solidFill>
                <a:srgbClr val="223D74"/>
              </a:solidFill>
              <a:latin typeface="Arial" panose="020B0604020202020204" pitchFamily="34" charset="0"/>
              <a:cs typeface="Arial" panose="020B0604020202020204" pitchFamily="34" charset="0"/>
            </a:endParaRPr>
          </a:p>
          <a:p>
            <a:r>
              <a:rPr lang="en-US" b="1">
                <a:solidFill>
                  <a:srgbClr val="223D74"/>
                </a:solidFill>
                <a:latin typeface="Arial Black" charset="0"/>
                <a:ea typeface="Arial Black" charset="0"/>
                <a:cs typeface="Arial Black" charset="0"/>
              </a:rPr>
              <a:t>Quotes in Arial Black Font within the BITC frames</a:t>
            </a:r>
            <a:r>
              <a:rPr lang="en-US">
                <a:solidFill>
                  <a:srgbClr val="223D74"/>
                </a:solidFill>
                <a:latin typeface="Arial" panose="020B0604020202020204" pitchFamily="34" charset="0"/>
                <a:cs typeface="Arial" panose="020B0604020202020204" pitchFamily="34" charset="0"/>
              </a:rPr>
              <a:t>, as seen on the right here. Quotes should be short in length, can be in one </a:t>
            </a:r>
            <a:r>
              <a:rPr lang="en-US" err="1">
                <a:solidFill>
                  <a:srgbClr val="223D74"/>
                </a:solidFill>
                <a:latin typeface="Arial" panose="020B0604020202020204" pitchFamily="34" charset="0"/>
                <a:cs typeface="Arial" panose="020B0604020202020204" pitchFamily="34" charset="0"/>
              </a:rPr>
              <a:t>colour</a:t>
            </a:r>
            <a:r>
              <a:rPr lang="en-US">
                <a:solidFill>
                  <a:srgbClr val="223D74"/>
                </a:solidFill>
                <a:latin typeface="Arial" panose="020B0604020202020204" pitchFamily="34" charset="0"/>
                <a:cs typeface="Arial" panose="020B0604020202020204" pitchFamily="34" charset="0"/>
              </a:rPr>
              <a:t> or two as demonstrated here</a:t>
            </a:r>
          </a:p>
        </p:txBody>
      </p:sp>
      <p:sp>
        <p:nvSpPr>
          <p:cNvPr id="12" name="object 43">
            <a:extLst>
              <a:ext uri="{FF2B5EF4-FFF2-40B4-BE49-F238E27FC236}">
                <a16:creationId xmlns:a16="http://schemas.microsoft.com/office/drawing/2014/main" id="{88E7AADD-E97B-B146-8AFE-47195CFB1AB6}"/>
              </a:ext>
            </a:extLst>
          </p:cNvPr>
          <p:cNvSpPr/>
          <p:nvPr userDrawn="1"/>
        </p:nvSpPr>
        <p:spPr>
          <a:xfrm>
            <a:off x="7531768" y="2691484"/>
            <a:ext cx="543508" cy="592307"/>
          </a:xfrm>
          <a:custGeom>
            <a:avLst/>
            <a:gdLst/>
            <a:ahLst/>
            <a:cxnLst/>
            <a:rect l="l" t="t" r="r" b="b"/>
            <a:pathLst>
              <a:path w="770890" h="840105">
                <a:moveTo>
                  <a:pt x="753503" y="0"/>
                </a:moveTo>
                <a:lnTo>
                  <a:pt x="0" y="86283"/>
                </a:lnTo>
                <a:lnTo>
                  <a:pt x="86283" y="839787"/>
                </a:lnTo>
                <a:lnTo>
                  <a:pt x="150977" y="832383"/>
                </a:lnTo>
                <a:lnTo>
                  <a:pt x="150977" y="148209"/>
                </a:lnTo>
                <a:lnTo>
                  <a:pt x="770470" y="148209"/>
                </a:lnTo>
                <a:lnTo>
                  <a:pt x="753503" y="0"/>
                </a:lnTo>
                <a:close/>
              </a:path>
            </a:pathLst>
          </a:custGeom>
          <a:solidFill>
            <a:srgbClr val="E5007D"/>
          </a:solidFill>
        </p:spPr>
        <p:txBody>
          <a:bodyPr wrap="square" lIns="0" tIns="0" rIns="0" bIns="0" rtlCol="0"/>
          <a:lstStyle/>
          <a:p>
            <a:endParaRPr/>
          </a:p>
        </p:txBody>
      </p:sp>
      <p:sp>
        <p:nvSpPr>
          <p:cNvPr id="13" name="object 44">
            <a:extLst>
              <a:ext uri="{FF2B5EF4-FFF2-40B4-BE49-F238E27FC236}">
                <a16:creationId xmlns:a16="http://schemas.microsoft.com/office/drawing/2014/main" id="{968309FF-11A8-5642-8453-7035F685A224}"/>
              </a:ext>
            </a:extLst>
          </p:cNvPr>
          <p:cNvSpPr/>
          <p:nvPr userDrawn="1"/>
        </p:nvSpPr>
        <p:spPr>
          <a:xfrm>
            <a:off x="11328004" y="4740316"/>
            <a:ext cx="543508" cy="592307"/>
          </a:xfrm>
          <a:custGeom>
            <a:avLst/>
            <a:gdLst/>
            <a:ahLst/>
            <a:cxnLst/>
            <a:rect l="l" t="t" r="r" b="b"/>
            <a:pathLst>
              <a:path w="770890" h="840104">
                <a:moveTo>
                  <a:pt x="684174" y="0"/>
                </a:moveTo>
                <a:lnTo>
                  <a:pt x="619480" y="7404"/>
                </a:lnTo>
                <a:lnTo>
                  <a:pt x="619480" y="691565"/>
                </a:lnTo>
                <a:lnTo>
                  <a:pt x="0" y="691565"/>
                </a:lnTo>
                <a:lnTo>
                  <a:pt x="16967" y="839774"/>
                </a:lnTo>
                <a:lnTo>
                  <a:pt x="770458" y="753491"/>
                </a:lnTo>
                <a:lnTo>
                  <a:pt x="684174" y="0"/>
                </a:lnTo>
                <a:close/>
              </a:path>
            </a:pathLst>
          </a:custGeom>
          <a:solidFill>
            <a:srgbClr val="009FE3"/>
          </a:solidFill>
        </p:spPr>
        <p:txBody>
          <a:bodyPr wrap="square" lIns="0" tIns="0" rIns="0" bIns="0" rtlCol="0"/>
          <a:lstStyle/>
          <a:p>
            <a:endParaRPr/>
          </a:p>
        </p:txBody>
      </p:sp>
      <p:sp>
        <p:nvSpPr>
          <p:cNvPr id="14" name="object 32">
            <a:extLst>
              <a:ext uri="{FF2B5EF4-FFF2-40B4-BE49-F238E27FC236}">
                <a16:creationId xmlns:a16="http://schemas.microsoft.com/office/drawing/2014/main" id="{9BA89009-6D31-7349-9A71-D8C9B4FFD2BE}"/>
              </a:ext>
            </a:extLst>
          </p:cNvPr>
          <p:cNvSpPr txBox="1"/>
          <p:nvPr userDrawn="1"/>
        </p:nvSpPr>
        <p:spPr>
          <a:xfrm>
            <a:off x="7977677" y="5135401"/>
            <a:ext cx="3206656" cy="246221"/>
          </a:xfrm>
          <a:prstGeom prst="rect">
            <a:avLst/>
          </a:prstGeom>
        </p:spPr>
        <p:txBody>
          <a:bodyPr vert="horz" wrap="square" lIns="0" tIns="0" rIns="0" bIns="0" rtlCol="0">
            <a:spAutoFit/>
          </a:bodyPr>
          <a:lstStyle/>
          <a:p>
            <a:pPr marL="12700" algn="r">
              <a:lnSpc>
                <a:spcPct val="100000"/>
              </a:lnSpc>
            </a:pPr>
            <a:r>
              <a:rPr lang="en-US" sz="1600" b="1">
                <a:solidFill>
                  <a:srgbClr val="009FE3"/>
                </a:solidFill>
                <a:latin typeface="Arial" charset="0"/>
                <a:ea typeface="Arial" charset="0"/>
                <a:cs typeface="Arial" charset="0"/>
              </a:rPr>
              <a:t>Name Surname, Job Title</a:t>
            </a:r>
            <a:endParaRPr sz="1600" b="1">
              <a:latin typeface="Arial" charset="0"/>
              <a:ea typeface="Arial" charset="0"/>
              <a:cs typeface="Arial" charset="0"/>
            </a:endParaRPr>
          </a:p>
        </p:txBody>
      </p:sp>
      <p:sp>
        <p:nvSpPr>
          <p:cNvPr id="2" name="TextBox 1">
            <a:extLst>
              <a:ext uri="{FF2B5EF4-FFF2-40B4-BE49-F238E27FC236}">
                <a16:creationId xmlns:a16="http://schemas.microsoft.com/office/drawing/2014/main" id="{33EC8055-F13A-EC44-9F8D-73A94D9F1DDC}"/>
              </a:ext>
            </a:extLst>
          </p:cNvPr>
          <p:cNvSpPr txBox="1"/>
          <p:nvPr userDrawn="1"/>
        </p:nvSpPr>
        <p:spPr>
          <a:xfrm>
            <a:off x="7747080" y="2937982"/>
            <a:ext cx="3937086" cy="2167773"/>
          </a:xfrm>
          <a:prstGeom prst="rect">
            <a:avLst/>
          </a:prstGeom>
          <a:noFill/>
        </p:spPr>
        <p:txBody>
          <a:bodyPr wrap="square" rtlCol="0">
            <a:spAutoFit/>
          </a:bodyPr>
          <a:lstStyle/>
          <a:p>
            <a:pPr>
              <a:lnSpc>
                <a:spcPct val="80000"/>
              </a:lnSpc>
            </a:pPr>
            <a:r>
              <a:rPr lang="en-US" sz="2400" b="1" i="0" err="1">
                <a:solidFill>
                  <a:schemeClr val="tx1"/>
                </a:solidFill>
                <a:latin typeface="Arial Black" panose="020B0604020202020204" pitchFamily="34" charset="0"/>
                <a:cs typeface="Arial Black" panose="020B0604020202020204" pitchFamily="34" charset="0"/>
              </a:rPr>
              <a:t>Sed</a:t>
            </a:r>
            <a:r>
              <a:rPr lang="en-US" sz="2400" b="1" i="0">
                <a:solidFill>
                  <a:schemeClr val="tx1"/>
                </a:solidFill>
                <a:latin typeface="Arial Black" panose="020B0604020202020204" pitchFamily="34" charset="0"/>
                <a:cs typeface="Arial Black" panose="020B0604020202020204" pitchFamily="34" charset="0"/>
              </a:rPr>
              <a:t> do </a:t>
            </a:r>
            <a:r>
              <a:rPr lang="en-US" sz="2400" b="1" i="0" err="1">
                <a:solidFill>
                  <a:schemeClr val="tx1"/>
                </a:solidFill>
                <a:latin typeface="Arial Black" panose="020B0604020202020204" pitchFamily="34" charset="0"/>
                <a:cs typeface="Arial Black" panose="020B0604020202020204" pitchFamily="34" charset="0"/>
              </a:rPr>
              <a:t>eiusmod</a:t>
            </a:r>
            <a:r>
              <a:rPr lang="en-US" sz="2400" b="1" i="0">
                <a:solidFill>
                  <a:schemeClr val="tx1"/>
                </a:solidFill>
                <a:latin typeface="Arial Black" panose="020B0604020202020204" pitchFamily="34" charset="0"/>
                <a:cs typeface="Arial Black" panose="020B0604020202020204" pitchFamily="34" charset="0"/>
              </a:rPr>
              <a:t> </a:t>
            </a:r>
            <a:r>
              <a:rPr lang="en-US" sz="2400" b="1" i="0" err="1">
                <a:solidFill>
                  <a:schemeClr val="tx1"/>
                </a:solidFill>
                <a:latin typeface="Arial Black" panose="020B0604020202020204" pitchFamily="34" charset="0"/>
                <a:cs typeface="Arial Black" panose="020B0604020202020204" pitchFamily="34" charset="0"/>
              </a:rPr>
              <a:t>temport</a:t>
            </a:r>
            <a:r>
              <a:rPr lang="en-US" sz="2400" b="1" i="0">
                <a:solidFill>
                  <a:schemeClr val="tx1"/>
                </a:solidFill>
                <a:latin typeface="Arial Black" panose="020B0604020202020204" pitchFamily="34" charset="0"/>
                <a:cs typeface="Arial Black" panose="020B0604020202020204" pitchFamily="34" charset="0"/>
              </a:rPr>
              <a:t> </a:t>
            </a:r>
            <a:r>
              <a:rPr lang="en-US" sz="2400" b="1" i="0" err="1">
                <a:solidFill>
                  <a:schemeClr val="tx1"/>
                </a:solidFill>
                <a:latin typeface="Arial Black" panose="020B0604020202020204" pitchFamily="34" charset="0"/>
                <a:cs typeface="Arial Black" panose="020B0604020202020204" pitchFamily="34" charset="0"/>
              </a:rPr>
              <a:t>incididunt</a:t>
            </a:r>
            <a:r>
              <a:rPr lang="en-US" sz="2400" b="1" i="0">
                <a:solidFill>
                  <a:schemeClr val="tx1"/>
                </a:solidFill>
                <a:latin typeface="Arial Black" panose="020B0604020202020204" pitchFamily="34" charset="0"/>
                <a:cs typeface="Arial Black" panose="020B0604020202020204" pitchFamily="34" charset="0"/>
              </a:rPr>
              <a:t> </a:t>
            </a:r>
            <a:r>
              <a:rPr lang="en-US" sz="2400" b="1" i="0" err="1">
                <a:solidFill>
                  <a:schemeClr val="tx1"/>
                </a:solidFill>
                <a:latin typeface="Arial Black" panose="020B0604020202020204" pitchFamily="34" charset="0"/>
                <a:cs typeface="Arial Black" panose="020B0604020202020204" pitchFamily="34" charset="0"/>
              </a:rPr>
              <a:t>ut</a:t>
            </a:r>
            <a:r>
              <a:rPr lang="en-US" sz="2400" b="1" i="0">
                <a:solidFill>
                  <a:schemeClr val="tx1"/>
                </a:solidFill>
                <a:latin typeface="Arial Black" panose="020B0604020202020204" pitchFamily="34" charset="0"/>
                <a:cs typeface="Arial Black" panose="020B0604020202020204" pitchFamily="34" charset="0"/>
              </a:rPr>
              <a:t> </a:t>
            </a:r>
            <a:r>
              <a:rPr lang="en-US" sz="2400" b="1" i="0" err="1">
                <a:solidFill>
                  <a:schemeClr val="tx1"/>
                </a:solidFill>
                <a:latin typeface="Arial Black" panose="020B0604020202020204" pitchFamily="34" charset="0"/>
                <a:cs typeface="Arial Black" panose="020B0604020202020204" pitchFamily="34" charset="0"/>
              </a:rPr>
              <a:t>labore</a:t>
            </a:r>
            <a:r>
              <a:rPr lang="en-US" sz="2400" b="1" i="0">
                <a:solidFill>
                  <a:schemeClr val="tx1"/>
                </a:solidFill>
                <a:latin typeface="Arial Black" panose="020B0604020202020204" pitchFamily="34" charset="0"/>
                <a:cs typeface="Arial Black" panose="020B0604020202020204" pitchFamily="34" charset="0"/>
              </a:rPr>
              <a:t> et dolore magna </a:t>
            </a:r>
            <a:r>
              <a:rPr lang="en-US" sz="2400" b="1" i="0" err="1">
                <a:solidFill>
                  <a:schemeClr val="tx1"/>
                </a:solidFill>
                <a:latin typeface="Arial Black" panose="020B0604020202020204" pitchFamily="34" charset="0"/>
                <a:cs typeface="Arial Black" panose="020B0604020202020204" pitchFamily="34" charset="0"/>
              </a:rPr>
              <a:t>aliqua</a:t>
            </a:r>
            <a:r>
              <a:rPr lang="en-US" sz="2400" b="1" i="0">
                <a:solidFill>
                  <a:schemeClr val="tx1"/>
                </a:solidFill>
                <a:latin typeface="Arial Black" panose="020B0604020202020204" pitchFamily="34" charset="0"/>
                <a:cs typeface="Arial Black" panose="020B0604020202020204" pitchFamily="34" charset="0"/>
              </a:rPr>
              <a:t>. </a:t>
            </a:r>
            <a:r>
              <a:rPr lang="en-US" sz="2400" b="1" i="0">
                <a:solidFill>
                  <a:schemeClr val="bg2"/>
                </a:solidFill>
                <a:latin typeface="Arial Black" panose="020B0604020202020204" pitchFamily="34" charset="0"/>
                <a:cs typeface="Arial Black" panose="020B0604020202020204" pitchFamily="34" charset="0"/>
              </a:rPr>
              <a:t>Lorem ipsum dolor sit </a:t>
            </a:r>
            <a:r>
              <a:rPr lang="en-US" sz="2400" b="1" i="0" err="1">
                <a:solidFill>
                  <a:schemeClr val="bg2"/>
                </a:solidFill>
                <a:latin typeface="Arial Black" panose="020B0604020202020204" pitchFamily="34" charset="0"/>
                <a:cs typeface="Arial Black" panose="020B0604020202020204" pitchFamily="34" charset="0"/>
              </a:rPr>
              <a:t>amet</a:t>
            </a:r>
            <a:r>
              <a:rPr lang="en-US" sz="2400" b="1" i="0">
                <a:solidFill>
                  <a:schemeClr val="bg2"/>
                </a:solidFill>
                <a:latin typeface="Arial Black" panose="020B0604020202020204" pitchFamily="34" charset="0"/>
                <a:cs typeface="Arial Black" panose="020B0604020202020204" pitchFamily="34" charset="0"/>
              </a:rPr>
              <a:t>, </a:t>
            </a:r>
            <a:r>
              <a:rPr lang="en-US" sz="2400" b="1" i="0" err="1">
                <a:solidFill>
                  <a:schemeClr val="bg2"/>
                </a:solidFill>
                <a:latin typeface="Arial Black" panose="020B0604020202020204" pitchFamily="34" charset="0"/>
                <a:cs typeface="Arial Black" panose="020B0604020202020204" pitchFamily="34" charset="0"/>
              </a:rPr>
              <a:t>consectetur</a:t>
            </a:r>
            <a:r>
              <a:rPr lang="en-US" sz="2400" b="1" i="0">
                <a:solidFill>
                  <a:schemeClr val="bg2"/>
                </a:solidFill>
                <a:latin typeface="Arial Black" panose="020B0604020202020204" pitchFamily="34" charset="0"/>
                <a:cs typeface="Arial Black" panose="020B0604020202020204" pitchFamily="34" charset="0"/>
              </a:rPr>
              <a:t> </a:t>
            </a:r>
            <a:r>
              <a:rPr lang="en-US" sz="2400" b="1" i="0" err="1">
                <a:solidFill>
                  <a:schemeClr val="bg2"/>
                </a:solidFill>
                <a:latin typeface="Arial Black" panose="020B0604020202020204" pitchFamily="34" charset="0"/>
                <a:cs typeface="Arial Black" panose="020B0604020202020204" pitchFamily="34" charset="0"/>
              </a:rPr>
              <a:t>adipiscing</a:t>
            </a:r>
            <a:r>
              <a:rPr lang="en-US" sz="2400" b="1" i="0">
                <a:solidFill>
                  <a:schemeClr val="bg2"/>
                </a:solidFill>
                <a:latin typeface="Arial Black" panose="020B0604020202020204" pitchFamily="34" charset="0"/>
                <a:cs typeface="Arial Black" panose="020B0604020202020204" pitchFamily="34" charset="0"/>
              </a:rPr>
              <a:t> </a:t>
            </a:r>
            <a:r>
              <a:rPr lang="en-US" sz="2400" b="1" i="0" err="1">
                <a:solidFill>
                  <a:schemeClr val="bg2"/>
                </a:solidFill>
                <a:latin typeface="Arial Black" panose="020B0604020202020204" pitchFamily="34" charset="0"/>
                <a:cs typeface="Arial Black" panose="020B0604020202020204" pitchFamily="34" charset="0"/>
              </a:rPr>
              <a:t>elit</a:t>
            </a:r>
            <a:r>
              <a:rPr lang="en-US" sz="2400" b="1" i="0">
                <a:solidFill>
                  <a:schemeClr val="bg2"/>
                </a:solidFill>
                <a:latin typeface="Arial Black" panose="020B0604020202020204" pitchFamily="34" charset="0"/>
                <a:cs typeface="Arial Black" panose="020B0604020202020204" pitchFamily="34" charset="0"/>
              </a:rPr>
              <a:t> magna.</a:t>
            </a:r>
          </a:p>
        </p:txBody>
      </p:sp>
    </p:spTree>
    <p:extLst>
      <p:ext uri="{BB962C8B-B14F-4D97-AF65-F5344CB8AC3E}">
        <p14:creationId xmlns:p14="http://schemas.microsoft.com/office/powerpoint/2010/main" val="3721254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ributor Names">
    <p:spTree>
      <p:nvGrpSpPr>
        <p:cNvPr id="1" name=""/>
        <p:cNvGrpSpPr/>
        <p:nvPr/>
      </p:nvGrpSpPr>
      <p:grpSpPr>
        <a:xfrm>
          <a:off x="0" y="0"/>
          <a:ext cx="0" cy="0"/>
          <a:chOff x="0" y="0"/>
          <a:chExt cx="0" cy="0"/>
        </a:xfrm>
      </p:grpSpPr>
      <p:sp>
        <p:nvSpPr>
          <p:cNvPr id="7" name="Holder 4">
            <a:extLst>
              <a:ext uri="{FF2B5EF4-FFF2-40B4-BE49-F238E27FC236}">
                <a16:creationId xmlns:a16="http://schemas.microsoft.com/office/drawing/2014/main" id="{1579E3F3-8093-5948-B68F-8D250B97D80E}"/>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20" name="Footer Placeholder 24">
            <a:extLst>
              <a:ext uri="{FF2B5EF4-FFF2-40B4-BE49-F238E27FC236}">
                <a16:creationId xmlns:a16="http://schemas.microsoft.com/office/drawing/2014/main" id="{315A4516-4DE9-8D4F-BBC3-7ECDC97A111B}"/>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
        <p:nvSpPr>
          <p:cNvPr id="9" name="Text Placeholder 3">
            <a:extLst>
              <a:ext uri="{FF2B5EF4-FFF2-40B4-BE49-F238E27FC236}">
                <a16:creationId xmlns:a16="http://schemas.microsoft.com/office/drawing/2014/main" id="{7647E8AA-7B3B-AA42-BA24-1869D00AC550}"/>
              </a:ext>
            </a:extLst>
          </p:cNvPr>
          <p:cNvSpPr>
            <a:spLocks noGrp="1"/>
          </p:cNvSpPr>
          <p:nvPr>
            <p:ph type="body" sz="half" idx="13" hasCustomPrompt="1"/>
          </p:nvPr>
        </p:nvSpPr>
        <p:spPr>
          <a:xfrm>
            <a:off x="493375" y="2158236"/>
            <a:ext cx="3580239" cy="357947"/>
          </a:xfrm>
          <a:prstGeom prst="rect">
            <a:avLst/>
          </a:prstGeom>
        </p:spPr>
        <p:txBody>
          <a:bodyPr/>
          <a:lstStyle>
            <a:lvl1pPr marL="0" indent="0">
              <a:buNone/>
              <a:defRPr sz="24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a:p>
            <a:pPr lvl="0"/>
            <a:endParaRPr lang="en-US"/>
          </a:p>
        </p:txBody>
      </p:sp>
      <p:sp>
        <p:nvSpPr>
          <p:cNvPr id="11" name="Text Placeholder 3">
            <a:extLst>
              <a:ext uri="{FF2B5EF4-FFF2-40B4-BE49-F238E27FC236}">
                <a16:creationId xmlns:a16="http://schemas.microsoft.com/office/drawing/2014/main" id="{904BEA2B-20EC-FF41-A089-58BFB4077C7C}"/>
              </a:ext>
            </a:extLst>
          </p:cNvPr>
          <p:cNvSpPr>
            <a:spLocks noGrp="1"/>
          </p:cNvSpPr>
          <p:nvPr>
            <p:ph type="body" sz="half" idx="17" hasCustomPrompt="1"/>
          </p:nvPr>
        </p:nvSpPr>
        <p:spPr>
          <a:xfrm>
            <a:off x="493376" y="3902679"/>
            <a:ext cx="3580239" cy="353235"/>
          </a:xfrm>
          <a:prstGeom prst="rect">
            <a:avLst/>
          </a:prstGeom>
        </p:spPr>
        <p:txBody>
          <a:bodyPr/>
          <a:lstStyle>
            <a:lvl1pPr marL="0" indent="0">
              <a:buNone/>
              <a:defRPr sz="24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p:txBody>
      </p:sp>
      <p:sp>
        <p:nvSpPr>
          <p:cNvPr id="12" name="Text Placeholder 3">
            <a:extLst>
              <a:ext uri="{FF2B5EF4-FFF2-40B4-BE49-F238E27FC236}">
                <a16:creationId xmlns:a16="http://schemas.microsoft.com/office/drawing/2014/main" id="{18A105E3-B1B9-E242-927F-B5B7F121F4FE}"/>
              </a:ext>
            </a:extLst>
          </p:cNvPr>
          <p:cNvSpPr>
            <a:spLocks noGrp="1"/>
          </p:cNvSpPr>
          <p:nvPr>
            <p:ph type="body" sz="half" idx="18" hasCustomPrompt="1"/>
          </p:nvPr>
        </p:nvSpPr>
        <p:spPr>
          <a:xfrm>
            <a:off x="5515335" y="2158236"/>
            <a:ext cx="3741553" cy="347899"/>
          </a:xfrm>
          <a:prstGeom prst="rect">
            <a:avLst/>
          </a:prstGeom>
        </p:spPr>
        <p:txBody>
          <a:bodyPr/>
          <a:lstStyle>
            <a:lvl1pPr marL="0" indent="0">
              <a:buNone/>
              <a:defRPr sz="24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p:txBody>
      </p:sp>
      <p:sp>
        <p:nvSpPr>
          <p:cNvPr id="13" name="Text Placeholder 3">
            <a:extLst>
              <a:ext uri="{FF2B5EF4-FFF2-40B4-BE49-F238E27FC236}">
                <a16:creationId xmlns:a16="http://schemas.microsoft.com/office/drawing/2014/main" id="{6EDF0FAB-866E-6C48-9AAD-C18E58976D28}"/>
              </a:ext>
            </a:extLst>
          </p:cNvPr>
          <p:cNvSpPr>
            <a:spLocks noGrp="1"/>
          </p:cNvSpPr>
          <p:nvPr>
            <p:ph type="body" sz="half" idx="19" hasCustomPrompt="1"/>
          </p:nvPr>
        </p:nvSpPr>
        <p:spPr>
          <a:xfrm>
            <a:off x="5515335" y="3912727"/>
            <a:ext cx="3741553" cy="343187"/>
          </a:xfrm>
          <a:prstGeom prst="rect">
            <a:avLst/>
          </a:prstGeom>
        </p:spPr>
        <p:txBody>
          <a:bodyPr/>
          <a:lstStyle>
            <a:lvl1pPr marL="0" indent="0">
              <a:buNone/>
              <a:defRPr sz="24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p:txBody>
      </p:sp>
      <p:sp>
        <p:nvSpPr>
          <p:cNvPr id="15" name="Text Placeholder 3">
            <a:extLst>
              <a:ext uri="{FF2B5EF4-FFF2-40B4-BE49-F238E27FC236}">
                <a16:creationId xmlns:a16="http://schemas.microsoft.com/office/drawing/2014/main" id="{2464307F-3999-9C46-8785-3D6941027F0B}"/>
              </a:ext>
            </a:extLst>
          </p:cNvPr>
          <p:cNvSpPr>
            <a:spLocks noGrp="1"/>
          </p:cNvSpPr>
          <p:nvPr>
            <p:ph type="body" sz="half" idx="20" hasCustomPrompt="1"/>
          </p:nvPr>
        </p:nvSpPr>
        <p:spPr>
          <a:xfrm>
            <a:off x="482086" y="2587214"/>
            <a:ext cx="3660936" cy="607505"/>
          </a:xfrm>
          <a:prstGeom prst="rect">
            <a:avLst/>
          </a:prstGeom>
        </p:spPr>
        <p:txBody>
          <a:bodyPr/>
          <a:lstStyle>
            <a:lvl1pPr marL="0" marR="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sz="1600" b="0" cap="none" baseline="0">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Job Title</a:t>
            </a:r>
          </a:p>
          <a:p>
            <a:pPr lvl="0"/>
            <a:endParaRPr lang="en-US"/>
          </a:p>
        </p:txBody>
      </p:sp>
      <p:sp>
        <p:nvSpPr>
          <p:cNvPr id="16" name="Text Placeholder 3">
            <a:extLst>
              <a:ext uri="{FF2B5EF4-FFF2-40B4-BE49-F238E27FC236}">
                <a16:creationId xmlns:a16="http://schemas.microsoft.com/office/drawing/2014/main" id="{D818154D-E8A5-7D4E-9B4D-9966996F9AD5}"/>
              </a:ext>
            </a:extLst>
          </p:cNvPr>
          <p:cNvSpPr>
            <a:spLocks noGrp="1"/>
          </p:cNvSpPr>
          <p:nvPr>
            <p:ph type="body" sz="half" idx="21" hasCustomPrompt="1"/>
          </p:nvPr>
        </p:nvSpPr>
        <p:spPr>
          <a:xfrm>
            <a:off x="5516931" y="2598503"/>
            <a:ext cx="3660936" cy="740637"/>
          </a:xfrm>
          <a:prstGeom prst="rect">
            <a:avLst/>
          </a:prstGeom>
        </p:spPr>
        <p:txBody>
          <a:bodyPr/>
          <a:lstStyle>
            <a:lvl1pPr marL="0" indent="0">
              <a:buNone/>
              <a:defRPr sz="1600" b="0" cap="none" baseline="0">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Job Title</a:t>
            </a:r>
          </a:p>
          <a:p>
            <a:pPr lvl="0"/>
            <a:endParaRPr lang="en-US"/>
          </a:p>
        </p:txBody>
      </p:sp>
      <p:sp>
        <p:nvSpPr>
          <p:cNvPr id="17" name="Text Placeholder 3">
            <a:extLst>
              <a:ext uri="{FF2B5EF4-FFF2-40B4-BE49-F238E27FC236}">
                <a16:creationId xmlns:a16="http://schemas.microsoft.com/office/drawing/2014/main" id="{9D46C406-680A-AA46-8C3A-61634C137781}"/>
              </a:ext>
            </a:extLst>
          </p:cNvPr>
          <p:cNvSpPr>
            <a:spLocks noGrp="1"/>
          </p:cNvSpPr>
          <p:nvPr>
            <p:ph type="body" sz="half" idx="22" hasCustomPrompt="1"/>
          </p:nvPr>
        </p:nvSpPr>
        <p:spPr>
          <a:xfrm>
            <a:off x="482086" y="4348282"/>
            <a:ext cx="3660936" cy="711131"/>
          </a:xfrm>
          <a:prstGeom prst="rect">
            <a:avLst/>
          </a:prstGeom>
        </p:spPr>
        <p:txBody>
          <a:bodyPr/>
          <a:lstStyle>
            <a:lvl1pPr marL="0" marR="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sz="1600" b="0" cap="none" baseline="0">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Job Title</a:t>
            </a:r>
          </a:p>
          <a:p>
            <a:pPr lvl="0"/>
            <a:endParaRPr lang="en-US"/>
          </a:p>
          <a:p>
            <a:pPr lvl="0"/>
            <a:endParaRPr lang="en-US"/>
          </a:p>
        </p:txBody>
      </p:sp>
      <p:sp>
        <p:nvSpPr>
          <p:cNvPr id="18" name="Text Placeholder 3">
            <a:extLst>
              <a:ext uri="{FF2B5EF4-FFF2-40B4-BE49-F238E27FC236}">
                <a16:creationId xmlns:a16="http://schemas.microsoft.com/office/drawing/2014/main" id="{D2E303DF-E00A-4F42-A366-E3597B271869}"/>
              </a:ext>
            </a:extLst>
          </p:cNvPr>
          <p:cNvSpPr>
            <a:spLocks noGrp="1"/>
          </p:cNvSpPr>
          <p:nvPr>
            <p:ph type="body" sz="half" idx="23" hasCustomPrompt="1"/>
          </p:nvPr>
        </p:nvSpPr>
        <p:spPr>
          <a:xfrm>
            <a:off x="5516931" y="4359571"/>
            <a:ext cx="3660936" cy="699842"/>
          </a:xfrm>
          <a:prstGeom prst="rect">
            <a:avLst/>
          </a:prstGeom>
        </p:spPr>
        <p:txBody>
          <a:bodyPr/>
          <a:lstStyle>
            <a:lvl1pPr marL="0" indent="0">
              <a:buNone/>
              <a:defRPr sz="1600" b="0" cap="none" baseline="0">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Job Title</a:t>
            </a:r>
          </a:p>
          <a:p>
            <a:pPr lvl="0"/>
            <a:endParaRPr lang="en-US"/>
          </a:p>
        </p:txBody>
      </p:sp>
      <p:sp>
        <p:nvSpPr>
          <p:cNvPr id="19" name="Text Placeholder 27">
            <a:extLst>
              <a:ext uri="{FF2B5EF4-FFF2-40B4-BE49-F238E27FC236}">
                <a16:creationId xmlns:a16="http://schemas.microsoft.com/office/drawing/2014/main" id="{E59E5D56-0697-F544-8BED-8E312801001F}"/>
              </a:ext>
            </a:extLst>
          </p:cNvPr>
          <p:cNvSpPr>
            <a:spLocks noGrp="1"/>
          </p:cNvSpPr>
          <p:nvPr>
            <p:ph type="body" sz="quarter" idx="24" hasCustomPrompt="1"/>
          </p:nvPr>
        </p:nvSpPr>
        <p:spPr>
          <a:xfrm>
            <a:off x="479602" y="2968625"/>
            <a:ext cx="3675062" cy="666750"/>
          </a:xfrm>
          <a:prstGeom prst="rect">
            <a:avLst/>
          </a:prstGeom>
        </p:spPr>
        <p:txBody>
          <a:bodyPr/>
          <a:lstStyle>
            <a:lvl1pPr marL="0" marR="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sz="1600">
                <a:solidFill>
                  <a:schemeClr val="tx2"/>
                </a:solidFill>
              </a:defRPr>
            </a:lvl1pPr>
          </a:lstStyle>
          <a:p>
            <a:pPr marL="0" marR="0" lvl="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a:pPr>
            <a:r>
              <a:rPr lang="en-US"/>
              <a:t>Involvement with BITC</a:t>
            </a:r>
          </a:p>
        </p:txBody>
      </p:sp>
      <p:sp>
        <p:nvSpPr>
          <p:cNvPr id="21" name="Text Placeholder 27">
            <a:extLst>
              <a:ext uri="{FF2B5EF4-FFF2-40B4-BE49-F238E27FC236}">
                <a16:creationId xmlns:a16="http://schemas.microsoft.com/office/drawing/2014/main" id="{2DA14589-56F1-AD45-8ECB-D45B84D92DC8}"/>
              </a:ext>
            </a:extLst>
          </p:cNvPr>
          <p:cNvSpPr>
            <a:spLocks noGrp="1"/>
          </p:cNvSpPr>
          <p:nvPr>
            <p:ph type="body" sz="quarter" idx="25" hasCustomPrompt="1"/>
          </p:nvPr>
        </p:nvSpPr>
        <p:spPr>
          <a:xfrm>
            <a:off x="5514447" y="2968625"/>
            <a:ext cx="3675062" cy="666750"/>
          </a:xfrm>
          <a:prstGeom prst="rect">
            <a:avLst/>
          </a:prstGeom>
        </p:spPr>
        <p:txBody>
          <a:bodyPr/>
          <a:lstStyle>
            <a:lvl1pPr marL="0" marR="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sz="1600">
                <a:solidFill>
                  <a:schemeClr val="tx2"/>
                </a:solidFill>
              </a:defRPr>
            </a:lvl1pPr>
          </a:lstStyle>
          <a:p>
            <a:pPr marL="0" marR="0" lvl="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a:pPr>
            <a:r>
              <a:rPr lang="en-US"/>
              <a:t>Involvement with BITC</a:t>
            </a:r>
          </a:p>
        </p:txBody>
      </p:sp>
      <p:sp>
        <p:nvSpPr>
          <p:cNvPr id="22" name="Text Placeholder 27">
            <a:extLst>
              <a:ext uri="{FF2B5EF4-FFF2-40B4-BE49-F238E27FC236}">
                <a16:creationId xmlns:a16="http://schemas.microsoft.com/office/drawing/2014/main" id="{43953334-0EC7-0747-8903-B91BEC1E8001}"/>
              </a:ext>
            </a:extLst>
          </p:cNvPr>
          <p:cNvSpPr>
            <a:spLocks noGrp="1"/>
          </p:cNvSpPr>
          <p:nvPr>
            <p:ph type="body" sz="quarter" idx="26" hasCustomPrompt="1"/>
          </p:nvPr>
        </p:nvSpPr>
        <p:spPr>
          <a:xfrm>
            <a:off x="479603" y="4729692"/>
            <a:ext cx="3675062" cy="666750"/>
          </a:xfrm>
          <a:prstGeom prst="rect">
            <a:avLst/>
          </a:prstGeom>
        </p:spPr>
        <p:txBody>
          <a:bodyPr/>
          <a:lstStyle>
            <a:lvl1pPr marL="0" marR="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sz="1600">
                <a:solidFill>
                  <a:schemeClr val="tx2"/>
                </a:solidFill>
              </a:defRPr>
            </a:lvl1pPr>
          </a:lstStyle>
          <a:p>
            <a:pPr marL="0" marR="0" lvl="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a:pPr>
            <a:r>
              <a:rPr lang="en-US"/>
              <a:t>Involvement with BITC</a:t>
            </a:r>
          </a:p>
        </p:txBody>
      </p:sp>
      <p:sp>
        <p:nvSpPr>
          <p:cNvPr id="23" name="Text Placeholder 27">
            <a:extLst>
              <a:ext uri="{FF2B5EF4-FFF2-40B4-BE49-F238E27FC236}">
                <a16:creationId xmlns:a16="http://schemas.microsoft.com/office/drawing/2014/main" id="{ADA31A64-C2AA-4C4C-B802-4C4E98BC3194}"/>
              </a:ext>
            </a:extLst>
          </p:cNvPr>
          <p:cNvSpPr>
            <a:spLocks noGrp="1"/>
          </p:cNvSpPr>
          <p:nvPr>
            <p:ph type="body" sz="quarter" idx="27" hasCustomPrompt="1"/>
          </p:nvPr>
        </p:nvSpPr>
        <p:spPr>
          <a:xfrm>
            <a:off x="5514448" y="4718403"/>
            <a:ext cx="3675062" cy="666750"/>
          </a:xfrm>
          <a:prstGeom prst="rect">
            <a:avLst/>
          </a:prstGeom>
        </p:spPr>
        <p:txBody>
          <a:bodyPr/>
          <a:lstStyle>
            <a:lvl1pPr marL="0" marR="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sz="1600">
                <a:solidFill>
                  <a:schemeClr val="tx2"/>
                </a:solidFill>
              </a:defRPr>
            </a:lvl1pPr>
          </a:lstStyle>
          <a:p>
            <a:pPr marL="0" marR="0" lvl="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a:pPr>
            <a:r>
              <a:rPr lang="en-US"/>
              <a:t>Involvement with BITC</a:t>
            </a:r>
          </a:p>
        </p:txBody>
      </p:sp>
      <p:sp>
        <p:nvSpPr>
          <p:cNvPr id="24" name="Text Placeholder 3">
            <a:extLst>
              <a:ext uri="{FF2B5EF4-FFF2-40B4-BE49-F238E27FC236}">
                <a16:creationId xmlns:a16="http://schemas.microsoft.com/office/drawing/2014/main" id="{4761FB45-658F-384E-9240-C054461B7185}"/>
              </a:ext>
            </a:extLst>
          </p:cNvPr>
          <p:cNvSpPr>
            <a:spLocks noGrp="1"/>
          </p:cNvSpPr>
          <p:nvPr>
            <p:ph type="body" sz="half" idx="12" hasCustomPrompt="1"/>
          </p:nvPr>
        </p:nvSpPr>
        <p:spPr>
          <a:xfrm>
            <a:off x="468007" y="594360"/>
            <a:ext cx="11131751" cy="427617"/>
          </a:xfrm>
          <a:prstGeom prst="rect">
            <a:avLst/>
          </a:prstGeom>
        </p:spPr>
        <p:txBody>
          <a:bodyPr/>
          <a:lstStyle>
            <a:lvl1pPr marL="0" indent="0">
              <a:buNone/>
              <a:defRPr sz="2800" b="1" cap="all"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MAIN HEADING | 28 – 35pt | choose from </a:t>
            </a:r>
            <a:r>
              <a:rPr lang="en-US" err="1"/>
              <a:t>bitc</a:t>
            </a:r>
            <a:r>
              <a:rPr lang="en-US"/>
              <a:t> </a:t>
            </a:r>
            <a:r>
              <a:rPr lang="en-US" err="1"/>
              <a:t>colours</a:t>
            </a:r>
            <a:r>
              <a:rPr lang="en-US"/>
              <a:t> blue, magenta or cyan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ver 750 and counting statement">
    <p:spTree>
      <p:nvGrpSpPr>
        <p:cNvPr id="1" name=""/>
        <p:cNvGrpSpPr/>
        <p:nvPr/>
      </p:nvGrpSpPr>
      <p:grpSpPr>
        <a:xfrm>
          <a:off x="0" y="0"/>
          <a:ext cx="0" cy="0"/>
          <a:chOff x="0" y="0"/>
          <a:chExt cx="0" cy="0"/>
        </a:xfrm>
      </p:grpSpPr>
      <p:sp>
        <p:nvSpPr>
          <p:cNvPr id="6" name="Holder 4">
            <a:extLst>
              <a:ext uri="{FF2B5EF4-FFF2-40B4-BE49-F238E27FC236}">
                <a16:creationId xmlns:a16="http://schemas.microsoft.com/office/drawing/2014/main" id="{90BC9E55-D255-244D-9B4B-7BE01BCF41F2}"/>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9" name="object 3">
            <a:extLst>
              <a:ext uri="{FF2B5EF4-FFF2-40B4-BE49-F238E27FC236}">
                <a16:creationId xmlns:a16="http://schemas.microsoft.com/office/drawing/2014/main" id="{69DF8283-4EE5-294D-A5F2-397879F6A39C}"/>
              </a:ext>
            </a:extLst>
          </p:cNvPr>
          <p:cNvSpPr txBox="1"/>
          <p:nvPr userDrawn="1"/>
        </p:nvSpPr>
        <p:spPr>
          <a:xfrm>
            <a:off x="2497340" y="2549524"/>
            <a:ext cx="7414514" cy="1556003"/>
          </a:xfrm>
          <a:prstGeom prst="rect">
            <a:avLst/>
          </a:prstGeom>
        </p:spPr>
        <p:txBody>
          <a:bodyPr vert="horz" wrap="square" lIns="0" tIns="0" rIns="0" bIns="0" rtlCol="0">
            <a:spAutoFit/>
          </a:bodyPr>
          <a:lstStyle/>
          <a:p>
            <a:pPr marL="12700" marR="5080" algn="ctr">
              <a:lnSpc>
                <a:spcPct val="74700"/>
              </a:lnSpc>
            </a:pPr>
            <a:r>
              <a:rPr lang="en-US" sz="6600" b="1">
                <a:solidFill>
                  <a:srgbClr val="223D74"/>
                </a:solidFill>
                <a:latin typeface="Arial Black" charset="0"/>
                <a:ea typeface="Arial Black" charset="0"/>
                <a:cs typeface="Arial Black" charset="0"/>
              </a:rPr>
              <a:t>OVER 750 AND COUNTING</a:t>
            </a:r>
          </a:p>
        </p:txBody>
      </p:sp>
      <p:sp>
        <p:nvSpPr>
          <p:cNvPr id="10" name="object 4">
            <a:extLst>
              <a:ext uri="{FF2B5EF4-FFF2-40B4-BE49-F238E27FC236}">
                <a16:creationId xmlns:a16="http://schemas.microsoft.com/office/drawing/2014/main" id="{EAB297C5-5983-5048-87F7-A2869D325BB2}"/>
              </a:ext>
            </a:extLst>
          </p:cNvPr>
          <p:cNvSpPr/>
          <p:nvPr userDrawn="1"/>
        </p:nvSpPr>
        <p:spPr>
          <a:xfrm>
            <a:off x="2317750" y="2072515"/>
            <a:ext cx="875568" cy="954017"/>
          </a:xfrm>
          <a:custGeom>
            <a:avLst/>
            <a:gdLst/>
            <a:ahLst/>
            <a:cxnLst/>
            <a:rect l="l" t="t" r="r" b="b"/>
            <a:pathLst>
              <a:path w="616585" h="671830">
                <a:moveTo>
                  <a:pt x="602424" y="0"/>
                </a:moveTo>
                <a:lnTo>
                  <a:pt x="0" y="68986"/>
                </a:lnTo>
                <a:lnTo>
                  <a:pt x="68986" y="671410"/>
                </a:lnTo>
                <a:lnTo>
                  <a:pt x="120713" y="665492"/>
                </a:lnTo>
                <a:lnTo>
                  <a:pt x="120713" y="118491"/>
                </a:lnTo>
                <a:lnTo>
                  <a:pt x="615988" y="118491"/>
                </a:lnTo>
                <a:lnTo>
                  <a:pt x="602424" y="0"/>
                </a:lnTo>
                <a:close/>
              </a:path>
            </a:pathLst>
          </a:custGeom>
          <a:solidFill>
            <a:srgbClr val="E5007D"/>
          </a:solidFill>
        </p:spPr>
        <p:txBody>
          <a:bodyPr wrap="square" lIns="0" tIns="0" rIns="0" bIns="0" rtlCol="0"/>
          <a:lstStyle/>
          <a:p>
            <a:endParaRPr/>
          </a:p>
        </p:txBody>
      </p:sp>
      <p:sp>
        <p:nvSpPr>
          <p:cNvPr id="11" name="object 5">
            <a:extLst>
              <a:ext uri="{FF2B5EF4-FFF2-40B4-BE49-F238E27FC236}">
                <a16:creationId xmlns:a16="http://schemas.microsoft.com/office/drawing/2014/main" id="{2C6A0524-2716-E445-AFF7-70D2DA426893}"/>
              </a:ext>
            </a:extLst>
          </p:cNvPr>
          <p:cNvSpPr/>
          <p:nvPr userDrawn="1"/>
        </p:nvSpPr>
        <p:spPr>
          <a:xfrm>
            <a:off x="8337550" y="3345723"/>
            <a:ext cx="875568" cy="954017"/>
          </a:xfrm>
          <a:custGeom>
            <a:avLst/>
            <a:gdLst/>
            <a:ahLst/>
            <a:cxnLst/>
            <a:rect l="l" t="t" r="r" b="b"/>
            <a:pathLst>
              <a:path w="616584" h="671829">
                <a:moveTo>
                  <a:pt x="547001" y="0"/>
                </a:moveTo>
                <a:lnTo>
                  <a:pt x="495274" y="5930"/>
                </a:lnTo>
                <a:lnTo>
                  <a:pt x="495274" y="552919"/>
                </a:lnTo>
                <a:lnTo>
                  <a:pt x="0" y="552919"/>
                </a:lnTo>
                <a:lnTo>
                  <a:pt x="13563" y="671410"/>
                </a:lnTo>
                <a:lnTo>
                  <a:pt x="615988" y="602424"/>
                </a:lnTo>
                <a:lnTo>
                  <a:pt x="547001" y="0"/>
                </a:lnTo>
                <a:close/>
              </a:path>
            </a:pathLst>
          </a:custGeom>
          <a:solidFill>
            <a:srgbClr val="009FE3"/>
          </a:solidFill>
        </p:spPr>
        <p:txBody>
          <a:bodyPr wrap="square" lIns="0" tIns="0" rIns="0" bIns="0" rtlCol="0"/>
          <a:lstStyle/>
          <a:p>
            <a:endParaRPr/>
          </a:p>
        </p:txBody>
      </p:sp>
      <p:sp>
        <p:nvSpPr>
          <p:cNvPr id="12" name="Footer Placeholder 24">
            <a:extLst>
              <a:ext uri="{FF2B5EF4-FFF2-40B4-BE49-F238E27FC236}">
                <a16:creationId xmlns:a16="http://schemas.microsoft.com/office/drawing/2014/main" id="{BBE450D5-7348-9B4D-ADA0-A5BD1AD11481}"/>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spTree>
    <p:extLst>
      <p:ext uri="{BB962C8B-B14F-4D97-AF65-F5344CB8AC3E}">
        <p14:creationId xmlns:p14="http://schemas.microsoft.com/office/powerpoint/2010/main" val="18091626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3.emf"/><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9" Type="http://schemas.openxmlformats.org/officeDocument/2006/relationships/slideLayout" Target="../slideLayouts/slideLayout40.xml"/><Relationship Id="rId21" Type="http://schemas.openxmlformats.org/officeDocument/2006/relationships/slideLayout" Target="../slideLayouts/slideLayout22.xml"/><Relationship Id="rId34" Type="http://schemas.openxmlformats.org/officeDocument/2006/relationships/slideLayout" Target="../slideLayouts/slideLayout35.xml"/><Relationship Id="rId42" Type="http://schemas.openxmlformats.org/officeDocument/2006/relationships/slideLayout" Target="../slideLayouts/slideLayout43.xml"/><Relationship Id="rId47" Type="http://schemas.openxmlformats.org/officeDocument/2006/relationships/slideLayout" Target="../slideLayouts/slideLayout48.xml"/><Relationship Id="rId50" Type="http://schemas.openxmlformats.org/officeDocument/2006/relationships/slideLayout" Target="../slideLayouts/slideLayout51.xml"/><Relationship Id="rId55" Type="http://schemas.openxmlformats.org/officeDocument/2006/relationships/image" Target="../media/image2.jpeg"/><Relationship Id="rId7" Type="http://schemas.openxmlformats.org/officeDocument/2006/relationships/slideLayout" Target="../slideLayouts/slideLayout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9" Type="http://schemas.openxmlformats.org/officeDocument/2006/relationships/slideLayout" Target="../slideLayouts/slideLayout30.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slideLayout" Target="../slideLayouts/slideLayout38.xml"/><Relationship Id="rId40" Type="http://schemas.openxmlformats.org/officeDocument/2006/relationships/slideLayout" Target="../slideLayouts/slideLayout41.xml"/><Relationship Id="rId45" Type="http://schemas.openxmlformats.org/officeDocument/2006/relationships/slideLayout" Target="../slideLayouts/slideLayout46.xml"/><Relationship Id="rId53" Type="http://schemas.openxmlformats.org/officeDocument/2006/relationships/oleObject" Target="../embeddings/oleObject2.bin"/><Relationship Id="rId5" Type="http://schemas.openxmlformats.org/officeDocument/2006/relationships/slideLayout" Target="../slideLayouts/slideLayout6.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4" Type="http://schemas.openxmlformats.org/officeDocument/2006/relationships/slideLayout" Target="../slideLayouts/slideLayout45.xml"/><Relationship Id="rId52" Type="http://schemas.openxmlformats.org/officeDocument/2006/relationships/tags" Target="../tags/tag3.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43" Type="http://schemas.openxmlformats.org/officeDocument/2006/relationships/slideLayout" Target="../slideLayouts/slideLayout44.xml"/><Relationship Id="rId48" Type="http://schemas.openxmlformats.org/officeDocument/2006/relationships/slideLayout" Target="../slideLayouts/slideLayout49.xml"/><Relationship Id="rId8" Type="http://schemas.openxmlformats.org/officeDocument/2006/relationships/slideLayout" Target="../slideLayouts/slideLayout9.xml"/><Relationship Id="rId51" Type="http://schemas.openxmlformats.org/officeDocument/2006/relationships/theme" Target="../theme/theme2.xml"/><Relationship Id="rId3" Type="http://schemas.openxmlformats.org/officeDocument/2006/relationships/slideLayout" Target="../slideLayouts/slideLayout4.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slideLayout" Target="../slideLayouts/slideLayout39.xml"/><Relationship Id="rId46" Type="http://schemas.openxmlformats.org/officeDocument/2006/relationships/slideLayout" Target="../slideLayouts/slideLayout47.xml"/><Relationship Id="rId20" Type="http://schemas.openxmlformats.org/officeDocument/2006/relationships/slideLayout" Target="../slideLayouts/slideLayout21.xml"/><Relationship Id="rId41" Type="http://schemas.openxmlformats.org/officeDocument/2006/relationships/slideLayout" Target="../slideLayouts/slideLayout42.xml"/><Relationship Id="rId54"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slideLayout" Target="../slideLayouts/slideLayout7.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49"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heme" Target="../theme/theme3.xml"/><Relationship Id="rId1" Type="http://schemas.openxmlformats.org/officeDocument/2006/relationships/slideLayout" Target="../slideLayouts/slideLayout52.xml"/><Relationship Id="rId5" Type="http://schemas.openxmlformats.org/officeDocument/2006/relationships/image" Target="../media/image1.emf"/><Relationship Id="rId4" Type="http://schemas.openxmlformats.org/officeDocument/2006/relationships/oleObject" Target="../embeddings/oleObject3.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ags" Target="../tags/tag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1.emf"/><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oleObject" Target="../embeddings/oleObject4.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emf"/><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oleObject" Target="../embeddings/oleObject5.bin"/><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tags" Target="../tags/tag7.xml"/><Relationship Id="rId5" Type="http://schemas.openxmlformats.org/officeDocument/2006/relationships/slideLayout" Target="../slideLayouts/slideLayout68.xml"/><Relationship Id="rId10" Type="http://schemas.openxmlformats.org/officeDocument/2006/relationships/theme" Target="../theme/theme5.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260D0B5-1420-5313-1505-391A6187110F}"/>
              </a:ext>
            </a:extLst>
          </p:cNvPr>
          <p:cNvGraphicFramePr>
            <a:graphicFrameLocks noChangeAspect="1"/>
          </p:cNvGraphicFramePr>
          <p:nvPr userDrawn="1">
            <p:custDataLst>
              <p:tags r:id="rId3"/>
            </p:custDataLst>
            <p:extLst>
              <p:ext uri="{D42A27DB-BD31-4B8C-83A1-F6EECF244321}">
                <p14:modId xmlns:p14="http://schemas.microsoft.com/office/powerpoint/2010/main" val="41715634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3" name="Object 2" hidden="1">
                        <a:extLst>
                          <a:ext uri="{FF2B5EF4-FFF2-40B4-BE49-F238E27FC236}">
                            <a16:creationId xmlns:a16="http://schemas.microsoft.com/office/drawing/2014/main" id="{6260D0B5-1420-5313-1505-391A618711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6331229E-67C1-0D40-9DE1-6AAB9CDD413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14423" y="394851"/>
            <a:ext cx="2041147" cy="802889"/>
          </a:xfrm>
          <a:prstGeom prst="rect">
            <a:avLst/>
          </a:prstGeom>
        </p:spPr>
      </p:pic>
      <p:pic>
        <p:nvPicPr>
          <p:cNvPr id="8" name="Picture 7">
            <a:extLst>
              <a:ext uri="{FF2B5EF4-FFF2-40B4-BE49-F238E27FC236}">
                <a16:creationId xmlns:a16="http://schemas.microsoft.com/office/drawing/2014/main" id="{2CCF6D1F-6B91-D843-9ECF-7A469BCAEF8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927756" y="482924"/>
            <a:ext cx="663720" cy="663720"/>
          </a:xfrm>
          <a:prstGeom prst="rect">
            <a:avLst/>
          </a:prstGeom>
        </p:spPr>
      </p:pic>
      <p:sp>
        <p:nvSpPr>
          <p:cNvPr id="2" name="Text Placeholder 1">
            <a:extLst>
              <a:ext uri="{FF2B5EF4-FFF2-40B4-BE49-F238E27FC236}">
                <a16:creationId xmlns:a16="http://schemas.microsoft.com/office/drawing/2014/main" id="{3F03CA0F-9CFC-2818-8882-5F0FA38059F4}"/>
              </a:ext>
            </a:extLst>
          </p:cNvPr>
          <p:cNvSpPr>
            <a:spLocks noGrp="1"/>
          </p:cNvSpPr>
          <p:nvPr>
            <p:ph type="body" idx="1"/>
          </p:nvPr>
        </p:nvSpPr>
        <p:spPr>
          <a:xfrm>
            <a:off x="838200" y="1825625"/>
            <a:ext cx="10515600" cy="1456809"/>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8166576"/>
      </p:ext>
    </p:extLst>
  </p:cSld>
  <p:clrMap bg1="lt1" tx1="dk1" bg2="lt2" tx2="dk2" accent1="accent1" accent2="accent2" accent3="accent3" accent4="accent4" accent5="accent5" accent6="accent6" hlink="hlink" folHlink="folHlink"/>
  <p:sldLayoutIdLst>
    <p:sldLayoutId id="2147483770"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3DFCCFB-5E09-37DA-DF26-84C7BFC122DB}"/>
              </a:ext>
            </a:extLst>
          </p:cNvPr>
          <p:cNvGraphicFramePr>
            <a:graphicFrameLocks noChangeAspect="1"/>
          </p:cNvGraphicFramePr>
          <p:nvPr userDrawn="1">
            <p:custDataLst>
              <p:tags r:id="rId52"/>
            </p:custDataLst>
            <p:extLst>
              <p:ext uri="{D42A27DB-BD31-4B8C-83A1-F6EECF244321}">
                <p14:modId xmlns:p14="http://schemas.microsoft.com/office/powerpoint/2010/main" val="28985828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3" imgW="395" imgH="396" progId="TCLayout.ActiveDocument.1">
                  <p:embed/>
                </p:oleObj>
              </mc:Choice>
              <mc:Fallback>
                <p:oleObj name="think-cell Slide" r:id="rId53" imgW="395" imgH="396" progId="TCLayout.ActiveDocument.1">
                  <p:embed/>
                  <p:pic>
                    <p:nvPicPr>
                      <p:cNvPr id="3" name="Object 2" hidden="1">
                        <a:extLst>
                          <a:ext uri="{FF2B5EF4-FFF2-40B4-BE49-F238E27FC236}">
                            <a16:creationId xmlns:a16="http://schemas.microsoft.com/office/drawing/2014/main" id="{63DFCCFB-5E09-37DA-DF26-84C7BFC122DB}"/>
                          </a:ext>
                        </a:extLst>
                      </p:cNvPr>
                      <p:cNvPicPr/>
                      <p:nvPr/>
                    </p:nvPicPr>
                    <p:blipFill>
                      <a:blip r:embed="rId54"/>
                      <a:stretch>
                        <a:fillRect/>
                      </a:stretch>
                    </p:blipFill>
                    <p:spPr>
                      <a:xfrm>
                        <a:off x="1588" y="1588"/>
                        <a:ext cx="1588" cy="1588"/>
                      </a:xfrm>
                      <a:prstGeom prst="rect">
                        <a:avLst/>
                      </a:prstGeom>
                    </p:spPr>
                  </p:pic>
                </p:oleObj>
              </mc:Fallback>
            </mc:AlternateContent>
          </a:graphicData>
        </a:graphic>
      </p:graphicFrame>
      <p:sp>
        <p:nvSpPr>
          <p:cNvPr id="5" name="Holder 4">
            <a:extLst>
              <a:ext uri="{FF2B5EF4-FFF2-40B4-BE49-F238E27FC236}">
                <a16:creationId xmlns:a16="http://schemas.microsoft.com/office/drawing/2014/main" id="{AD20A71C-10CB-AB4A-A443-6D0BAAA3080F}"/>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85F12-A286-A94F-8EFA-738C35154872}" type="datetime1">
              <a:rPr lang="en-GB" b="0" smtClean="0"/>
              <a:t>06/04/2023</a:t>
            </a:fld>
            <a:endParaRPr lang="en-US" b="0"/>
          </a:p>
        </p:txBody>
      </p:sp>
      <p:sp>
        <p:nvSpPr>
          <p:cNvPr id="7" name="Footer Placeholder 24">
            <a:extLst>
              <a:ext uri="{FF2B5EF4-FFF2-40B4-BE49-F238E27FC236}">
                <a16:creationId xmlns:a16="http://schemas.microsoft.com/office/drawing/2014/main" id="{36024CC2-8AD3-0141-A282-9F6E22FED6F9}"/>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a:t>Presentation Title - go to Insert &gt; 'Header and Footer' to amend</a:t>
            </a:r>
          </a:p>
        </p:txBody>
      </p:sp>
      <p:pic>
        <p:nvPicPr>
          <p:cNvPr id="11" name="Picture 10">
            <a:extLst>
              <a:ext uri="{FF2B5EF4-FFF2-40B4-BE49-F238E27FC236}">
                <a16:creationId xmlns:a16="http://schemas.microsoft.com/office/drawing/2014/main" id="{E5ED4A53-42D5-9247-92F8-AEA2D9EE2489}"/>
              </a:ext>
            </a:extLst>
          </p:cNvPr>
          <p:cNvPicPr>
            <a:picLocks noChangeAspect="1"/>
          </p:cNvPicPr>
          <p:nvPr userDrawn="1"/>
        </p:nvPicPr>
        <p:blipFill>
          <a:blip r:embed="rId55" cstate="screen">
            <a:extLst>
              <a:ext uri="{28A0092B-C50C-407E-A947-70E740481C1C}">
                <a14:useLocalDpi xmlns:a14="http://schemas.microsoft.com/office/drawing/2010/main"/>
              </a:ext>
            </a:extLst>
          </a:blip>
          <a:stretch>
            <a:fillRect/>
          </a:stretch>
        </p:blipFill>
        <p:spPr>
          <a:xfrm>
            <a:off x="493376" y="5889379"/>
            <a:ext cx="2041147" cy="802889"/>
          </a:xfrm>
          <a:prstGeom prst="rect">
            <a:avLst/>
          </a:prstGeom>
        </p:spPr>
      </p:pic>
      <p:sp>
        <p:nvSpPr>
          <p:cNvPr id="2" name="Text Placeholder 1">
            <a:extLst>
              <a:ext uri="{FF2B5EF4-FFF2-40B4-BE49-F238E27FC236}">
                <a16:creationId xmlns:a16="http://schemas.microsoft.com/office/drawing/2014/main" id="{ED7B5E9A-549E-EF82-C27D-A6A6A4DBF6DF}"/>
              </a:ext>
            </a:extLst>
          </p:cNvPr>
          <p:cNvSpPr>
            <a:spLocks noGrp="1"/>
          </p:cNvSpPr>
          <p:nvPr>
            <p:ph type="body" idx="1"/>
          </p:nvPr>
        </p:nvSpPr>
        <p:spPr>
          <a:xfrm>
            <a:off x="838200" y="1825625"/>
            <a:ext cx="10515600" cy="1456809"/>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LogoText" hidden="1">
            <a:extLst>
              <a:ext uri="{FF2B5EF4-FFF2-40B4-BE49-F238E27FC236}">
                <a16:creationId xmlns:a16="http://schemas.microsoft.com/office/drawing/2014/main" id="{258CA215-9BCE-4AD4-81FD-78783169CA6C}"/>
              </a:ext>
            </a:extLst>
          </p:cNvPr>
          <p:cNvSpPr txBox="1"/>
          <p:nvPr userDrawn="1"/>
        </p:nvSpPr>
        <p:spPr>
          <a:xfrm>
            <a:off x="10281196" y="6615212"/>
            <a:ext cx="1256754" cy="153888"/>
          </a:xfrm>
          <a:prstGeom prst="rect">
            <a:avLst/>
          </a:prstGeom>
          <a:noFill/>
        </p:spPr>
        <p:txBody>
          <a:bodyPr vert="horz" wrap="none" lIns="0" tIns="0" rIns="0" bIns="0" rtlCol="0">
            <a:spAutoFit/>
          </a:bodyPr>
          <a:lstStyle/>
          <a:p>
            <a:r>
              <a:rPr lang="en-GB" sz="1000">
                <a:solidFill>
                  <a:schemeClr val="tx1"/>
                </a:solidFill>
              </a:rPr>
              <a:t>McKinsey &amp; Company</a:t>
            </a:r>
          </a:p>
        </p:txBody>
      </p:sp>
      <p:sp>
        <p:nvSpPr>
          <p:cNvPr id="6" name="SlideLogoSeparator" hidden="1">
            <a:extLst>
              <a:ext uri="{FF2B5EF4-FFF2-40B4-BE49-F238E27FC236}">
                <a16:creationId xmlns:a16="http://schemas.microsoft.com/office/drawing/2014/main" id="{CB3B9222-46A2-4656-90F1-C22969057072}"/>
              </a:ext>
            </a:extLst>
          </p:cNvPr>
          <p:cNvSpPr txBox="1"/>
          <p:nvPr userDrawn="1"/>
        </p:nvSpPr>
        <p:spPr>
          <a:xfrm>
            <a:off x="11624874" y="6539984"/>
            <a:ext cx="40076" cy="184666"/>
          </a:xfrm>
          <a:prstGeom prst="rect">
            <a:avLst/>
          </a:prstGeom>
          <a:noFill/>
        </p:spPr>
        <p:txBody>
          <a:bodyPr vert="horz" wrap="none" lIns="0" tIns="0" rIns="0" bIns="0" rtlCol="0">
            <a:spAutoFit/>
          </a:bodyPr>
          <a:lstStyle/>
          <a:p>
            <a:r>
              <a:rPr lang="en-GB" sz="1200">
                <a:solidFill>
                  <a:schemeClr val="tx1"/>
                </a:solidFill>
              </a:rPr>
              <a:t>|</a:t>
            </a:r>
          </a:p>
        </p:txBody>
      </p:sp>
    </p:spTree>
    <p:extLst>
      <p:ext uri="{BB962C8B-B14F-4D97-AF65-F5344CB8AC3E}">
        <p14:creationId xmlns:p14="http://schemas.microsoft.com/office/powerpoint/2010/main" val="3240269765"/>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71" r:id="rId3"/>
    <p:sldLayoutId id="2147483755" r:id="rId4"/>
    <p:sldLayoutId id="2147483768" r:id="rId5"/>
    <p:sldLayoutId id="2147483704" r:id="rId6"/>
    <p:sldLayoutId id="2147483764" r:id="rId7"/>
    <p:sldLayoutId id="2147483743" r:id="rId8"/>
    <p:sldLayoutId id="2147483710" r:id="rId9"/>
    <p:sldLayoutId id="2147483738" r:id="rId10"/>
    <p:sldLayoutId id="2147483740" r:id="rId11"/>
    <p:sldLayoutId id="2147483742" r:id="rId12"/>
    <p:sldLayoutId id="2147483756" r:id="rId13"/>
    <p:sldLayoutId id="2147483757" r:id="rId14"/>
    <p:sldLayoutId id="2147483758" r:id="rId15"/>
    <p:sldLayoutId id="2147483759" r:id="rId16"/>
    <p:sldLayoutId id="2147483705" r:id="rId17"/>
    <p:sldLayoutId id="2147483708" r:id="rId18"/>
    <p:sldLayoutId id="2147483709" r:id="rId19"/>
    <p:sldLayoutId id="2147483711" r:id="rId20"/>
    <p:sldLayoutId id="2147483712" r:id="rId21"/>
    <p:sldLayoutId id="2147483713" r:id="rId22"/>
    <p:sldLayoutId id="2147483765"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663" r:id="rId34"/>
    <p:sldLayoutId id="2147483724" r:id="rId35"/>
    <p:sldLayoutId id="2147483725" r:id="rId36"/>
    <p:sldLayoutId id="2147483754" r:id="rId37"/>
    <p:sldLayoutId id="2147483728" r:id="rId38"/>
    <p:sldLayoutId id="2147483729" r:id="rId39"/>
    <p:sldLayoutId id="2147483730" r:id="rId40"/>
    <p:sldLayoutId id="2147483731" r:id="rId41"/>
    <p:sldLayoutId id="2147483732" r:id="rId42"/>
    <p:sldLayoutId id="2147483760" r:id="rId43"/>
    <p:sldLayoutId id="2147483762" r:id="rId44"/>
    <p:sldLayoutId id="2147483761" r:id="rId45"/>
    <p:sldLayoutId id="2147483733" r:id="rId46"/>
    <p:sldLayoutId id="2147483763" r:id="rId47"/>
    <p:sldLayoutId id="2147483734" r:id="rId48"/>
    <p:sldLayoutId id="2147483737" r:id="rId49"/>
    <p:sldLayoutId id="2147483789" r:id="rId50"/>
  </p:sldLayoutIdLst>
  <p:hf sldNum="0" hdr="0" ftr="0" dt="0"/>
  <p:txStyles>
    <p:titleStyle>
      <a:lvl1pPr algn="l" defTabSz="885688" rtl="0" eaLnBrk="1" latinLnBrk="0" hangingPunct="1">
        <a:lnSpc>
          <a:spcPct val="90000"/>
        </a:lnSpc>
        <a:spcBef>
          <a:spcPct val="0"/>
        </a:spcBef>
        <a:buNone/>
        <a:defRPr sz="4262" kern="1200">
          <a:solidFill>
            <a:schemeClr val="tx1"/>
          </a:solidFill>
          <a:latin typeface="+mj-lt"/>
          <a:ea typeface="+mj-ea"/>
          <a:cs typeface="+mj-cs"/>
        </a:defRPr>
      </a:lvl1pPr>
    </p:titleStyle>
    <p:bodyStyle>
      <a:lvl1pPr marL="221422" indent="-221422" algn="l" defTabSz="885688" rtl="0" eaLnBrk="1" latinLnBrk="0" hangingPunct="1">
        <a:lnSpc>
          <a:spcPct val="90000"/>
        </a:lnSpc>
        <a:spcBef>
          <a:spcPts val="969"/>
        </a:spcBef>
        <a:buFont typeface="Arial" panose="020B0604020202020204" pitchFamily="34" charset="0"/>
        <a:buChar char="•"/>
        <a:defRPr sz="1600" kern="1200">
          <a:solidFill>
            <a:schemeClr val="tx1"/>
          </a:solidFill>
          <a:latin typeface="+mn-lt"/>
          <a:ea typeface="+mn-ea"/>
          <a:cs typeface="+mn-cs"/>
        </a:defRPr>
      </a:lvl1pPr>
      <a:lvl2pPr marL="664266" indent="-221422" algn="l" defTabSz="885688" rtl="0" eaLnBrk="1" latinLnBrk="0" hangingPunct="1">
        <a:lnSpc>
          <a:spcPct val="90000"/>
        </a:lnSpc>
        <a:spcBef>
          <a:spcPts val="484"/>
        </a:spcBef>
        <a:buFont typeface="Arial" panose="020B0604020202020204" pitchFamily="34" charset="0"/>
        <a:buChar char="•"/>
        <a:defRPr sz="1600" kern="1200">
          <a:solidFill>
            <a:schemeClr val="tx1"/>
          </a:solidFill>
          <a:latin typeface="+mn-lt"/>
          <a:ea typeface="+mn-ea"/>
          <a:cs typeface="+mn-cs"/>
        </a:defRPr>
      </a:lvl2pPr>
      <a:lvl3pPr marL="1107110" indent="-221422" algn="l" defTabSz="885688" rtl="0" eaLnBrk="1" latinLnBrk="0" hangingPunct="1">
        <a:lnSpc>
          <a:spcPct val="90000"/>
        </a:lnSpc>
        <a:spcBef>
          <a:spcPts val="484"/>
        </a:spcBef>
        <a:buFont typeface="Arial" panose="020B0604020202020204" pitchFamily="34" charset="0"/>
        <a:buChar char="•"/>
        <a:defRPr sz="1600" kern="1200">
          <a:solidFill>
            <a:schemeClr val="tx1"/>
          </a:solidFill>
          <a:latin typeface="+mn-lt"/>
          <a:ea typeface="+mn-ea"/>
          <a:cs typeface="+mn-cs"/>
        </a:defRPr>
      </a:lvl3pPr>
      <a:lvl4pPr marL="1549954" indent="-221422" algn="l" defTabSz="885688" rtl="0" eaLnBrk="1" latinLnBrk="0" hangingPunct="1">
        <a:lnSpc>
          <a:spcPct val="90000"/>
        </a:lnSpc>
        <a:spcBef>
          <a:spcPts val="484"/>
        </a:spcBef>
        <a:buFont typeface="Arial" panose="020B0604020202020204" pitchFamily="34" charset="0"/>
        <a:buChar char="•"/>
        <a:defRPr sz="1600" kern="1200">
          <a:solidFill>
            <a:schemeClr val="tx1"/>
          </a:solidFill>
          <a:latin typeface="+mn-lt"/>
          <a:ea typeface="+mn-ea"/>
          <a:cs typeface="+mn-cs"/>
        </a:defRPr>
      </a:lvl4pPr>
      <a:lvl5pPr marL="1992798" indent="-221422" algn="l" defTabSz="885688" rtl="0" eaLnBrk="1" latinLnBrk="0" hangingPunct="1">
        <a:lnSpc>
          <a:spcPct val="90000"/>
        </a:lnSpc>
        <a:spcBef>
          <a:spcPts val="484"/>
        </a:spcBef>
        <a:buFont typeface="Arial" panose="020B0604020202020204" pitchFamily="34" charset="0"/>
        <a:buChar char="•"/>
        <a:defRPr sz="1600" kern="1200">
          <a:solidFill>
            <a:schemeClr val="tx1"/>
          </a:solidFill>
          <a:latin typeface="+mn-lt"/>
          <a:ea typeface="+mn-ea"/>
          <a:cs typeface="+mn-cs"/>
        </a:defRPr>
      </a:lvl5pPr>
      <a:lvl6pPr marL="2435642" indent="-221422" algn="l" defTabSz="885688" rtl="0" eaLnBrk="1" latinLnBrk="0" hangingPunct="1">
        <a:lnSpc>
          <a:spcPct val="90000"/>
        </a:lnSpc>
        <a:spcBef>
          <a:spcPts val="484"/>
        </a:spcBef>
        <a:buFont typeface="Arial" panose="020B0604020202020204" pitchFamily="34" charset="0"/>
        <a:buChar char="•"/>
        <a:defRPr sz="1743" kern="1200">
          <a:solidFill>
            <a:schemeClr val="tx1"/>
          </a:solidFill>
          <a:latin typeface="+mn-lt"/>
          <a:ea typeface="+mn-ea"/>
          <a:cs typeface="+mn-cs"/>
        </a:defRPr>
      </a:lvl6pPr>
      <a:lvl7pPr marL="2878485" indent="-221422" algn="l" defTabSz="885688" rtl="0" eaLnBrk="1" latinLnBrk="0" hangingPunct="1">
        <a:lnSpc>
          <a:spcPct val="90000"/>
        </a:lnSpc>
        <a:spcBef>
          <a:spcPts val="484"/>
        </a:spcBef>
        <a:buFont typeface="Arial" panose="020B0604020202020204" pitchFamily="34" charset="0"/>
        <a:buChar char="•"/>
        <a:defRPr sz="1743" kern="1200">
          <a:solidFill>
            <a:schemeClr val="tx1"/>
          </a:solidFill>
          <a:latin typeface="+mn-lt"/>
          <a:ea typeface="+mn-ea"/>
          <a:cs typeface="+mn-cs"/>
        </a:defRPr>
      </a:lvl7pPr>
      <a:lvl8pPr marL="3321329" indent="-221422" algn="l" defTabSz="885688" rtl="0" eaLnBrk="1" latinLnBrk="0" hangingPunct="1">
        <a:lnSpc>
          <a:spcPct val="90000"/>
        </a:lnSpc>
        <a:spcBef>
          <a:spcPts val="484"/>
        </a:spcBef>
        <a:buFont typeface="Arial" panose="020B0604020202020204" pitchFamily="34" charset="0"/>
        <a:buChar char="•"/>
        <a:defRPr sz="1743" kern="1200">
          <a:solidFill>
            <a:schemeClr val="tx1"/>
          </a:solidFill>
          <a:latin typeface="+mn-lt"/>
          <a:ea typeface="+mn-ea"/>
          <a:cs typeface="+mn-cs"/>
        </a:defRPr>
      </a:lvl8pPr>
      <a:lvl9pPr marL="3764173" indent="-221422" algn="l" defTabSz="885688" rtl="0" eaLnBrk="1" latinLnBrk="0" hangingPunct="1">
        <a:lnSpc>
          <a:spcPct val="90000"/>
        </a:lnSpc>
        <a:spcBef>
          <a:spcPts val="484"/>
        </a:spcBef>
        <a:buFont typeface="Arial" panose="020B0604020202020204" pitchFamily="34" charset="0"/>
        <a:buChar char="•"/>
        <a:defRPr sz="1743" kern="1200">
          <a:solidFill>
            <a:schemeClr val="tx1"/>
          </a:solidFill>
          <a:latin typeface="+mn-lt"/>
          <a:ea typeface="+mn-ea"/>
          <a:cs typeface="+mn-cs"/>
        </a:defRPr>
      </a:lvl9pPr>
    </p:bodyStyle>
    <p:otherStyle>
      <a:defPPr>
        <a:defRPr lang="en-US"/>
      </a:defPPr>
      <a:lvl1pPr marL="0" algn="l" defTabSz="885688" rtl="0" eaLnBrk="1" latinLnBrk="0" hangingPunct="1">
        <a:defRPr sz="1743" kern="1200">
          <a:solidFill>
            <a:schemeClr val="tx1"/>
          </a:solidFill>
          <a:latin typeface="+mn-lt"/>
          <a:ea typeface="+mn-ea"/>
          <a:cs typeface="+mn-cs"/>
        </a:defRPr>
      </a:lvl1pPr>
      <a:lvl2pPr marL="442844" algn="l" defTabSz="885688" rtl="0" eaLnBrk="1" latinLnBrk="0" hangingPunct="1">
        <a:defRPr sz="1743" kern="1200">
          <a:solidFill>
            <a:schemeClr val="tx1"/>
          </a:solidFill>
          <a:latin typeface="+mn-lt"/>
          <a:ea typeface="+mn-ea"/>
          <a:cs typeface="+mn-cs"/>
        </a:defRPr>
      </a:lvl2pPr>
      <a:lvl3pPr marL="885688" algn="l" defTabSz="885688" rtl="0" eaLnBrk="1" latinLnBrk="0" hangingPunct="1">
        <a:defRPr sz="1743" kern="1200">
          <a:solidFill>
            <a:schemeClr val="tx1"/>
          </a:solidFill>
          <a:latin typeface="+mn-lt"/>
          <a:ea typeface="+mn-ea"/>
          <a:cs typeface="+mn-cs"/>
        </a:defRPr>
      </a:lvl3pPr>
      <a:lvl4pPr marL="1328532" algn="l" defTabSz="885688" rtl="0" eaLnBrk="1" latinLnBrk="0" hangingPunct="1">
        <a:defRPr sz="1743" kern="1200">
          <a:solidFill>
            <a:schemeClr val="tx1"/>
          </a:solidFill>
          <a:latin typeface="+mn-lt"/>
          <a:ea typeface="+mn-ea"/>
          <a:cs typeface="+mn-cs"/>
        </a:defRPr>
      </a:lvl4pPr>
      <a:lvl5pPr marL="1771376" algn="l" defTabSz="885688" rtl="0" eaLnBrk="1" latinLnBrk="0" hangingPunct="1">
        <a:defRPr sz="1743" kern="1200">
          <a:solidFill>
            <a:schemeClr val="tx1"/>
          </a:solidFill>
          <a:latin typeface="+mn-lt"/>
          <a:ea typeface="+mn-ea"/>
          <a:cs typeface="+mn-cs"/>
        </a:defRPr>
      </a:lvl5pPr>
      <a:lvl6pPr marL="2214220" algn="l" defTabSz="885688" rtl="0" eaLnBrk="1" latinLnBrk="0" hangingPunct="1">
        <a:defRPr sz="1743" kern="1200">
          <a:solidFill>
            <a:schemeClr val="tx1"/>
          </a:solidFill>
          <a:latin typeface="+mn-lt"/>
          <a:ea typeface="+mn-ea"/>
          <a:cs typeface="+mn-cs"/>
        </a:defRPr>
      </a:lvl6pPr>
      <a:lvl7pPr marL="2657064" algn="l" defTabSz="885688" rtl="0" eaLnBrk="1" latinLnBrk="0" hangingPunct="1">
        <a:defRPr sz="1743" kern="1200">
          <a:solidFill>
            <a:schemeClr val="tx1"/>
          </a:solidFill>
          <a:latin typeface="+mn-lt"/>
          <a:ea typeface="+mn-ea"/>
          <a:cs typeface="+mn-cs"/>
        </a:defRPr>
      </a:lvl7pPr>
      <a:lvl8pPr marL="3099907" algn="l" defTabSz="885688" rtl="0" eaLnBrk="1" latinLnBrk="0" hangingPunct="1">
        <a:defRPr sz="1743" kern="1200">
          <a:solidFill>
            <a:schemeClr val="tx1"/>
          </a:solidFill>
          <a:latin typeface="+mn-lt"/>
          <a:ea typeface="+mn-ea"/>
          <a:cs typeface="+mn-cs"/>
        </a:defRPr>
      </a:lvl8pPr>
      <a:lvl9pPr marL="3542751" algn="l" defTabSz="885688" rtl="0" eaLnBrk="1" latinLnBrk="0" hangingPunct="1">
        <a:defRPr sz="174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690A2BB-20AE-4CAD-65C6-B1795D848053}"/>
              </a:ext>
            </a:extLst>
          </p:cNvPr>
          <p:cNvGraphicFramePr>
            <a:graphicFrameLocks noChangeAspect="1"/>
          </p:cNvGraphicFramePr>
          <p:nvPr userDrawn="1">
            <p:custDataLst>
              <p:tags r:id="rId3"/>
            </p:custDataLst>
            <p:extLst>
              <p:ext uri="{D42A27DB-BD31-4B8C-83A1-F6EECF244321}">
                <p14:modId xmlns:p14="http://schemas.microsoft.com/office/powerpoint/2010/main" val="37878836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2" name="Object 1" hidden="1">
                        <a:extLst>
                          <a:ext uri="{FF2B5EF4-FFF2-40B4-BE49-F238E27FC236}">
                            <a16:creationId xmlns:a16="http://schemas.microsoft.com/office/drawing/2014/main" id="{9690A2BB-20AE-4CAD-65C6-B1795D84805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026940913"/>
      </p:ext>
    </p:extLst>
  </p:cSld>
  <p:clrMap bg1="lt1" tx1="dk1" bg2="lt2" tx2="dk2" accent1="accent1" accent2="accent2" accent3="accent3" accent4="accent4" accent5="accent5" accent6="accent6" hlink="hlink" folHlink="folHlink"/>
  <p:sldLayoutIdLst>
    <p:sldLayoutId id="2147483788"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C5AD719-05C3-7E09-D907-AB70BB2C3FCF}"/>
              </a:ext>
            </a:extLst>
          </p:cNvPr>
          <p:cNvGraphicFramePr>
            <a:graphicFrameLocks noChangeAspect="1"/>
          </p:cNvGraphicFramePr>
          <p:nvPr userDrawn="1">
            <p:custDataLst>
              <p:tags r:id="rId13"/>
            </p:custDataLst>
            <p:extLst>
              <p:ext uri="{D42A27DB-BD31-4B8C-83A1-F6EECF244321}">
                <p14:modId xmlns:p14="http://schemas.microsoft.com/office/powerpoint/2010/main" val="160472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95" imgH="396" progId="TCLayout.ActiveDocument.1">
                  <p:embed/>
                </p:oleObj>
              </mc:Choice>
              <mc:Fallback>
                <p:oleObj name="think-cell Slide" r:id="rId14" imgW="395" imgH="396" progId="TCLayout.ActiveDocument.1">
                  <p:embed/>
                  <p:pic>
                    <p:nvPicPr>
                      <p:cNvPr id="2" name="Object 1" hidden="1">
                        <a:extLst>
                          <a:ext uri="{FF2B5EF4-FFF2-40B4-BE49-F238E27FC236}">
                            <a16:creationId xmlns:a16="http://schemas.microsoft.com/office/drawing/2014/main" id="{FC5AD719-05C3-7E09-D907-AB70BB2C3FCF}"/>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43079160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8" r:id="rId5"/>
    <p:sldLayoutId id="2147483779" r:id="rId6"/>
    <p:sldLayoutId id="2147483780" r:id="rId7"/>
    <p:sldLayoutId id="2147483781" r:id="rId8"/>
    <p:sldLayoutId id="2147483785" r:id="rId9"/>
    <p:sldLayoutId id="2147483783" r:id="rId10"/>
    <p:sldLayoutId id="214748378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7AD2AF5-F306-9B8B-015A-B6773EBA0C3C}"/>
              </a:ext>
            </a:extLst>
          </p:cNvPr>
          <p:cNvGraphicFramePr>
            <a:graphicFrameLocks noChangeAspect="1"/>
          </p:cNvGraphicFramePr>
          <p:nvPr userDrawn="1">
            <p:custDataLst>
              <p:tags r:id="rId11"/>
            </p:custDataLst>
            <p:extLst>
              <p:ext uri="{D42A27DB-BD31-4B8C-83A1-F6EECF244321}">
                <p14:modId xmlns:p14="http://schemas.microsoft.com/office/powerpoint/2010/main" val="42587290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395" imgH="396" progId="TCLayout.ActiveDocument.1">
                  <p:embed/>
                </p:oleObj>
              </mc:Choice>
              <mc:Fallback>
                <p:oleObj name="think-cell Slide" r:id="rId12" imgW="395" imgH="396" progId="TCLayout.ActiveDocument.1">
                  <p:embed/>
                  <p:pic>
                    <p:nvPicPr>
                      <p:cNvPr id="2" name="Object 1" hidden="1">
                        <a:extLst>
                          <a:ext uri="{FF2B5EF4-FFF2-40B4-BE49-F238E27FC236}">
                            <a16:creationId xmlns:a16="http://schemas.microsoft.com/office/drawing/2014/main" id="{F7AD2AF5-F306-9B8B-015A-B6773EBA0C3C}"/>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12366168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06" r:id="rId4"/>
    <p:sldLayoutId id="2147483748" r:id="rId5"/>
    <p:sldLayoutId id="2147483749" r:id="rId6"/>
    <p:sldLayoutId id="2147483750" r:id="rId7"/>
    <p:sldLayoutId id="2147483751" r:id="rId8"/>
    <p:sldLayoutId id="2147483752" r:id="rId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tags" Target="../tags/tag56.xml"/><Relationship Id="rId7" Type="http://schemas.openxmlformats.org/officeDocument/2006/relationships/slideLayout" Target="../slideLayouts/slideLayout5.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11" Type="http://schemas.openxmlformats.org/officeDocument/2006/relationships/image" Target="../media/image76.png"/><Relationship Id="rId5" Type="http://schemas.openxmlformats.org/officeDocument/2006/relationships/tags" Target="../tags/tag58.xml"/><Relationship Id="rId10" Type="http://schemas.openxmlformats.org/officeDocument/2006/relationships/image" Target="../media/image105.jpeg"/><Relationship Id="rId4" Type="http://schemas.openxmlformats.org/officeDocument/2006/relationships/tags" Target="../tags/tag57.xml"/><Relationship Id="rId9" Type="http://schemas.openxmlformats.org/officeDocument/2006/relationships/image" Target="../media/image94.emf"/></Relationships>
</file>

<file path=ppt/slides/_rels/slide11.xml.rels><?xml version="1.0" encoding="UTF-8" standalone="yes"?>
<Relationships xmlns="http://schemas.openxmlformats.org/package/2006/relationships"><Relationship Id="rId8" Type="http://schemas.openxmlformats.org/officeDocument/2006/relationships/hyperlink" Target="https://www.bitc.org.uk/the-wellbeing-workwell-model/" TargetMode="External"/><Relationship Id="rId3" Type="http://schemas.openxmlformats.org/officeDocument/2006/relationships/tags" Target="../tags/tag62.xml"/><Relationship Id="rId7" Type="http://schemas.openxmlformats.org/officeDocument/2006/relationships/image" Target="../media/image76.pn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94.emf"/><Relationship Id="rId5" Type="http://schemas.openxmlformats.org/officeDocument/2006/relationships/oleObject" Target="../embeddings/oleObject10.bin"/><Relationship Id="rId4" Type="http://schemas.openxmlformats.org/officeDocument/2006/relationships/slideLayout" Target="../slideLayouts/slideLayout5.xml"/><Relationship Id="rId9" Type="http://schemas.openxmlformats.org/officeDocument/2006/relationships/hyperlink" Target="mailto:louise.aston@bitc.org.uk" TargetMode="Externa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9.xml"/><Relationship Id="rId1" Type="http://schemas.openxmlformats.org/officeDocument/2006/relationships/tags" Target="../tags/tag63.xml"/><Relationship Id="rId5" Type="http://schemas.openxmlformats.org/officeDocument/2006/relationships/image" Target="../media/image76.png"/><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26" Type="http://schemas.openxmlformats.org/officeDocument/2006/relationships/tags" Target="../tags/tag89.xml"/><Relationship Id="rId21" Type="http://schemas.openxmlformats.org/officeDocument/2006/relationships/tags" Target="../tags/tag84.xml"/><Relationship Id="rId42" Type="http://schemas.openxmlformats.org/officeDocument/2006/relationships/tags" Target="../tags/tag105.xml"/><Relationship Id="rId47" Type="http://schemas.openxmlformats.org/officeDocument/2006/relationships/tags" Target="../tags/tag110.xml"/><Relationship Id="rId63" Type="http://schemas.openxmlformats.org/officeDocument/2006/relationships/tags" Target="../tags/tag126.xml"/><Relationship Id="rId68" Type="http://schemas.openxmlformats.org/officeDocument/2006/relationships/tags" Target="../tags/tag131.xml"/><Relationship Id="rId84" Type="http://schemas.openxmlformats.org/officeDocument/2006/relationships/tags" Target="../tags/tag147.xml"/><Relationship Id="rId89" Type="http://schemas.openxmlformats.org/officeDocument/2006/relationships/tags" Target="../tags/tag152.xml"/><Relationship Id="rId16" Type="http://schemas.openxmlformats.org/officeDocument/2006/relationships/tags" Target="../tags/tag79.xml"/><Relationship Id="rId11" Type="http://schemas.openxmlformats.org/officeDocument/2006/relationships/tags" Target="../tags/tag74.xml"/><Relationship Id="rId32" Type="http://schemas.openxmlformats.org/officeDocument/2006/relationships/tags" Target="../tags/tag95.xml"/><Relationship Id="rId37" Type="http://schemas.openxmlformats.org/officeDocument/2006/relationships/tags" Target="../tags/tag100.xml"/><Relationship Id="rId53" Type="http://schemas.openxmlformats.org/officeDocument/2006/relationships/tags" Target="../tags/tag116.xml"/><Relationship Id="rId58" Type="http://schemas.openxmlformats.org/officeDocument/2006/relationships/tags" Target="../tags/tag121.xml"/><Relationship Id="rId74" Type="http://schemas.openxmlformats.org/officeDocument/2006/relationships/tags" Target="../tags/tag137.xml"/><Relationship Id="rId79" Type="http://schemas.openxmlformats.org/officeDocument/2006/relationships/tags" Target="../tags/tag142.xml"/><Relationship Id="rId5" Type="http://schemas.openxmlformats.org/officeDocument/2006/relationships/tags" Target="../tags/tag68.xml"/><Relationship Id="rId90" Type="http://schemas.openxmlformats.org/officeDocument/2006/relationships/tags" Target="../tags/tag153.xml"/><Relationship Id="rId95" Type="http://schemas.openxmlformats.org/officeDocument/2006/relationships/tags" Target="../tags/tag158.xml"/><Relationship Id="rId22" Type="http://schemas.openxmlformats.org/officeDocument/2006/relationships/tags" Target="../tags/tag85.xml"/><Relationship Id="rId27" Type="http://schemas.openxmlformats.org/officeDocument/2006/relationships/tags" Target="../tags/tag90.xml"/><Relationship Id="rId43" Type="http://schemas.openxmlformats.org/officeDocument/2006/relationships/tags" Target="../tags/tag106.xml"/><Relationship Id="rId48" Type="http://schemas.openxmlformats.org/officeDocument/2006/relationships/tags" Target="../tags/tag111.xml"/><Relationship Id="rId64" Type="http://schemas.openxmlformats.org/officeDocument/2006/relationships/tags" Target="../tags/tag127.xml"/><Relationship Id="rId69" Type="http://schemas.openxmlformats.org/officeDocument/2006/relationships/tags" Target="../tags/tag132.xml"/><Relationship Id="rId80" Type="http://schemas.openxmlformats.org/officeDocument/2006/relationships/tags" Target="../tags/tag143.xml"/><Relationship Id="rId85" Type="http://schemas.openxmlformats.org/officeDocument/2006/relationships/tags" Target="../tags/tag148.xml"/><Relationship Id="rId3" Type="http://schemas.openxmlformats.org/officeDocument/2006/relationships/tags" Target="../tags/tag66.xml"/><Relationship Id="rId12" Type="http://schemas.openxmlformats.org/officeDocument/2006/relationships/tags" Target="../tags/tag75.xml"/><Relationship Id="rId17" Type="http://schemas.openxmlformats.org/officeDocument/2006/relationships/tags" Target="../tags/tag80.xml"/><Relationship Id="rId25" Type="http://schemas.openxmlformats.org/officeDocument/2006/relationships/tags" Target="../tags/tag88.xml"/><Relationship Id="rId33" Type="http://schemas.openxmlformats.org/officeDocument/2006/relationships/tags" Target="../tags/tag96.xml"/><Relationship Id="rId38" Type="http://schemas.openxmlformats.org/officeDocument/2006/relationships/tags" Target="../tags/tag101.xml"/><Relationship Id="rId46" Type="http://schemas.openxmlformats.org/officeDocument/2006/relationships/tags" Target="../tags/tag109.xml"/><Relationship Id="rId59" Type="http://schemas.openxmlformats.org/officeDocument/2006/relationships/tags" Target="../tags/tag122.xml"/><Relationship Id="rId67" Type="http://schemas.openxmlformats.org/officeDocument/2006/relationships/tags" Target="../tags/tag130.xml"/><Relationship Id="rId20" Type="http://schemas.openxmlformats.org/officeDocument/2006/relationships/tags" Target="../tags/tag83.xml"/><Relationship Id="rId41" Type="http://schemas.openxmlformats.org/officeDocument/2006/relationships/tags" Target="../tags/tag104.xml"/><Relationship Id="rId54" Type="http://schemas.openxmlformats.org/officeDocument/2006/relationships/tags" Target="../tags/tag117.xml"/><Relationship Id="rId62" Type="http://schemas.openxmlformats.org/officeDocument/2006/relationships/tags" Target="../tags/tag125.xml"/><Relationship Id="rId70" Type="http://schemas.openxmlformats.org/officeDocument/2006/relationships/tags" Target="../tags/tag133.xml"/><Relationship Id="rId75" Type="http://schemas.openxmlformats.org/officeDocument/2006/relationships/tags" Target="../tags/tag138.xml"/><Relationship Id="rId83" Type="http://schemas.openxmlformats.org/officeDocument/2006/relationships/tags" Target="../tags/tag146.xml"/><Relationship Id="rId88" Type="http://schemas.openxmlformats.org/officeDocument/2006/relationships/tags" Target="../tags/tag151.xml"/><Relationship Id="rId91" Type="http://schemas.openxmlformats.org/officeDocument/2006/relationships/tags" Target="../tags/tag154.xml"/><Relationship Id="rId96" Type="http://schemas.openxmlformats.org/officeDocument/2006/relationships/slideLayout" Target="../slideLayouts/slideLayout5.xml"/><Relationship Id="rId1" Type="http://schemas.openxmlformats.org/officeDocument/2006/relationships/tags" Target="../tags/tag64.xml"/><Relationship Id="rId6" Type="http://schemas.openxmlformats.org/officeDocument/2006/relationships/tags" Target="../tags/tag69.xml"/><Relationship Id="rId15" Type="http://schemas.openxmlformats.org/officeDocument/2006/relationships/tags" Target="../tags/tag78.xml"/><Relationship Id="rId23" Type="http://schemas.openxmlformats.org/officeDocument/2006/relationships/tags" Target="../tags/tag86.xml"/><Relationship Id="rId28" Type="http://schemas.openxmlformats.org/officeDocument/2006/relationships/tags" Target="../tags/tag91.xml"/><Relationship Id="rId36" Type="http://schemas.openxmlformats.org/officeDocument/2006/relationships/tags" Target="../tags/tag99.xml"/><Relationship Id="rId49" Type="http://schemas.openxmlformats.org/officeDocument/2006/relationships/tags" Target="../tags/tag112.xml"/><Relationship Id="rId57" Type="http://schemas.openxmlformats.org/officeDocument/2006/relationships/tags" Target="../tags/tag120.xml"/><Relationship Id="rId10" Type="http://schemas.openxmlformats.org/officeDocument/2006/relationships/tags" Target="../tags/tag73.xml"/><Relationship Id="rId31" Type="http://schemas.openxmlformats.org/officeDocument/2006/relationships/tags" Target="../tags/tag94.xml"/><Relationship Id="rId44" Type="http://schemas.openxmlformats.org/officeDocument/2006/relationships/tags" Target="../tags/tag107.xml"/><Relationship Id="rId52" Type="http://schemas.openxmlformats.org/officeDocument/2006/relationships/tags" Target="../tags/tag115.xml"/><Relationship Id="rId60" Type="http://schemas.openxmlformats.org/officeDocument/2006/relationships/tags" Target="../tags/tag123.xml"/><Relationship Id="rId65" Type="http://schemas.openxmlformats.org/officeDocument/2006/relationships/tags" Target="../tags/tag128.xml"/><Relationship Id="rId73" Type="http://schemas.openxmlformats.org/officeDocument/2006/relationships/tags" Target="../tags/tag136.xml"/><Relationship Id="rId78" Type="http://schemas.openxmlformats.org/officeDocument/2006/relationships/tags" Target="../tags/tag141.xml"/><Relationship Id="rId81" Type="http://schemas.openxmlformats.org/officeDocument/2006/relationships/tags" Target="../tags/tag144.xml"/><Relationship Id="rId86" Type="http://schemas.openxmlformats.org/officeDocument/2006/relationships/tags" Target="../tags/tag149.xml"/><Relationship Id="rId94" Type="http://schemas.openxmlformats.org/officeDocument/2006/relationships/tags" Target="../tags/tag157.xml"/><Relationship Id="rId99" Type="http://schemas.openxmlformats.org/officeDocument/2006/relationships/image" Target="../media/image76.png"/><Relationship Id="rId4" Type="http://schemas.openxmlformats.org/officeDocument/2006/relationships/tags" Target="../tags/tag67.xml"/><Relationship Id="rId9" Type="http://schemas.openxmlformats.org/officeDocument/2006/relationships/tags" Target="../tags/tag72.xml"/><Relationship Id="rId13" Type="http://schemas.openxmlformats.org/officeDocument/2006/relationships/tags" Target="../tags/tag76.xml"/><Relationship Id="rId18" Type="http://schemas.openxmlformats.org/officeDocument/2006/relationships/tags" Target="../tags/tag81.xml"/><Relationship Id="rId39" Type="http://schemas.openxmlformats.org/officeDocument/2006/relationships/tags" Target="../tags/tag102.xml"/><Relationship Id="rId34" Type="http://schemas.openxmlformats.org/officeDocument/2006/relationships/tags" Target="../tags/tag97.xml"/><Relationship Id="rId50" Type="http://schemas.openxmlformats.org/officeDocument/2006/relationships/tags" Target="../tags/tag113.xml"/><Relationship Id="rId55" Type="http://schemas.openxmlformats.org/officeDocument/2006/relationships/tags" Target="../tags/tag118.xml"/><Relationship Id="rId76" Type="http://schemas.openxmlformats.org/officeDocument/2006/relationships/tags" Target="../tags/tag139.xml"/><Relationship Id="rId97" Type="http://schemas.openxmlformats.org/officeDocument/2006/relationships/oleObject" Target="../embeddings/oleObject12.bin"/><Relationship Id="rId7" Type="http://schemas.openxmlformats.org/officeDocument/2006/relationships/tags" Target="../tags/tag70.xml"/><Relationship Id="rId71" Type="http://schemas.openxmlformats.org/officeDocument/2006/relationships/tags" Target="../tags/tag134.xml"/><Relationship Id="rId92" Type="http://schemas.openxmlformats.org/officeDocument/2006/relationships/tags" Target="../tags/tag155.xml"/><Relationship Id="rId2" Type="http://schemas.openxmlformats.org/officeDocument/2006/relationships/tags" Target="../tags/tag65.xml"/><Relationship Id="rId29" Type="http://schemas.openxmlformats.org/officeDocument/2006/relationships/tags" Target="../tags/tag92.xml"/><Relationship Id="rId24" Type="http://schemas.openxmlformats.org/officeDocument/2006/relationships/tags" Target="../tags/tag87.xml"/><Relationship Id="rId40" Type="http://schemas.openxmlformats.org/officeDocument/2006/relationships/tags" Target="../tags/tag103.xml"/><Relationship Id="rId45" Type="http://schemas.openxmlformats.org/officeDocument/2006/relationships/tags" Target="../tags/tag108.xml"/><Relationship Id="rId66" Type="http://schemas.openxmlformats.org/officeDocument/2006/relationships/tags" Target="../tags/tag129.xml"/><Relationship Id="rId87" Type="http://schemas.openxmlformats.org/officeDocument/2006/relationships/tags" Target="../tags/tag150.xml"/><Relationship Id="rId61" Type="http://schemas.openxmlformats.org/officeDocument/2006/relationships/tags" Target="../tags/tag124.xml"/><Relationship Id="rId82" Type="http://schemas.openxmlformats.org/officeDocument/2006/relationships/tags" Target="../tags/tag145.xml"/><Relationship Id="rId19" Type="http://schemas.openxmlformats.org/officeDocument/2006/relationships/tags" Target="../tags/tag82.xml"/><Relationship Id="rId14" Type="http://schemas.openxmlformats.org/officeDocument/2006/relationships/tags" Target="../tags/tag77.xml"/><Relationship Id="rId30" Type="http://schemas.openxmlformats.org/officeDocument/2006/relationships/tags" Target="../tags/tag93.xml"/><Relationship Id="rId35" Type="http://schemas.openxmlformats.org/officeDocument/2006/relationships/tags" Target="../tags/tag98.xml"/><Relationship Id="rId56" Type="http://schemas.openxmlformats.org/officeDocument/2006/relationships/tags" Target="../tags/tag119.xml"/><Relationship Id="rId77" Type="http://schemas.openxmlformats.org/officeDocument/2006/relationships/tags" Target="../tags/tag140.xml"/><Relationship Id="rId8" Type="http://schemas.openxmlformats.org/officeDocument/2006/relationships/tags" Target="../tags/tag71.xml"/><Relationship Id="rId51" Type="http://schemas.openxmlformats.org/officeDocument/2006/relationships/tags" Target="../tags/tag114.xml"/><Relationship Id="rId72" Type="http://schemas.openxmlformats.org/officeDocument/2006/relationships/tags" Target="../tags/tag135.xml"/><Relationship Id="rId93" Type="http://schemas.openxmlformats.org/officeDocument/2006/relationships/tags" Target="../tags/tag156.xml"/><Relationship Id="rId98" Type="http://schemas.openxmlformats.org/officeDocument/2006/relationships/image" Target="../media/image106.emf"/></Relationships>
</file>

<file path=ppt/slides/_rels/slide14.xml.rels><?xml version="1.0" encoding="UTF-8" standalone="yes"?>
<Relationships xmlns="http://schemas.openxmlformats.org/package/2006/relationships"><Relationship Id="rId13" Type="http://schemas.openxmlformats.org/officeDocument/2006/relationships/tags" Target="../tags/tag171.xml"/><Relationship Id="rId18" Type="http://schemas.openxmlformats.org/officeDocument/2006/relationships/image" Target="../media/image1.emf"/><Relationship Id="rId26" Type="http://schemas.openxmlformats.org/officeDocument/2006/relationships/hyperlink" Target="https://www.rand.org/randeurope/research/projects/britains-healthiest-workplace.html" TargetMode="External"/><Relationship Id="rId21" Type="http://schemas.openxmlformats.org/officeDocument/2006/relationships/hyperlink" Target="https://info.workinstitute.com/hubfs/2022%20Retention%20Report/2022%20Retention%20Report%20-%20Work%20Institute.pdf" TargetMode="External"/><Relationship Id="rId34" Type="http://schemas.openxmlformats.org/officeDocument/2006/relationships/image" Target="../media/image86.png"/><Relationship Id="rId7" Type="http://schemas.openxmlformats.org/officeDocument/2006/relationships/tags" Target="../tags/tag165.xml"/><Relationship Id="rId12" Type="http://schemas.openxmlformats.org/officeDocument/2006/relationships/tags" Target="../tags/tag170.xml"/><Relationship Id="rId17" Type="http://schemas.openxmlformats.org/officeDocument/2006/relationships/oleObject" Target="../embeddings/oleObject13.bin"/><Relationship Id="rId25" Type="http://schemas.openxmlformats.org/officeDocument/2006/relationships/hyperlink" Target="https://www.hse.gov.uk/statistics/overall/hssh2122.pdfhttps:/www.hse.gov.uk/statistics/overall/hssh2122.pdf" TargetMode="External"/><Relationship Id="rId33" Type="http://schemas.openxmlformats.org/officeDocument/2006/relationships/image" Target="../media/image85.svg"/><Relationship Id="rId38" Type="http://schemas.openxmlformats.org/officeDocument/2006/relationships/image" Target="../media/image76.png"/><Relationship Id="rId2" Type="http://schemas.openxmlformats.org/officeDocument/2006/relationships/tags" Target="../tags/tag160.xml"/><Relationship Id="rId16" Type="http://schemas.openxmlformats.org/officeDocument/2006/relationships/notesSlide" Target="../notesSlides/notesSlide7.xml"/><Relationship Id="rId20" Type="http://schemas.openxmlformats.org/officeDocument/2006/relationships/hyperlink" Target="https://www.businessleader.co.uk/labour-turnover-in-2021-highest-in-not-for-profit-sector/" TargetMode="External"/><Relationship Id="rId29" Type="http://schemas.openxmlformats.org/officeDocument/2006/relationships/hyperlink" Target="https://www.gallup.com/workplace/236927/employee-engagement-drives-growth.aspx" TargetMode="External"/><Relationship Id="rId1" Type="http://schemas.openxmlformats.org/officeDocument/2006/relationships/tags" Target="../tags/tag159.xml"/><Relationship Id="rId6" Type="http://schemas.openxmlformats.org/officeDocument/2006/relationships/tags" Target="../tags/tag164.xml"/><Relationship Id="rId11" Type="http://schemas.openxmlformats.org/officeDocument/2006/relationships/tags" Target="../tags/tag169.xml"/><Relationship Id="rId24" Type="http://schemas.openxmlformats.org/officeDocument/2006/relationships/hyperlink" Target="https://www.ons.gov.uk/employmentandlabourmarket/peopleinwork/employmentandemployeetypes/bulletins/averageweeklyearningsingreatbritain/december2022" TargetMode="External"/><Relationship Id="rId32" Type="http://schemas.openxmlformats.org/officeDocument/2006/relationships/image" Target="../media/image84.png"/><Relationship Id="rId37" Type="http://schemas.openxmlformats.org/officeDocument/2006/relationships/image" Target="../media/image108.svg"/><Relationship Id="rId5" Type="http://schemas.openxmlformats.org/officeDocument/2006/relationships/tags" Target="../tags/tag163.xml"/><Relationship Id="rId15" Type="http://schemas.openxmlformats.org/officeDocument/2006/relationships/slideLayout" Target="../slideLayouts/slideLayout17.xml"/><Relationship Id="rId23" Type="http://schemas.openxmlformats.org/officeDocument/2006/relationships/hyperlink" Target="https://www.centrichr.co.uk/what-is-the-true-cost-of-replacing-an-employee/" TargetMode="External"/><Relationship Id="rId28" Type="http://schemas.openxmlformats.org/officeDocument/2006/relationships/hyperlink" Target="https://s3.amazonaws.com/ghwbpr-2019/UAE/GH19_Ch5.pdf" TargetMode="External"/><Relationship Id="rId36" Type="http://schemas.openxmlformats.org/officeDocument/2006/relationships/image" Target="../media/image107.png"/><Relationship Id="rId10" Type="http://schemas.openxmlformats.org/officeDocument/2006/relationships/tags" Target="../tags/tag168.xml"/><Relationship Id="rId19" Type="http://schemas.openxmlformats.org/officeDocument/2006/relationships/hyperlink" Target="https://www.ons.gov.uk/employmentandlabourmarket/peopleinwork/employmentandemployeetypes/bulletins/uklabourmarket/december2022" TargetMode="External"/><Relationship Id="rId31" Type="http://schemas.openxmlformats.org/officeDocument/2006/relationships/hyperlink" Target="https://www.theguardian.com/money/2022/jul/07/uk-workers-would-take-pay-cut-above-average-happiness-study" TargetMode="External"/><Relationship Id="rId4" Type="http://schemas.openxmlformats.org/officeDocument/2006/relationships/tags" Target="../tags/tag162.xml"/><Relationship Id="rId9" Type="http://schemas.openxmlformats.org/officeDocument/2006/relationships/tags" Target="../tags/tag167.xml"/><Relationship Id="rId14" Type="http://schemas.openxmlformats.org/officeDocument/2006/relationships/tags" Target="../tags/tag172.xml"/><Relationship Id="rId22" Type="http://schemas.openxmlformats.org/officeDocument/2006/relationships/hyperlink" Target="https://www.mckinsey.com/capabilities/people-and-organizational-performance/our-insights/great-attrition-or-great-attraction-the-choice-is-yours" TargetMode="External"/><Relationship Id="rId27" Type="http://schemas.openxmlformats.org/officeDocument/2006/relationships/hyperlink" Target="https://wrap.warwick.ac.uk/63228/7/WRAP_Oswald_681096.pdf" TargetMode="External"/><Relationship Id="rId30" Type="http://schemas.openxmlformats.org/officeDocument/2006/relationships/hyperlink" Target="https://www.researchgate.net/publication/265843860_Organizational_Tenure_and_Employee_Performance_A_Multilevel_Analysis" TargetMode="External"/><Relationship Id="rId35" Type="http://schemas.openxmlformats.org/officeDocument/2006/relationships/image" Target="../media/image87.svg"/><Relationship Id="rId8" Type="http://schemas.openxmlformats.org/officeDocument/2006/relationships/tags" Target="../tags/tag166.xml"/><Relationship Id="rId3" Type="http://schemas.openxmlformats.org/officeDocument/2006/relationships/tags" Target="../tags/tag161.xml"/></Relationships>
</file>

<file path=ppt/slides/_rels/slide15.xml.rels><?xml version="1.0" encoding="UTF-8" standalone="yes"?>
<Relationships xmlns="http://schemas.openxmlformats.org/package/2006/relationships"><Relationship Id="rId3" Type="http://schemas.openxmlformats.org/officeDocument/2006/relationships/tags" Target="../tags/tag175.xml"/><Relationship Id="rId7" Type="http://schemas.openxmlformats.org/officeDocument/2006/relationships/image" Target="../media/image76.png"/><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image" Target="../media/image94.emf"/><Relationship Id="rId5" Type="http://schemas.openxmlformats.org/officeDocument/2006/relationships/oleObject" Target="../embeddings/oleObject14.bin"/><Relationship Id="rId4"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tags" Target="../tags/tag178.xml"/><Relationship Id="rId7" Type="http://schemas.openxmlformats.org/officeDocument/2006/relationships/slideLayout" Target="../slideLayouts/slideLayout5.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tags" Target="../tags/tag181.xml"/><Relationship Id="rId5" Type="http://schemas.openxmlformats.org/officeDocument/2006/relationships/tags" Target="../tags/tag180.xml"/><Relationship Id="rId10" Type="http://schemas.openxmlformats.org/officeDocument/2006/relationships/image" Target="../media/image76.png"/><Relationship Id="rId4" Type="http://schemas.openxmlformats.org/officeDocument/2006/relationships/tags" Target="../tags/tag179.xml"/><Relationship Id="rId9" Type="http://schemas.openxmlformats.org/officeDocument/2006/relationships/image" Target="../media/image94.emf"/></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tags" Target="../tags/tag184.xml"/><Relationship Id="rId7" Type="http://schemas.openxmlformats.org/officeDocument/2006/relationships/image" Target="../media/image94.emf"/><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oleObject" Target="../embeddings/oleObject16.bin"/><Relationship Id="rId5" Type="http://schemas.openxmlformats.org/officeDocument/2006/relationships/slideLayout" Target="../slideLayouts/slideLayout5.xml"/><Relationship Id="rId4" Type="http://schemas.openxmlformats.org/officeDocument/2006/relationships/tags" Target="../tags/tag18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image" Target="../media/image76.png"/><Relationship Id="rId5" Type="http://schemas.openxmlformats.org/officeDocument/2006/relationships/image" Target="../media/image94.emf"/><Relationship Id="rId4" Type="http://schemas.openxmlformats.org/officeDocument/2006/relationships/oleObject" Target="../embeddings/oleObject17.bin"/></Relationships>
</file>

<file path=ppt/slides/_rels/slide19.xml.rels><?xml version="1.0" encoding="UTF-8" standalone="yes"?>
<Relationships xmlns="http://schemas.openxmlformats.org/package/2006/relationships"><Relationship Id="rId3" Type="http://schemas.openxmlformats.org/officeDocument/2006/relationships/tags" Target="../tags/tag190.xml"/><Relationship Id="rId7" Type="http://schemas.openxmlformats.org/officeDocument/2006/relationships/image" Target="../media/image76.png"/><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image" Target="../media/image94.emf"/><Relationship Id="rId5" Type="http://schemas.openxmlformats.org/officeDocument/2006/relationships/oleObject" Target="../embeddings/oleObject18.bin"/><Relationship Id="rId4"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tags" Target="../tags/tag10.xml"/><Relationship Id="rId7" Type="http://schemas.openxmlformats.org/officeDocument/2006/relationships/image" Target="../media/image79.svg"/><Relationship Id="rId12" Type="http://schemas.openxmlformats.org/officeDocument/2006/relationships/image" Target="../media/image76.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notesSlide" Target="../notesSlides/notesSlide1.xml"/><Relationship Id="rId10" Type="http://schemas.openxmlformats.org/officeDocument/2006/relationships/image" Target="../media/image82.png"/><Relationship Id="rId4" Type="http://schemas.openxmlformats.org/officeDocument/2006/relationships/slideLayout" Target="../slideLayouts/slideLayout5.xml"/><Relationship Id="rId9" Type="http://schemas.openxmlformats.org/officeDocument/2006/relationships/image" Target="../media/image81.svg"/></Relationships>
</file>

<file path=ppt/slides/_rels/slide20.xml.rels><?xml version="1.0" encoding="UTF-8" standalone="yes"?>
<Relationships xmlns="http://schemas.openxmlformats.org/package/2006/relationships"><Relationship Id="rId3" Type="http://schemas.openxmlformats.org/officeDocument/2006/relationships/tags" Target="../tags/tag193.xml"/><Relationship Id="rId7" Type="http://schemas.openxmlformats.org/officeDocument/2006/relationships/image" Target="../media/image76.png"/><Relationship Id="rId2" Type="http://schemas.openxmlformats.org/officeDocument/2006/relationships/tags" Target="../tags/tag192.xml"/><Relationship Id="rId1" Type="http://schemas.openxmlformats.org/officeDocument/2006/relationships/tags" Target="../tags/tag191.xml"/><Relationship Id="rId6" Type="http://schemas.openxmlformats.org/officeDocument/2006/relationships/image" Target="../media/image94.emf"/><Relationship Id="rId5" Type="http://schemas.openxmlformats.org/officeDocument/2006/relationships/oleObject" Target="../embeddings/oleObject19.bin"/><Relationship Id="rId4"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11.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tags" Target="../tags/tag24.xml"/><Relationship Id="rId18" Type="http://schemas.openxmlformats.org/officeDocument/2006/relationships/hyperlink" Target="https://www.aihr.com/blog/absenteeism/" TargetMode="External"/><Relationship Id="rId26" Type="http://schemas.openxmlformats.org/officeDocument/2006/relationships/image" Target="../media/image87.svg"/><Relationship Id="rId3" Type="http://schemas.openxmlformats.org/officeDocument/2006/relationships/tags" Target="../tags/tag14.xml"/><Relationship Id="rId21" Type="http://schemas.openxmlformats.org/officeDocument/2006/relationships/hyperlink" Target="https://www.netsuite.com/portal/resource/articles/human-resources/employee-retention.shtml" TargetMode="External"/><Relationship Id="rId7" Type="http://schemas.openxmlformats.org/officeDocument/2006/relationships/tags" Target="../tags/tag18.xml"/><Relationship Id="rId12" Type="http://schemas.openxmlformats.org/officeDocument/2006/relationships/tags" Target="../tags/tag23.xml"/><Relationship Id="rId17" Type="http://schemas.openxmlformats.org/officeDocument/2006/relationships/hyperlink" Target="https://www.gartner.com/en/human-resources/glossary/attrition" TargetMode="External"/><Relationship Id="rId25" Type="http://schemas.openxmlformats.org/officeDocument/2006/relationships/image" Target="../media/image86.png"/><Relationship Id="rId2" Type="http://schemas.openxmlformats.org/officeDocument/2006/relationships/tags" Target="../tags/tag13.xml"/><Relationship Id="rId16" Type="http://schemas.openxmlformats.org/officeDocument/2006/relationships/notesSlide" Target="../notesSlides/notesSlide3.xml"/><Relationship Id="rId20" Type="http://schemas.openxmlformats.org/officeDocument/2006/relationships/hyperlink" Target="https://blog.mindmanager.com/202005202003what-is-productivity-in-the-workplace/" TargetMode="Externa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24" Type="http://schemas.openxmlformats.org/officeDocument/2006/relationships/image" Target="../media/image85.svg"/><Relationship Id="rId5" Type="http://schemas.openxmlformats.org/officeDocument/2006/relationships/tags" Target="../tags/tag16.xml"/><Relationship Id="rId15" Type="http://schemas.openxmlformats.org/officeDocument/2006/relationships/slideLayout" Target="../slideLayouts/slideLayout5.xml"/><Relationship Id="rId23" Type="http://schemas.openxmlformats.org/officeDocument/2006/relationships/image" Target="../media/image84.png"/><Relationship Id="rId10" Type="http://schemas.openxmlformats.org/officeDocument/2006/relationships/tags" Target="../tags/tag21.xml"/><Relationship Id="rId19" Type="http://schemas.openxmlformats.org/officeDocument/2006/relationships/hyperlink" Target="https://dictionary.cambridge.org/dictionary/english/presenteeism" TargetMode="Externa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tags" Target="../tags/tag25.xml"/><Relationship Id="rId22" Type="http://schemas.openxmlformats.org/officeDocument/2006/relationships/hyperlink" Target="https://www.dmu.ac.uk/business/work-with-our-students/make-diversity-your-business/attraction.aspx" TargetMode="External"/><Relationship Id="rId27" Type="http://schemas.openxmlformats.org/officeDocument/2006/relationships/image" Target="../media/image76.png"/></Relationships>
</file>

<file path=ppt/slides/_rels/slide5.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slideLayout" Target="../slideLayouts/slideLayout5.xml"/><Relationship Id="rId18" Type="http://schemas.openxmlformats.org/officeDocument/2006/relationships/image" Target="../media/image91.svg"/><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tags" Target="../tags/tag37.xml"/><Relationship Id="rId17" Type="http://schemas.openxmlformats.org/officeDocument/2006/relationships/image" Target="../media/image90.png"/><Relationship Id="rId2" Type="http://schemas.openxmlformats.org/officeDocument/2006/relationships/tags" Target="../tags/tag27.xml"/><Relationship Id="rId16" Type="http://schemas.openxmlformats.org/officeDocument/2006/relationships/image" Target="../media/image89.svg"/><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tags" Target="../tags/tag36.xml"/><Relationship Id="rId5" Type="http://schemas.openxmlformats.org/officeDocument/2006/relationships/tags" Target="../tags/tag30.xml"/><Relationship Id="rId15" Type="http://schemas.openxmlformats.org/officeDocument/2006/relationships/image" Target="../media/image88.png"/><Relationship Id="rId10" Type="http://schemas.openxmlformats.org/officeDocument/2006/relationships/tags" Target="../tags/tag35.xml"/><Relationship Id="rId19" Type="http://schemas.openxmlformats.org/officeDocument/2006/relationships/image" Target="../media/image76.png"/><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6.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76.png"/><Relationship Id="rId3" Type="http://schemas.openxmlformats.org/officeDocument/2006/relationships/tags" Target="../tags/tag42.xml"/><Relationship Id="rId7" Type="http://schemas.openxmlformats.org/officeDocument/2006/relationships/image" Target="../media/image95.png"/><Relationship Id="rId12" Type="http://schemas.openxmlformats.org/officeDocument/2006/relationships/image" Target="../media/image100.sv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94.emf"/><Relationship Id="rId11" Type="http://schemas.openxmlformats.org/officeDocument/2006/relationships/image" Target="../media/image99.png"/><Relationship Id="rId5" Type="http://schemas.openxmlformats.org/officeDocument/2006/relationships/oleObject" Target="../embeddings/oleObject6.bin"/><Relationship Id="rId10" Type="http://schemas.openxmlformats.org/officeDocument/2006/relationships/image" Target="../media/image98.svg"/><Relationship Id="rId4" Type="http://schemas.openxmlformats.org/officeDocument/2006/relationships/slideLayout" Target="../slideLayouts/slideLayout5.xml"/><Relationship Id="rId9" Type="http://schemas.openxmlformats.org/officeDocument/2006/relationships/image" Target="../media/image97.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image" Target="../media/image76.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image" Target="../media/image101.emf"/><Relationship Id="rId5" Type="http://schemas.openxmlformats.org/officeDocument/2006/relationships/tags" Target="../tags/tag47.xml"/><Relationship Id="rId10" Type="http://schemas.openxmlformats.org/officeDocument/2006/relationships/oleObject" Target="../embeddings/oleObject7.bin"/><Relationship Id="rId4" Type="http://schemas.openxmlformats.org/officeDocument/2006/relationships/tags" Target="../tags/tag46.xml"/><Relationship Id="rId9"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tags" Target="../tags/tag52.xml"/><Relationship Id="rId7" Type="http://schemas.openxmlformats.org/officeDocument/2006/relationships/image" Target="../media/image94.emf"/><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oleObject" Target="../embeddings/oleObject8.bin"/><Relationship Id="rId11" Type="http://schemas.openxmlformats.org/officeDocument/2006/relationships/image" Target="../media/image104.png"/><Relationship Id="rId5" Type="http://schemas.openxmlformats.org/officeDocument/2006/relationships/slideLayout" Target="../slideLayouts/slideLayout5.xml"/><Relationship Id="rId10" Type="http://schemas.openxmlformats.org/officeDocument/2006/relationships/image" Target="../media/image103.png"/><Relationship Id="rId4" Type="http://schemas.openxmlformats.org/officeDocument/2006/relationships/tags" Target="../tags/tag53.xml"/><Relationship Id="rId9"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2DB5DD-F55C-E584-16F2-025C8A4995C4}"/>
              </a:ext>
            </a:extLst>
          </p:cNvPr>
          <p:cNvPicPr>
            <a:picLocks noChangeAspect="1"/>
          </p:cNvPicPr>
          <p:nvPr/>
        </p:nvPicPr>
        <p:blipFill>
          <a:blip r:embed="rId2"/>
          <a:stretch>
            <a:fillRect/>
          </a:stretch>
        </p:blipFill>
        <p:spPr>
          <a:xfrm>
            <a:off x="8660129" y="5931015"/>
            <a:ext cx="2216241" cy="713065"/>
          </a:xfrm>
          <a:prstGeom prst="rect">
            <a:avLst/>
          </a:prstGeom>
        </p:spPr>
      </p:pic>
      <p:pic>
        <p:nvPicPr>
          <p:cNvPr id="9" name="Picture 8" descr="Text&#10;&#10;Description automatically generated">
            <a:extLst>
              <a:ext uri="{FF2B5EF4-FFF2-40B4-BE49-F238E27FC236}">
                <a16:creationId xmlns:a16="http://schemas.microsoft.com/office/drawing/2014/main" id="{39C7210C-5776-7025-75DE-D68F4C7CDA23}"/>
              </a:ext>
            </a:extLst>
          </p:cNvPr>
          <p:cNvPicPr>
            <a:picLocks noChangeAspect="1"/>
          </p:cNvPicPr>
          <p:nvPr/>
        </p:nvPicPr>
        <p:blipFill>
          <a:blip r:embed="rId3"/>
          <a:stretch>
            <a:fillRect/>
          </a:stretch>
        </p:blipFill>
        <p:spPr>
          <a:xfrm>
            <a:off x="1580855" y="987847"/>
            <a:ext cx="8478748" cy="4253296"/>
          </a:xfrm>
          <a:prstGeom prst="rect">
            <a:avLst/>
          </a:prstGeom>
        </p:spPr>
      </p:pic>
    </p:spTree>
    <p:extLst>
      <p:ext uri="{BB962C8B-B14F-4D97-AF65-F5344CB8AC3E}">
        <p14:creationId xmlns:p14="http://schemas.microsoft.com/office/powerpoint/2010/main" val="2247221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5A8F54FD-883A-4531-9186-9DB68509305C}"/>
              </a:ext>
            </a:extLst>
          </p:cNvPr>
          <p:cNvGraphicFramePr>
            <a:graphicFrameLocks noChangeAspect="1"/>
          </p:cNvGraphicFramePr>
          <p:nvPr>
            <p:custDataLst>
              <p:tags r:id="rId1"/>
            </p:custDataLst>
            <p:extLst>
              <p:ext uri="{D42A27DB-BD31-4B8C-83A1-F6EECF244321}">
                <p14:modId xmlns:p14="http://schemas.microsoft.com/office/powerpoint/2010/main" val="41169718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95" imgH="394" progId="TCLayout.ActiveDocument.1">
                  <p:embed/>
                </p:oleObj>
              </mc:Choice>
              <mc:Fallback>
                <p:oleObj name="think-cell Slide" r:id="rId8" imgW="395" imgH="394" progId="TCLayout.ActiveDocument.1">
                  <p:embed/>
                  <p:pic>
                    <p:nvPicPr>
                      <p:cNvPr id="12" name="Object 11" hidden="1">
                        <a:extLst>
                          <a:ext uri="{FF2B5EF4-FFF2-40B4-BE49-F238E27FC236}">
                            <a16:creationId xmlns:a16="http://schemas.microsoft.com/office/drawing/2014/main" id="{5A8F54FD-883A-4531-9186-9DB68509305C}"/>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1" name="Text Placeholder 10">
            <a:extLst>
              <a:ext uri="{FF2B5EF4-FFF2-40B4-BE49-F238E27FC236}">
                <a16:creationId xmlns:a16="http://schemas.microsoft.com/office/drawing/2014/main" id="{6CC7B399-A365-4342-A005-E2FF5EDFE9D4}"/>
              </a:ext>
            </a:extLst>
          </p:cNvPr>
          <p:cNvSpPr>
            <a:spLocks noGrp="1"/>
          </p:cNvSpPr>
          <p:nvPr>
            <p:ph type="body" sz="half" idx="12"/>
          </p:nvPr>
        </p:nvSpPr>
        <p:spPr>
          <a:xfrm>
            <a:off x="480047" y="369294"/>
            <a:ext cx="11131751" cy="954107"/>
          </a:xfrm>
        </p:spPr>
        <p:txBody>
          <a:bodyPr wrap="square">
            <a:noAutofit/>
          </a:bodyPr>
          <a:lstStyle/>
          <a:p>
            <a:pPr>
              <a:lnSpc>
                <a:spcPct val="100000"/>
              </a:lnSpc>
            </a:pPr>
            <a:r>
              <a:rPr lang="en-GB" dirty="0"/>
              <a:t>case study – BT’s sustainable </a:t>
            </a:r>
            <a:br>
              <a:rPr lang="en-GB" dirty="0"/>
            </a:br>
            <a:r>
              <a:rPr lang="en-GB" dirty="0"/>
              <a:t>wellbeing approach</a:t>
            </a:r>
          </a:p>
        </p:txBody>
      </p:sp>
      <p:sp>
        <p:nvSpPr>
          <p:cNvPr id="9" name="TextBox 8">
            <a:extLst>
              <a:ext uri="{FF2B5EF4-FFF2-40B4-BE49-F238E27FC236}">
                <a16:creationId xmlns:a16="http://schemas.microsoft.com/office/drawing/2014/main" id="{413CC52A-E6CD-461D-B9A8-B974DBF43D67}"/>
              </a:ext>
            </a:extLst>
          </p:cNvPr>
          <p:cNvSpPr txBox="1"/>
          <p:nvPr>
            <p:custDataLst>
              <p:tags r:id="rId2"/>
            </p:custDataLst>
          </p:nvPr>
        </p:nvSpPr>
        <p:spPr>
          <a:xfrm>
            <a:off x="480047" y="1442751"/>
            <a:ext cx="4157267" cy="2785378"/>
          </a:xfrm>
          <a:prstGeom prst="rect">
            <a:avLst/>
          </a:prstGeom>
          <a:noFill/>
        </p:spPr>
        <p:txBody>
          <a:bodyPr wrap="square" lIns="0" tIns="0" rIns="0" bIns="0">
            <a:spAutoFit/>
          </a:bodyPr>
          <a:lstStyle/>
          <a:p>
            <a:pPr>
              <a:spcBef>
                <a:spcPct val="40000"/>
              </a:spcBef>
              <a:spcAft>
                <a:spcPts val="1200"/>
              </a:spcAft>
            </a:pPr>
            <a:r>
              <a:rPr lang="en-GB" sz="1000" dirty="0">
                <a:solidFill>
                  <a:srgbClr val="080808"/>
                </a:solidFill>
                <a:effectLst/>
                <a:ea typeface="Times New Roman" panose="02020603050405020304" pitchFamily="18" charset="0"/>
                <a:cs typeface="Arial" panose="020B0604020202020204" pitchFamily="34" charset="0"/>
              </a:rPr>
              <a:t>Post-pandemic BT Group launched a wellbeing campaign in the summer of 2022 for its 19,000 employees in its Consumer/EE area. Such was the success of the campaign it was extended into the winter 2022-23 and is being used as a template for future BT wellbeing campaigns.</a:t>
            </a:r>
          </a:p>
          <a:p>
            <a:pPr>
              <a:spcBef>
                <a:spcPct val="40000"/>
              </a:spcBef>
              <a:spcAft>
                <a:spcPts val="300"/>
              </a:spcAft>
            </a:pPr>
            <a:r>
              <a:rPr lang="en-GB" sz="1000" b="1" dirty="0">
                <a:solidFill>
                  <a:srgbClr val="080808"/>
                </a:solidFill>
                <a:effectLst/>
                <a:ea typeface="Times New Roman" panose="02020603050405020304" pitchFamily="18" charset="0"/>
                <a:cs typeface="Arial" panose="020B0604020202020204" pitchFamily="34" charset="0"/>
              </a:rPr>
              <a:t>BT Group</a:t>
            </a:r>
          </a:p>
          <a:p>
            <a:pPr>
              <a:spcBef>
                <a:spcPct val="40000"/>
              </a:spcBef>
              <a:spcAft>
                <a:spcPts val="1200"/>
              </a:spcAft>
            </a:pPr>
            <a:r>
              <a:rPr lang="en-GB" sz="1000" dirty="0">
                <a:solidFill>
                  <a:srgbClr val="080808"/>
                </a:solidFill>
                <a:effectLst/>
                <a:ea typeface="Times New Roman" panose="02020603050405020304" pitchFamily="18" charset="0"/>
                <a:cs typeface="Arial" panose="020B0604020202020204" pitchFamily="34" charset="0"/>
              </a:rPr>
              <a:t>BT Group plc is a British multinational telecommunications holding company headquartered in London, England. It has operations in around 180 countries and is the largest provider of fixed-line, broadband and mobile services in the UK.</a:t>
            </a:r>
          </a:p>
          <a:p>
            <a:pPr>
              <a:spcBef>
                <a:spcPct val="40000"/>
              </a:spcBef>
              <a:spcAft>
                <a:spcPts val="300"/>
              </a:spcAft>
            </a:pPr>
            <a:r>
              <a:rPr lang="en-GB" sz="1000" b="1" dirty="0">
                <a:solidFill>
                  <a:srgbClr val="080808"/>
                </a:solidFill>
                <a:effectLst/>
                <a:ea typeface="Times New Roman" panose="02020603050405020304" pitchFamily="18" charset="0"/>
                <a:cs typeface="Arial" panose="020B0604020202020204" pitchFamily="34" charset="0"/>
              </a:rPr>
              <a:t>The issue</a:t>
            </a:r>
          </a:p>
          <a:p>
            <a:pPr>
              <a:spcBef>
                <a:spcPct val="40000"/>
              </a:spcBef>
              <a:spcAft>
                <a:spcPts val="1200"/>
              </a:spcAft>
            </a:pPr>
            <a:r>
              <a:rPr lang="en-GB" sz="1000" dirty="0">
                <a:solidFill>
                  <a:srgbClr val="080808"/>
                </a:solidFill>
                <a:effectLst/>
                <a:ea typeface="Times New Roman" panose="02020603050405020304" pitchFamily="18" charset="0"/>
                <a:cs typeface="Arial" panose="020B0604020202020204" pitchFamily="34" charset="0"/>
              </a:rPr>
              <a:t>Post pandemic the BT Consumer/EE division was facing significant headwinds. Its Employees were experiencing mounting financial cost of living pressures combined with post-pandemic mental issues. Internally the company was in dispute with its unions over pay.</a:t>
            </a:r>
          </a:p>
        </p:txBody>
      </p:sp>
      <p:sp>
        <p:nvSpPr>
          <p:cNvPr id="3" name="Rectangle 2">
            <a:extLst>
              <a:ext uri="{FF2B5EF4-FFF2-40B4-BE49-F238E27FC236}">
                <a16:creationId xmlns:a16="http://schemas.microsoft.com/office/drawing/2014/main" id="{880B7763-52CF-4A53-9F70-5FB491029526}"/>
              </a:ext>
            </a:extLst>
          </p:cNvPr>
          <p:cNvSpPr>
            <a:spLocks noChangeArrowheads="1"/>
          </p:cNvSpPr>
          <p:nvPr>
            <p:custDataLst>
              <p:tags r:id="rId3"/>
            </p:custDataLst>
          </p:nvPr>
        </p:nvSpPr>
        <p:spPr bwMode="auto">
          <a:xfrm>
            <a:off x="4783663" y="1442751"/>
            <a:ext cx="3800757" cy="4324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spcBef>
                <a:spcPct val="20000"/>
              </a:spcBef>
              <a:spcAft>
                <a:spcPts val="300"/>
              </a:spcAft>
            </a:pPr>
            <a:r>
              <a:rPr lang="en-GB" sz="1050" b="1" dirty="0">
                <a:solidFill>
                  <a:srgbClr val="080808"/>
                </a:solidFill>
                <a:effectLst/>
                <a:ea typeface="Times New Roman" panose="02020603050405020304" pitchFamily="18" charset="0"/>
                <a:cs typeface="Arial" panose="020B0604020202020204" pitchFamily="34" charset="0"/>
              </a:rPr>
              <a:t>What the company did</a:t>
            </a:r>
          </a:p>
          <a:p>
            <a:pPr>
              <a:spcBef>
                <a:spcPct val="20000"/>
              </a:spcBef>
              <a:spcAft>
                <a:spcPts val="1200"/>
              </a:spcAft>
            </a:pPr>
            <a:r>
              <a:rPr lang="en-GB" sz="1000" dirty="0">
                <a:solidFill>
                  <a:srgbClr val="080808"/>
                </a:solidFill>
                <a:effectLst/>
                <a:ea typeface="Times New Roman" panose="02020603050405020304" pitchFamily="18" charset="0"/>
                <a:cs typeface="Arial" panose="020B0604020202020204" pitchFamily="34" charset="0"/>
              </a:rPr>
              <a:t>In summer 2022 a campaign “sustainable summer” was launched. Built with the BT Chief Medical Officer’s team our aim was to support employees to look creatively at their total reward package and the wellbeing support available to help combat the cost-of-living crisis and maintain their wellbeing. Underpinned by our evidenced based “five ways of wellbeing model”, the focus was on physical, mental, environmental wellbeing. The campaign was so successful that the campaign was rebranded to #SustainableYou and extended through to 2023.</a:t>
            </a:r>
            <a:endParaRPr kumimoji="0" lang="en-GB" altLang="en-US" sz="1000" b="0" i="0" u="none" strike="noStrike" cap="none" normalizeH="0" baseline="0" dirty="0">
              <a:ln>
                <a:noFill/>
              </a:ln>
              <a:solidFill>
                <a:srgbClr val="080808"/>
              </a:solidFill>
              <a:effectLst/>
              <a:ea typeface="Times New Roman" panose="02020603050405020304" pitchFamily="18" charset="0"/>
              <a:cs typeface="Arial" panose="020B0604020202020204" pitchFamily="34" charset="0"/>
            </a:endParaRPr>
          </a:p>
          <a:p>
            <a:pPr marL="0" marR="0" lvl="0" indent="0" algn="l" defTabSz="914400" rtl="0" eaLnBrk="0" fontAlgn="base" latinLnBrk="0" hangingPunct="0">
              <a:spcBef>
                <a:spcPct val="20000"/>
              </a:spcBef>
              <a:spcAft>
                <a:spcPct val="0"/>
              </a:spcAft>
              <a:buClrTx/>
              <a:buSzTx/>
              <a:buFontTx/>
              <a:buNone/>
              <a:tabLst/>
            </a:pPr>
            <a:r>
              <a:rPr kumimoji="0" lang="en-GB" altLang="en-US" sz="1000" b="0" i="0" u="none" strike="noStrike" cap="none" normalizeH="0" baseline="0" dirty="0">
                <a:ln>
                  <a:noFill/>
                </a:ln>
                <a:solidFill>
                  <a:srgbClr val="080808"/>
                </a:solidFill>
                <a:effectLst/>
                <a:ea typeface="Times New Roman" panose="02020603050405020304" pitchFamily="18" charset="0"/>
                <a:cs typeface="Arial" panose="020B0604020202020204" pitchFamily="34" charset="0"/>
              </a:rPr>
              <a:t>Actions and deliverables included:</a:t>
            </a:r>
          </a:p>
          <a:p>
            <a:pPr marL="171450" indent="-171450" eaLnBrk="0" fontAlgn="base" hangingPunct="0">
              <a:spcBef>
                <a:spcPct val="20000"/>
              </a:spcBef>
              <a:spcAft>
                <a:spcPct val="0"/>
              </a:spcAft>
              <a:buClr>
                <a:schemeClr val="tx1"/>
              </a:buClr>
              <a:buSzPct val="120000"/>
              <a:buFont typeface="Arial" panose="020B0604020202020204" pitchFamily="34" charset="0"/>
              <a:buChar char="•"/>
            </a:pPr>
            <a:r>
              <a:rPr kumimoji="0" lang="en-GB" altLang="en-US" sz="1000" b="0" i="0" u="none" strike="noStrike" cap="none" normalizeH="0" baseline="0" dirty="0">
                <a:ln>
                  <a:noFill/>
                </a:ln>
                <a:solidFill>
                  <a:srgbClr val="080808"/>
                </a:solidFill>
                <a:effectLst/>
                <a:ea typeface="Times New Roman" panose="02020603050405020304" pitchFamily="18" charset="0"/>
                <a:cs typeface="Arial" panose="020B0604020202020204" pitchFamily="34" charset="0"/>
              </a:rPr>
              <a:t>The creation of a colleague products and discounts app</a:t>
            </a:r>
            <a:endParaRPr kumimoji="0" lang="en-GB" altLang="en-US" sz="1000" b="0" i="0" u="none" strike="noStrike" cap="none" normalizeH="0" baseline="0" dirty="0">
              <a:ln>
                <a:noFill/>
              </a:ln>
              <a:solidFill>
                <a:srgbClr val="080808"/>
              </a:solidFill>
              <a:effectLst/>
            </a:endParaRPr>
          </a:p>
          <a:p>
            <a:pPr marL="171450" indent="-171450" eaLnBrk="0" fontAlgn="base" hangingPunct="0">
              <a:spcBef>
                <a:spcPct val="20000"/>
              </a:spcBef>
              <a:spcAft>
                <a:spcPct val="0"/>
              </a:spcAft>
              <a:buClr>
                <a:schemeClr val="tx1"/>
              </a:buClr>
              <a:buSzPct val="120000"/>
              <a:buFont typeface="Arial" panose="020B0604020202020204" pitchFamily="34" charset="0"/>
              <a:buChar char="•"/>
            </a:pPr>
            <a:r>
              <a:rPr kumimoji="0" lang="en-GB" altLang="en-US" sz="1000" b="0" i="0" u="none" strike="noStrike" cap="none" normalizeH="0" baseline="0" dirty="0">
                <a:ln>
                  <a:noFill/>
                </a:ln>
                <a:solidFill>
                  <a:srgbClr val="080808"/>
                </a:solidFill>
                <a:effectLst/>
                <a:ea typeface="Times New Roman" panose="02020603050405020304" pitchFamily="18" charset="0"/>
                <a:cs typeface="Arial" panose="020B0604020202020204" pitchFamily="34" charset="0"/>
              </a:rPr>
              <a:t>A self-guiding triage tool that steers employees to the right support service and resource.</a:t>
            </a:r>
            <a:endParaRPr kumimoji="0" lang="en-GB" altLang="en-US" sz="1000" b="0" i="0" u="none" strike="noStrike" cap="none" normalizeH="0" baseline="0" dirty="0">
              <a:ln>
                <a:noFill/>
              </a:ln>
              <a:solidFill>
                <a:srgbClr val="080808"/>
              </a:solidFill>
              <a:effectLst/>
            </a:endParaRPr>
          </a:p>
          <a:p>
            <a:pPr marL="171450" indent="-171450" eaLnBrk="0" fontAlgn="base" hangingPunct="0">
              <a:spcBef>
                <a:spcPct val="20000"/>
              </a:spcBef>
              <a:spcAft>
                <a:spcPct val="0"/>
              </a:spcAft>
              <a:buClr>
                <a:schemeClr val="tx1"/>
              </a:buClr>
              <a:buSzPct val="120000"/>
              <a:buFont typeface="Arial" panose="020B0604020202020204" pitchFamily="34" charset="0"/>
              <a:buChar char="•"/>
            </a:pPr>
            <a:r>
              <a:rPr kumimoji="0" lang="en-GB" altLang="en-US" sz="1000" b="0" i="0" u="none" strike="noStrike" cap="none" normalizeH="0" baseline="0" dirty="0">
                <a:ln>
                  <a:noFill/>
                </a:ln>
                <a:solidFill>
                  <a:srgbClr val="080808"/>
                </a:solidFill>
                <a:effectLst/>
                <a:ea typeface="Times New Roman" panose="02020603050405020304" pitchFamily="18" charset="0"/>
                <a:cs typeface="Arial" panose="020B0604020202020204" pitchFamily="34" charset="0"/>
              </a:rPr>
              <a:t>A mental health toolkit for employees and one for managers</a:t>
            </a:r>
            <a:endParaRPr kumimoji="0" lang="en-GB" altLang="en-US" sz="1000" b="0" i="0" u="none" strike="noStrike" cap="none" normalizeH="0" baseline="0" dirty="0">
              <a:ln>
                <a:noFill/>
              </a:ln>
              <a:solidFill>
                <a:srgbClr val="080808"/>
              </a:solidFill>
              <a:effectLst/>
            </a:endParaRPr>
          </a:p>
          <a:p>
            <a:pPr marL="171450" indent="-171450" eaLnBrk="0" fontAlgn="base" hangingPunct="0">
              <a:spcBef>
                <a:spcPct val="20000"/>
              </a:spcBef>
              <a:spcAft>
                <a:spcPct val="0"/>
              </a:spcAft>
              <a:buClr>
                <a:schemeClr val="tx1"/>
              </a:buClr>
              <a:buSzPct val="120000"/>
              <a:buFont typeface="Arial" panose="020B0604020202020204" pitchFamily="34" charset="0"/>
              <a:buChar char="•"/>
            </a:pPr>
            <a:r>
              <a:rPr kumimoji="0" lang="en-GB" altLang="en-US" sz="1000" b="0" i="0" u="none" strike="noStrike" cap="none" normalizeH="0" baseline="0" dirty="0">
                <a:ln>
                  <a:noFill/>
                </a:ln>
                <a:solidFill>
                  <a:srgbClr val="080808"/>
                </a:solidFill>
                <a:effectLst/>
                <a:ea typeface="Times New Roman" panose="02020603050405020304" pitchFamily="18" charset="0"/>
                <a:cs typeface="Arial" panose="020B0604020202020204" pitchFamily="34" charset="0"/>
              </a:rPr>
              <a:t>Increased roll out of our in-house “managing mental health” training for managers, and peer 2 peer support network</a:t>
            </a:r>
            <a:endParaRPr kumimoji="0" lang="en-GB" altLang="en-US" sz="1000" b="0" i="0" u="none" strike="noStrike" cap="none" normalizeH="0" baseline="0" dirty="0">
              <a:ln>
                <a:noFill/>
              </a:ln>
              <a:solidFill>
                <a:srgbClr val="080808"/>
              </a:solidFill>
              <a:effectLst/>
            </a:endParaRPr>
          </a:p>
          <a:p>
            <a:pPr marL="171450" indent="-171450" eaLnBrk="0" fontAlgn="base" hangingPunct="0">
              <a:spcBef>
                <a:spcPct val="20000"/>
              </a:spcBef>
              <a:spcAft>
                <a:spcPct val="0"/>
              </a:spcAft>
              <a:buClr>
                <a:schemeClr val="tx1"/>
              </a:buClr>
              <a:buSzPct val="120000"/>
              <a:buFont typeface="Arial" panose="020B0604020202020204" pitchFamily="34" charset="0"/>
              <a:buChar char="•"/>
            </a:pPr>
            <a:r>
              <a:rPr kumimoji="0" lang="en-GB" altLang="en-US" sz="1000" b="0" i="0" u="none" strike="noStrike" cap="none" normalizeH="0" baseline="0" dirty="0">
                <a:ln>
                  <a:noFill/>
                </a:ln>
                <a:solidFill>
                  <a:srgbClr val="080808"/>
                </a:solidFill>
                <a:effectLst/>
                <a:ea typeface="Times New Roman" panose="02020603050405020304" pitchFamily="18" charset="0"/>
                <a:cs typeface="Arial" panose="020B0604020202020204" pitchFamily="34" charset="0"/>
              </a:rPr>
              <a:t>A Random Acts of Kindness initiative enabling colleagues to call out and thank colleagues for activities in and out of work.</a:t>
            </a:r>
            <a:endParaRPr kumimoji="0" lang="en-GB" altLang="en-US" sz="1000" b="0" i="0" u="none" strike="noStrike" cap="none" normalizeH="0" baseline="0" dirty="0">
              <a:ln>
                <a:noFill/>
              </a:ln>
              <a:solidFill>
                <a:srgbClr val="080808"/>
              </a:solidFill>
              <a:effectLst/>
            </a:endParaRPr>
          </a:p>
          <a:p>
            <a:pPr marL="171450" indent="-171450" eaLnBrk="0" fontAlgn="base" hangingPunct="0">
              <a:spcBef>
                <a:spcPct val="20000"/>
              </a:spcBef>
              <a:spcAft>
                <a:spcPct val="0"/>
              </a:spcAft>
              <a:buClr>
                <a:schemeClr val="tx1"/>
              </a:buClr>
              <a:buSzPct val="120000"/>
              <a:buFont typeface="Arial" panose="020B0604020202020204" pitchFamily="34" charset="0"/>
              <a:buChar char="•"/>
            </a:pPr>
            <a:r>
              <a:rPr kumimoji="0" lang="en-GB" altLang="en-US" sz="1000" b="0" i="0" u="none" strike="noStrike" cap="none" normalizeH="0" baseline="0" dirty="0">
                <a:ln>
                  <a:noFill/>
                </a:ln>
                <a:solidFill>
                  <a:srgbClr val="080808"/>
                </a:solidFill>
                <a:effectLst/>
                <a:ea typeface="Times New Roman" panose="02020603050405020304" pitchFamily="18" charset="0"/>
                <a:cs typeface="Arial" panose="020B0604020202020204" pitchFamily="34" charset="0"/>
              </a:rPr>
              <a:t>Encouraging ‘sustainable actions’ that led to colleagues making a difference in their communities and for the environment through charity work, and helping with tech.</a:t>
            </a:r>
            <a:endParaRPr kumimoji="0" lang="en-GB" altLang="en-US" sz="1000" b="0" i="0" u="none" strike="noStrike" cap="none" normalizeH="0" baseline="0" dirty="0">
              <a:ln>
                <a:noFill/>
              </a:ln>
              <a:solidFill>
                <a:srgbClr val="080808"/>
              </a:solidFill>
              <a:effectLst/>
            </a:endParaRPr>
          </a:p>
          <a:p>
            <a:pPr marL="171450" indent="-171450" eaLnBrk="0" fontAlgn="base" hangingPunct="0">
              <a:spcBef>
                <a:spcPct val="20000"/>
              </a:spcBef>
              <a:spcAft>
                <a:spcPct val="0"/>
              </a:spcAft>
              <a:buClr>
                <a:schemeClr val="tx1"/>
              </a:buClr>
              <a:buSzPct val="120000"/>
              <a:buFont typeface="Arial" panose="020B0604020202020204" pitchFamily="34" charset="0"/>
              <a:buChar char="•"/>
            </a:pPr>
            <a:r>
              <a:rPr kumimoji="0" lang="en-GB" altLang="en-US" sz="1000" b="0" i="0" u="none" strike="noStrike" cap="none" normalizeH="0" baseline="0" dirty="0">
                <a:ln>
                  <a:noFill/>
                </a:ln>
                <a:solidFill>
                  <a:srgbClr val="080808"/>
                </a:solidFill>
                <a:effectLst/>
                <a:ea typeface="Times New Roman" panose="02020603050405020304" pitchFamily="18" charset="0"/>
                <a:cs typeface="Arial" panose="020B0604020202020204" pitchFamily="34" charset="0"/>
              </a:rPr>
              <a:t>Other sustainable initiatives to help with the finance were ‘swap shops’ (clothes, uniforms, books, toys and household items.</a:t>
            </a:r>
            <a:endParaRPr kumimoji="0" lang="en-GB" altLang="en-US" sz="1000" b="0" i="0" u="none" strike="noStrike" cap="none" normalizeH="0" baseline="0" dirty="0">
              <a:ln>
                <a:noFill/>
              </a:ln>
              <a:solidFill>
                <a:srgbClr val="080808"/>
              </a:solidFill>
              <a:effectLst/>
            </a:endParaRPr>
          </a:p>
        </p:txBody>
      </p:sp>
      <p:grpSp>
        <p:nvGrpSpPr>
          <p:cNvPr id="10" name="Group 9">
            <a:extLst>
              <a:ext uri="{FF2B5EF4-FFF2-40B4-BE49-F238E27FC236}">
                <a16:creationId xmlns:a16="http://schemas.microsoft.com/office/drawing/2014/main" id="{F5DA001A-1894-4F54-8D57-1C2646801C1D}"/>
              </a:ext>
            </a:extLst>
          </p:cNvPr>
          <p:cNvGrpSpPr/>
          <p:nvPr/>
        </p:nvGrpSpPr>
        <p:grpSpPr>
          <a:xfrm>
            <a:off x="480047" y="4374225"/>
            <a:ext cx="4157266" cy="1261884"/>
            <a:chOff x="480047" y="4383556"/>
            <a:chExt cx="4157266" cy="1261884"/>
          </a:xfrm>
        </p:grpSpPr>
        <p:pic>
          <p:nvPicPr>
            <p:cNvPr id="2049" name="Picture 7">
              <a:extLst>
                <a:ext uri="{FF2B5EF4-FFF2-40B4-BE49-F238E27FC236}">
                  <a16:creationId xmlns:a16="http://schemas.microsoft.com/office/drawing/2014/main" id="{0647356D-1465-4F7B-9D82-6E16845550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47" y="4433751"/>
              <a:ext cx="1262743" cy="11614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8AE5B95-7F05-49FD-868E-AB1D468B0F48}"/>
                </a:ext>
              </a:extLst>
            </p:cNvPr>
            <p:cNvSpPr>
              <a:spLocks noChangeArrowheads="1"/>
            </p:cNvSpPr>
            <p:nvPr/>
          </p:nvSpPr>
          <p:spPr bwMode="auto">
            <a:xfrm>
              <a:off x="1819468" y="4383556"/>
              <a:ext cx="2817845"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900" b="1" i="0" u="none" strike="noStrike" cap="none" normalizeH="0" baseline="0" dirty="0">
                  <a:ln>
                    <a:noFill/>
                  </a:ln>
                  <a:solidFill>
                    <a:srgbClr val="080808"/>
                  </a:solidFill>
                  <a:effectLst/>
                  <a:ea typeface="Times New Roman" panose="02020603050405020304" pitchFamily="18" charset="0"/>
                  <a:cs typeface="Arial" panose="020B0604020202020204" pitchFamily="34" charset="0"/>
                </a:rPr>
                <a:t>“To see so many colleagues engage in a campaign to help with their wellbeing, was incredibly powerful. We had discussions on how our colleagues felt about themselves, each other and the communities in which they served. Our support on easing the squeeze, being bold and brave and truly being there for our people when they needed it, will always be a highlight of my career.”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900" b="1" i="1" u="none" strike="noStrike" cap="none" normalizeH="0" baseline="0" dirty="0">
                  <a:ln>
                    <a:noFill/>
                  </a:ln>
                  <a:solidFill>
                    <a:srgbClr val="080808"/>
                  </a:solidFill>
                  <a:effectLst/>
                  <a:ea typeface="Times New Roman" panose="02020603050405020304" pitchFamily="18" charset="0"/>
                  <a:cs typeface="Arial" panose="020B0604020202020204" pitchFamily="34" charset="0"/>
                </a:rPr>
                <a:t>Steph Gowans, HR professional, BT/EE Consumer</a:t>
              </a:r>
              <a:endParaRPr kumimoji="0" lang="en-GB" altLang="en-US" sz="700" b="0" i="0" u="none" strike="noStrike" cap="none" normalizeH="0" baseline="0" dirty="0">
                <a:ln>
                  <a:noFill/>
                </a:ln>
                <a:solidFill>
                  <a:srgbClr val="080808"/>
                </a:solidFill>
                <a:effectLst/>
              </a:endParaRPr>
            </a:p>
          </p:txBody>
        </p:sp>
      </p:grpSp>
      <p:sp>
        <p:nvSpPr>
          <p:cNvPr id="14" name="TextBox 13">
            <a:extLst>
              <a:ext uri="{FF2B5EF4-FFF2-40B4-BE49-F238E27FC236}">
                <a16:creationId xmlns:a16="http://schemas.microsoft.com/office/drawing/2014/main" id="{62C2D276-7A1C-405D-A4C7-D9055FC517E6}"/>
              </a:ext>
            </a:extLst>
          </p:cNvPr>
          <p:cNvSpPr txBox="1">
            <a:spLocks/>
          </p:cNvSpPr>
          <p:nvPr>
            <p:custDataLst>
              <p:tags r:id="rId4"/>
            </p:custDataLst>
          </p:nvPr>
        </p:nvSpPr>
        <p:spPr>
          <a:xfrm>
            <a:off x="9030573" y="1312125"/>
            <a:ext cx="2520451" cy="492443"/>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Clr>
                <a:schemeClr val="tx1"/>
              </a:buClr>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6pPr>
            <a:lvl7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7pPr>
            <a:lvl8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8pPr>
            <a:lvl9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9pPr>
          </a:lstStyle>
          <a:p>
            <a:pPr marL="0" marR="0" lvl="0" indent="0" defTabSz="914400" eaLnBrk="1" fontAlgn="auto" latinLnBrk="0" hangingPunct="1">
              <a:lnSpc>
                <a:spcPct val="100000"/>
              </a:lnSpc>
              <a:spcBef>
                <a:spcPct val="60000"/>
              </a:spcBef>
              <a:spcAft>
                <a:spcPts val="300"/>
              </a:spcAft>
              <a:buClr>
                <a:srgbClr val="FFFFFF"/>
              </a:buClr>
              <a:buSzTx/>
              <a:buFont typeface="Segoe UI" panose="020B0502040204020203" pitchFamily="34" charset="0"/>
              <a:buChar char="​"/>
              <a:tabLst/>
              <a:defRPr/>
            </a:pPr>
            <a:r>
              <a:rPr kumimoji="0" lang="en-US" b="1" i="0" u="none" strike="noStrike" kern="0" cap="none" spc="0" normalizeH="0" baseline="0" noProof="0" dirty="0">
                <a:ln>
                  <a:noFill/>
                </a:ln>
                <a:solidFill>
                  <a:schemeClr val="bg2"/>
                </a:solidFill>
                <a:effectLst/>
                <a:uLnTx/>
                <a:uFillTx/>
                <a:latin typeface="+mj-lt"/>
              </a:rPr>
              <a:t>IMPACTS AND OUTCOMES</a:t>
            </a:r>
          </a:p>
        </p:txBody>
      </p:sp>
      <p:sp>
        <p:nvSpPr>
          <p:cNvPr id="19" name="TextBox 18">
            <a:extLst>
              <a:ext uri="{FF2B5EF4-FFF2-40B4-BE49-F238E27FC236}">
                <a16:creationId xmlns:a16="http://schemas.microsoft.com/office/drawing/2014/main" id="{CF2280B8-E9E7-4F00-8BA1-ED0474A46227}"/>
              </a:ext>
            </a:extLst>
          </p:cNvPr>
          <p:cNvSpPr txBox="1">
            <a:spLocks/>
          </p:cNvSpPr>
          <p:nvPr>
            <p:custDataLst>
              <p:tags r:id="rId5"/>
            </p:custDataLst>
          </p:nvPr>
        </p:nvSpPr>
        <p:spPr>
          <a:xfrm>
            <a:off x="9030573" y="1958093"/>
            <a:ext cx="2520451" cy="3424014"/>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Clr>
                <a:schemeClr val="tx1"/>
              </a:buClr>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6pPr>
            <a:lvl7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7pPr>
            <a:lvl8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8pPr>
            <a:lvl9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9pPr>
          </a:lstStyle>
          <a:p>
            <a:pPr marL="0" marR="0" lvl="0" indent="0" defTabSz="914400" eaLnBrk="1" fontAlgn="auto" latinLnBrk="0" hangingPunct="1">
              <a:lnSpc>
                <a:spcPct val="100000"/>
              </a:lnSpc>
              <a:spcBef>
                <a:spcPct val="60000"/>
              </a:spcBef>
              <a:spcAft>
                <a:spcPts val="300"/>
              </a:spcAft>
              <a:buClr>
                <a:srgbClr val="FFFFFF"/>
              </a:buClr>
              <a:buSzTx/>
              <a:buFont typeface="Segoe UI" panose="020B0502040204020203" pitchFamily="34" charset="0"/>
              <a:buChar char="​"/>
              <a:tabLst/>
              <a:defRPr/>
            </a:pPr>
            <a:r>
              <a:rPr kumimoji="0" lang="en-US" sz="1400" i="0" u="none" strike="noStrike" kern="0" cap="none" spc="0" normalizeH="0" baseline="0" noProof="0" dirty="0">
                <a:ln>
                  <a:noFill/>
                </a:ln>
                <a:solidFill>
                  <a:srgbClr val="080808"/>
                </a:solidFill>
                <a:effectLst/>
                <a:uLnTx/>
                <a:uFillTx/>
                <a:latin typeface="+mj-lt"/>
              </a:rPr>
              <a:t>£2.8M in savings from sick absence reductions</a:t>
            </a:r>
          </a:p>
          <a:p>
            <a:pPr marL="0" marR="0" lvl="0" indent="0" defTabSz="914400" eaLnBrk="1" fontAlgn="auto" latinLnBrk="0" hangingPunct="1">
              <a:lnSpc>
                <a:spcPct val="100000"/>
              </a:lnSpc>
              <a:spcBef>
                <a:spcPct val="60000"/>
              </a:spcBef>
              <a:spcAft>
                <a:spcPts val="300"/>
              </a:spcAft>
              <a:buClr>
                <a:srgbClr val="FFFFFF"/>
              </a:buClr>
              <a:buSzTx/>
              <a:buFont typeface="Segoe UI" panose="020B0502040204020203" pitchFamily="34" charset="0"/>
              <a:buChar char="​"/>
              <a:tabLst/>
              <a:defRPr/>
            </a:pPr>
            <a:r>
              <a:rPr kumimoji="0" lang="en-US" sz="1400" i="0" u="none" strike="noStrike" kern="0" cap="none" spc="0" normalizeH="0" baseline="0" noProof="0" dirty="0">
                <a:ln>
                  <a:noFill/>
                </a:ln>
                <a:solidFill>
                  <a:srgbClr val="080808"/>
                </a:solidFill>
                <a:effectLst/>
                <a:uLnTx/>
                <a:uFillTx/>
                <a:latin typeface="+mj-lt"/>
              </a:rPr>
              <a:t>137,000 views of wellbeing campaigns</a:t>
            </a:r>
          </a:p>
          <a:p>
            <a:pPr marL="0" marR="0" lvl="0" indent="0" defTabSz="914400" eaLnBrk="1" fontAlgn="auto" latinLnBrk="0" hangingPunct="1">
              <a:lnSpc>
                <a:spcPct val="100000"/>
              </a:lnSpc>
              <a:spcBef>
                <a:spcPct val="60000"/>
              </a:spcBef>
              <a:spcAft>
                <a:spcPts val="300"/>
              </a:spcAft>
              <a:buClr>
                <a:srgbClr val="FFFFFF"/>
              </a:buClr>
              <a:buSzTx/>
              <a:buFont typeface="Segoe UI" panose="020B0502040204020203" pitchFamily="34" charset="0"/>
              <a:buChar char="​"/>
              <a:tabLst/>
              <a:defRPr/>
            </a:pPr>
            <a:r>
              <a:rPr kumimoji="0" lang="en-US" sz="1400" i="0" u="none" strike="noStrike" kern="0" cap="none" spc="0" normalizeH="0" baseline="0" noProof="0" dirty="0">
                <a:ln>
                  <a:noFill/>
                </a:ln>
                <a:solidFill>
                  <a:srgbClr val="080808"/>
                </a:solidFill>
                <a:effectLst/>
                <a:uLnTx/>
                <a:uFillTx/>
                <a:latin typeface="+mj-lt"/>
              </a:rPr>
              <a:t>89% colleague NPS score</a:t>
            </a:r>
          </a:p>
          <a:p>
            <a:pPr marL="0" marR="0" lvl="0" indent="0" defTabSz="914400" eaLnBrk="1" fontAlgn="auto" latinLnBrk="0" hangingPunct="1">
              <a:lnSpc>
                <a:spcPct val="100000"/>
              </a:lnSpc>
              <a:spcBef>
                <a:spcPct val="60000"/>
              </a:spcBef>
              <a:spcAft>
                <a:spcPts val="300"/>
              </a:spcAft>
              <a:buClr>
                <a:srgbClr val="FFFFFF"/>
              </a:buClr>
              <a:buSzTx/>
              <a:buFont typeface="Segoe UI" panose="020B0502040204020203" pitchFamily="34" charset="0"/>
              <a:buChar char="​"/>
              <a:tabLst/>
              <a:defRPr/>
            </a:pPr>
            <a:r>
              <a:rPr kumimoji="0" lang="en-US" sz="1400" i="0" u="none" strike="noStrike" kern="0" cap="none" spc="0" normalizeH="0" baseline="0" noProof="0" dirty="0">
                <a:ln>
                  <a:noFill/>
                </a:ln>
                <a:solidFill>
                  <a:srgbClr val="080808"/>
                </a:solidFill>
                <a:effectLst/>
                <a:uLnTx/>
                <a:uFillTx/>
                <a:latin typeface="+mj-lt"/>
              </a:rPr>
              <a:t>1,645 actively involved participants</a:t>
            </a:r>
          </a:p>
          <a:p>
            <a:pPr marL="0" marR="0" lvl="0" indent="0" defTabSz="914400" eaLnBrk="1" fontAlgn="auto" latinLnBrk="0" hangingPunct="1">
              <a:lnSpc>
                <a:spcPct val="100000"/>
              </a:lnSpc>
              <a:spcBef>
                <a:spcPct val="60000"/>
              </a:spcBef>
              <a:spcAft>
                <a:spcPts val="300"/>
              </a:spcAft>
              <a:buClr>
                <a:srgbClr val="FFFFFF"/>
              </a:buClr>
              <a:buSzTx/>
              <a:buFont typeface="Segoe UI" panose="020B0502040204020203" pitchFamily="34" charset="0"/>
              <a:buChar char="​"/>
              <a:tabLst/>
              <a:defRPr/>
            </a:pPr>
            <a:r>
              <a:rPr kumimoji="0" lang="en-US" sz="1400" i="0" u="none" strike="noStrike" kern="0" cap="none" spc="0" normalizeH="0" baseline="0" noProof="0" dirty="0">
                <a:ln>
                  <a:noFill/>
                </a:ln>
                <a:solidFill>
                  <a:srgbClr val="080808"/>
                </a:solidFill>
                <a:effectLst/>
                <a:uLnTx/>
                <a:uFillTx/>
                <a:latin typeface="+mj-lt"/>
              </a:rPr>
              <a:t>3820 managers trained in managing mental health in 2022-23</a:t>
            </a:r>
          </a:p>
          <a:p>
            <a:pPr marL="0" marR="0" lvl="0" indent="0" defTabSz="914400" eaLnBrk="1" fontAlgn="auto" latinLnBrk="0" hangingPunct="1">
              <a:lnSpc>
                <a:spcPct val="100000"/>
              </a:lnSpc>
              <a:spcBef>
                <a:spcPct val="60000"/>
              </a:spcBef>
              <a:spcAft>
                <a:spcPts val="300"/>
              </a:spcAft>
              <a:buClr>
                <a:srgbClr val="FFFFFF"/>
              </a:buClr>
              <a:buSzTx/>
              <a:buFont typeface="Segoe UI" panose="020B0502040204020203" pitchFamily="34" charset="0"/>
              <a:buChar char="​"/>
              <a:tabLst/>
              <a:defRPr/>
            </a:pPr>
            <a:r>
              <a:rPr kumimoji="0" lang="en-US" sz="1400" i="0" u="none" strike="noStrike" kern="0" cap="none" spc="0" normalizeH="0" baseline="0" noProof="0" dirty="0">
                <a:ln>
                  <a:noFill/>
                </a:ln>
                <a:solidFill>
                  <a:srgbClr val="080808"/>
                </a:solidFill>
                <a:effectLst/>
                <a:uLnTx/>
                <a:uFillTx/>
                <a:latin typeface="+mj-lt"/>
              </a:rPr>
              <a:t>388 colleagues are members of the peer-to-peer network </a:t>
            </a:r>
          </a:p>
        </p:txBody>
      </p:sp>
      <p:sp>
        <p:nvSpPr>
          <p:cNvPr id="18" name="5. Source">
            <a:extLst>
              <a:ext uri="{FF2B5EF4-FFF2-40B4-BE49-F238E27FC236}">
                <a16:creationId xmlns:a16="http://schemas.microsoft.com/office/drawing/2014/main" id="{6A4AA6E7-A405-44AF-97E8-02A3BC68D9A1}"/>
              </a:ext>
            </a:extLst>
          </p:cNvPr>
          <p:cNvSpPr txBox="1">
            <a:spLocks/>
          </p:cNvSpPr>
          <p:nvPr>
            <p:custDataLst>
              <p:tags r:id="rId6"/>
            </p:custDataLst>
          </p:nvPr>
        </p:nvSpPr>
        <p:spPr>
          <a:xfrm>
            <a:off x="3228390" y="5858981"/>
            <a:ext cx="5853004" cy="123111"/>
          </a:xfrm>
          <a:prstGeom prst="rect">
            <a:avLst/>
          </a:prstGeom>
          <a:noFill/>
        </p:spPr>
        <p:txBody>
          <a:bodyPr vert="horz" wrap="square" lIns="0" tIns="0" rIns="0" bIns="0" rtlCol="0" anchor="b" anchorCtr="0">
            <a:spAutoFit/>
          </a:bodyPr>
          <a:lstStyle/>
          <a:p>
            <a:r>
              <a:rPr lang="en-US" sz="800" dirty="0">
                <a:solidFill>
                  <a:schemeClr val="accent6"/>
                </a:solidFill>
              </a:rPr>
              <a:t>Source: Business In The Community</a:t>
            </a:r>
            <a:endParaRPr lang="en-GB" sz="800" dirty="0">
              <a:solidFill>
                <a:schemeClr val="accent6"/>
              </a:solidFill>
            </a:endParaRPr>
          </a:p>
        </p:txBody>
      </p:sp>
      <p:sp>
        <p:nvSpPr>
          <p:cNvPr id="23" name="object 22">
            <a:extLst>
              <a:ext uri="{FF2B5EF4-FFF2-40B4-BE49-F238E27FC236}">
                <a16:creationId xmlns:a16="http://schemas.microsoft.com/office/drawing/2014/main" id="{B0B1B301-43C5-4FAF-8C39-F134D3DDF26C}"/>
              </a:ext>
            </a:extLst>
          </p:cNvPr>
          <p:cNvSpPr/>
          <p:nvPr/>
        </p:nvSpPr>
        <p:spPr>
          <a:xfrm>
            <a:off x="468007" y="5737949"/>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a:p>
        </p:txBody>
      </p:sp>
      <p:cxnSp>
        <p:nvCxnSpPr>
          <p:cNvPr id="16" name="Connector: Elbow 4">
            <a:extLst>
              <a:ext uri="{FF2B5EF4-FFF2-40B4-BE49-F238E27FC236}">
                <a16:creationId xmlns:a16="http://schemas.microsoft.com/office/drawing/2014/main" id="{95BD0ED1-0F8D-4013-8368-0A9599A35A32}"/>
              </a:ext>
            </a:extLst>
          </p:cNvPr>
          <p:cNvCxnSpPr>
            <a:cxnSpLocks/>
          </p:cNvCxnSpPr>
          <p:nvPr/>
        </p:nvCxnSpPr>
        <p:spPr>
          <a:xfrm flipV="1">
            <a:off x="8788732" y="1332930"/>
            <a:ext cx="1070" cy="4302049"/>
          </a:xfrm>
          <a:prstGeom prst="straightConnector1">
            <a:avLst/>
          </a:prstGeom>
          <a:noFill/>
          <a:ln w="6350" cap="flat" cmpd="sng" algn="ctr">
            <a:solidFill>
              <a:srgbClr val="000000"/>
            </a:solidFill>
            <a:prstDash val="solid"/>
            <a:miter lim="800000"/>
            <a:tailEnd type="none"/>
          </a:ln>
          <a:effectLst/>
        </p:spPr>
      </p:cxnSp>
      <p:pic>
        <p:nvPicPr>
          <p:cNvPr id="21" name="Picture 20">
            <a:extLst>
              <a:ext uri="{FF2B5EF4-FFF2-40B4-BE49-F238E27FC236}">
                <a16:creationId xmlns:a16="http://schemas.microsoft.com/office/drawing/2014/main" id="{5DA065CA-FA64-4B4C-B09A-50454CA95145}"/>
              </a:ext>
            </a:extLst>
          </p:cNvPr>
          <p:cNvPicPr>
            <a:picLocks noChangeAspect="1"/>
          </p:cNvPicPr>
          <p:nvPr/>
        </p:nvPicPr>
        <p:blipFill>
          <a:blip r:embed="rId11"/>
          <a:stretch>
            <a:fillRect/>
          </a:stretch>
        </p:blipFill>
        <p:spPr>
          <a:xfrm>
            <a:off x="8660129" y="5931015"/>
            <a:ext cx="2216241" cy="713065"/>
          </a:xfrm>
          <a:prstGeom prst="rect">
            <a:avLst/>
          </a:prstGeom>
        </p:spPr>
      </p:pic>
    </p:spTree>
    <p:extLst>
      <p:ext uri="{BB962C8B-B14F-4D97-AF65-F5344CB8AC3E}">
        <p14:creationId xmlns:p14="http://schemas.microsoft.com/office/powerpoint/2010/main" val="4058821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5A8F54FD-883A-4531-9186-9DB68509305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12" name="Object 11" hidden="1">
                        <a:extLst>
                          <a:ext uri="{FF2B5EF4-FFF2-40B4-BE49-F238E27FC236}">
                            <a16:creationId xmlns:a16="http://schemas.microsoft.com/office/drawing/2014/main" id="{5A8F54FD-883A-4531-9186-9DB68509305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Text Placeholder 10">
            <a:extLst>
              <a:ext uri="{FF2B5EF4-FFF2-40B4-BE49-F238E27FC236}">
                <a16:creationId xmlns:a16="http://schemas.microsoft.com/office/drawing/2014/main" id="{6CC7B399-A365-4342-A005-E2FF5EDFE9D4}"/>
              </a:ext>
            </a:extLst>
          </p:cNvPr>
          <p:cNvSpPr>
            <a:spLocks noGrp="1"/>
          </p:cNvSpPr>
          <p:nvPr>
            <p:ph type="body" sz="half" idx="12"/>
          </p:nvPr>
        </p:nvSpPr>
        <p:spPr>
          <a:xfrm>
            <a:off x="480047" y="369294"/>
            <a:ext cx="11131751" cy="954107"/>
          </a:xfrm>
        </p:spPr>
        <p:txBody>
          <a:bodyPr wrap="square">
            <a:noAutofit/>
          </a:bodyPr>
          <a:lstStyle/>
          <a:p>
            <a:pPr>
              <a:lnSpc>
                <a:spcPct val="100000"/>
              </a:lnSpc>
            </a:pPr>
            <a:r>
              <a:rPr lang="en-GB" dirty="0"/>
              <a:t>USE THIS REPORT TO LEAD A BOARD LEVEL DISCUSSION AND LOOK OUT FOR FURTHER TOOLS</a:t>
            </a:r>
          </a:p>
        </p:txBody>
      </p:sp>
      <p:sp>
        <p:nvSpPr>
          <p:cNvPr id="9" name="TextBox 8">
            <a:extLst>
              <a:ext uri="{FF2B5EF4-FFF2-40B4-BE49-F238E27FC236}">
                <a16:creationId xmlns:a16="http://schemas.microsoft.com/office/drawing/2014/main" id="{413CC52A-E6CD-461D-B9A8-B974DBF43D67}"/>
              </a:ext>
            </a:extLst>
          </p:cNvPr>
          <p:cNvSpPr txBox="1"/>
          <p:nvPr>
            <p:custDataLst>
              <p:tags r:id="rId2"/>
            </p:custDataLst>
          </p:nvPr>
        </p:nvSpPr>
        <p:spPr>
          <a:xfrm>
            <a:off x="603872" y="1480851"/>
            <a:ext cx="8179012" cy="892552"/>
          </a:xfrm>
          <a:prstGeom prst="rect">
            <a:avLst/>
          </a:prstGeom>
          <a:noFill/>
        </p:spPr>
        <p:txBody>
          <a:bodyPr wrap="square" lIns="0" tIns="0" rIns="0" bIns="0">
            <a:spAutoFit/>
          </a:bodyPr>
          <a:lstStyle/>
          <a:p>
            <a:pPr marL="171450" indent="-171450">
              <a:spcBef>
                <a:spcPct val="40000"/>
              </a:spcBef>
              <a:spcAft>
                <a:spcPts val="1200"/>
              </a:spcAft>
              <a:buFont typeface="Arial" panose="020B0604020202020204" pitchFamily="34" charset="0"/>
              <a:buChar char="•"/>
            </a:pPr>
            <a:endParaRPr lang="en-GB" sz="1000" dirty="0">
              <a:solidFill>
                <a:srgbClr val="FFFFFF"/>
              </a:solidFill>
              <a:ea typeface="Times New Roman" panose="02020603050405020304" pitchFamily="18" charset="0"/>
              <a:cs typeface="Arial" panose="020B0604020202020204" pitchFamily="34" charset="0"/>
            </a:endParaRPr>
          </a:p>
          <a:p>
            <a:pPr marL="171450" indent="-171450">
              <a:spcBef>
                <a:spcPct val="40000"/>
              </a:spcBef>
              <a:spcAft>
                <a:spcPts val="1200"/>
              </a:spcAft>
              <a:buFont typeface="Arial" panose="020B0604020202020204" pitchFamily="34" charset="0"/>
              <a:buChar char="•"/>
            </a:pPr>
            <a:endParaRPr lang="en-GB" sz="1000" dirty="0">
              <a:solidFill>
                <a:srgbClr val="080808"/>
              </a:solidFill>
              <a:ea typeface="Times New Roman" panose="02020603050405020304" pitchFamily="18" charset="0"/>
              <a:cs typeface="Arial" panose="020B0604020202020204" pitchFamily="34" charset="0"/>
            </a:endParaRPr>
          </a:p>
          <a:p>
            <a:pPr>
              <a:spcBef>
                <a:spcPct val="40000"/>
              </a:spcBef>
              <a:spcAft>
                <a:spcPts val="1200"/>
              </a:spcAft>
            </a:pPr>
            <a:endParaRPr lang="en-GB" sz="1000" dirty="0">
              <a:solidFill>
                <a:srgbClr val="080808"/>
              </a:solidFill>
              <a:effectLst/>
              <a:ea typeface="Times New Roman" panose="02020603050405020304" pitchFamily="18" charset="0"/>
              <a:cs typeface="Arial" panose="020B0604020202020204" pitchFamily="34" charset="0"/>
            </a:endParaRPr>
          </a:p>
        </p:txBody>
      </p:sp>
      <p:sp>
        <p:nvSpPr>
          <p:cNvPr id="23" name="object 22">
            <a:extLst>
              <a:ext uri="{FF2B5EF4-FFF2-40B4-BE49-F238E27FC236}">
                <a16:creationId xmlns:a16="http://schemas.microsoft.com/office/drawing/2014/main" id="{B0B1B301-43C5-4FAF-8C39-F134D3DDF26C}"/>
              </a:ext>
            </a:extLst>
          </p:cNvPr>
          <p:cNvSpPr/>
          <p:nvPr/>
        </p:nvSpPr>
        <p:spPr>
          <a:xfrm>
            <a:off x="468007" y="5737949"/>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a:p>
        </p:txBody>
      </p:sp>
      <p:pic>
        <p:nvPicPr>
          <p:cNvPr id="21" name="Picture 20">
            <a:extLst>
              <a:ext uri="{FF2B5EF4-FFF2-40B4-BE49-F238E27FC236}">
                <a16:creationId xmlns:a16="http://schemas.microsoft.com/office/drawing/2014/main" id="{5DA065CA-FA64-4B4C-B09A-50454CA95145}"/>
              </a:ext>
            </a:extLst>
          </p:cNvPr>
          <p:cNvPicPr>
            <a:picLocks noChangeAspect="1"/>
          </p:cNvPicPr>
          <p:nvPr/>
        </p:nvPicPr>
        <p:blipFill>
          <a:blip r:embed="rId7"/>
          <a:stretch>
            <a:fillRect/>
          </a:stretch>
        </p:blipFill>
        <p:spPr>
          <a:xfrm>
            <a:off x="8660129" y="5931015"/>
            <a:ext cx="2216241" cy="713065"/>
          </a:xfrm>
          <a:prstGeom prst="rect">
            <a:avLst/>
          </a:prstGeom>
        </p:spPr>
      </p:pic>
      <p:sp>
        <p:nvSpPr>
          <p:cNvPr id="2" name="TextBox 1">
            <a:extLst>
              <a:ext uri="{FF2B5EF4-FFF2-40B4-BE49-F238E27FC236}">
                <a16:creationId xmlns:a16="http://schemas.microsoft.com/office/drawing/2014/main" id="{F151E442-9695-2336-D264-2BD3681A384F}"/>
              </a:ext>
            </a:extLst>
          </p:cNvPr>
          <p:cNvSpPr txBox="1"/>
          <p:nvPr>
            <p:custDataLst>
              <p:tags r:id="rId3"/>
            </p:custDataLst>
          </p:nvPr>
        </p:nvSpPr>
        <p:spPr>
          <a:xfrm>
            <a:off x="544207" y="1403380"/>
            <a:ext cx="10892803" cy="40518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rtlCol="0">
            <a:spAutoFit/>
          </a:bodyPr>
          <a:lstStyle>
            <a:lvl1pPr marL="221422" lvl="0" indent="-221422" defTabSz="885688">
              <a:lnSpc>
                <a:spcPct val="90000"/>
              </a:lnSpc>
              <a:spcBef>
                <a:spcPts val="969"/>
              </a:spcBef>
              <a:buFont typeface="Arial" panose="020B0604020202020204" pitchFamily="34" charset="0"/>
              <a:buChar char="•"/>
              <a:defRPr sz="1600"/>
            </a:lvl1pPr>
            <a:lvl2pPr marL="664266" lvl="1" indent="-221422" defTabSz="885688">
              <a:lnSpc>
                <a:spcPct val="90000"/>
              </a:lnSpc>
              <a:spcBef>
                <a:spcPts val="484"/>
              </a:spcBef>
              <a:buFont typeface="Arial" panose="020B0604020202020204" pitchFamily="34" charset="0"/>
              <a:buChar char="•"/>
              <a:defRPr sz="1600"/>
            </a:lvl2pPr>
            <a:lvl3pPr marL="1107110" lvl="2" indent="-221422" defTabSz="885688">
              <a:lnSpc>
                <a:spcPct val="90000"/>
              </a:lnSpc>
              <a:spcBef>
                <a:spcPts val="484"/>
              </a:spcBef>
              <a:buFont typeface="Arial" panose="020B0604020202020204" pitchFamily="34" charset="0"/>
              <a:buChar char="•"/>
              <a:defRPr sz="1600"/>
            </a:lvl3pPr>
            <a:lvl4pPr marL="1549954" lvl="3" indent="-221422" defTabSz="885688">
              <a:lnSpc>
                <a:spcPct val="90000"/>
              </a:lnSpc>
              <a:spcBef>
                <a:spcPts val="484"/>
              </a:spcBef>
              <a:buFont typeface="Arial" panose="020B0604020202020204" pitchFamily="34" charset="0"/>
              <a:buChar char="•"/>
              <a:defRPr sz="1600"/>
            </a:lvl4pPr>
            <a:lvl5pPr marL="1992798" lvl="4" indent="-221422" defTabSz="885688">
              <a:lnSpc>
                <a:spcPct val="90000"/>
              </a:lnSpc>
              <a:spcBef>
                <a:spcPts val="484"/>
              </a:spcBef>
              <a:buFont typeface="Arial" panose="020B0604020202020204" pitchFamily="34" charset="0"/>
              <a:buChar char="•"/>
              <a:defRPr sz="1600"/>
            </a:lvl5pPr>
            <a:lvl6pPr marL="2435642" indent="-221422" defTabSz="885688">
              <a:lnSpc>
                <a:spcPct val="90000"/>
              </a:lnSpc>
              <a:spcBef>
                <a:spcPts val="484"/>
              </a:spcBef>
              <a:buFont typeface="Arial" panose="020B0604020202020204" pitchFamily="34" charset="0"/>
              <a:buChar char="•"/>
              <a:defRPr sz="1743"/>
            </a:lvl6pPr>
            <a:lvl7pPr marL="2878485" indent="-221422" defTabSz="885688">
              <a:lnSpc>
                <a:spcPct val="90000"/>
              </a:lnSpc>
              <a:spcBef>
                <a:spcPts val="484"/>
              </a:spcBef>
              <a:buFont typeface="Arial" panose="020B0604020202020204" pitchFamily="34" charset="0"/>
              <a:buChar char="•"/>
              <a:defRPr sz="1743"/>
            </a:lvl7pPr>
            <a:lvl8pPr marL="3321329" indent="-221422" defTabSz="885688">
              <a:lnSpc>
                <a:spcPct val="90000"/>
              </a:lnSpc>
              <a:spcBef>
                <a:spcPts val="484"/>
              </a:spcBef>
              <a:buFont typeface="Arial" panose="020B0604020202020204" pitchFamily="34" charset="0"/>
              <a:buChar char="•"/>
              <a:defRPr sz="1743"/>
            </a:lvl8pPr>
            <a:lvl9pPr marL="3764173" indent="-221422" defTabSz="885688">
              <a:lnSpc>
                <a:spcPct val="90000"/>
              </a:lnSpc>
              <a:spcBef>
                <a:spcPts val="484"/>
              </a:spcBef>
              <a:buFont typeface="Arial" panose="020B0604020202020204" pitchFamily="34" charset="0"/>
              <a:buChar char="•"/>
              <a:defRPr sz="1743"/>
            </a:lvl9pPr>
          </a:lstStyle>
          <a:p>
            <a:pPr marL="0" lvl="0" indent="0" algn="just">
              <a:lnSpc>
                <a:spcPct val="100000"/>
              </a:lnSpc>
              <a:spcBef>
                <a:spcPct val="40000"/>
              </a:spcBef>
              <a:spcAft>
                <a:spcPts val="1200"/>
              </a:spcAft>
              <a:buClr>
                <a:srgbClr val="EC008C"/>
              </a:buClr>
              <a:buNone/>
            </a:pPr>
            <a:r>
              <a:rPr lang="en-GB" sz="1400" dirty="0">
                <a:effectLst/>
                <a:ea typeface="Times New Roman" panose="02020603050405020304" pitchFamily="18" charset="0"/>
                <a:cs typeface="Arial" panose="020B0604020202020204" pitchFamily="34" charset="0"/>
              </a:rPr>
              <a:t>Thank you for reading the report insights. Please </a:t>
            </a:r>
            <a:r>
              <a:rPr lang="en-GB" sz="1400" b="1" dirty="0">
                <a:effectLst/>
                <a:ea typeface="Times New Roman" panose="02020603050405020304" pitchFamily="18" charset="0"/>
                <a:cs typeface="Arial" panose="020B0604020202020204" pitchFamily="34" charset="0"/>
              </a:rPr>
              <a:t>use this slide deck to support a board-level discussion on unlocking the value of a thriving workforce in your organisation</a:t>
            </a:r>
            <a:r>
              <a:rPr lang="en-GB" sz="1400" dirty="0">
                <a:effectLst/>
                <a:ea typeface="Times New Roman" panose="02020603050405020304" pitchFamily="18" charset="0"/>
                <a:cs typeface="Arial" panose="020B0604020202020204" pitchFamily="34" charset="0"/>
              </a:rPr>
              <a:t>.</a:t>
            </a:r>
          </a:p>
          <a:p>
            <a:pPr marL="0" lvl="0" indent="0" algn="just">
              <a:lnSpc>
                <a:spcPct val="100000"/>
              </a:lnSpc>
              <a:spcBef>
                <a:spcPct val="40000"/>
              </a:spcBef>
              <a:spcAft>
                <a:spcPts val="1200"/>
              </a:spcAft>
              <a:buClr>
                <a:srgbClr val="EC008C"/>
              </a:buClr>
              <a:buNone/>
            </a:pPr>
            <a:r>
              <a:rPr lang="en-GB" sz="1400" dirty="0">
                <a:ea typeface="Times New Roman" panose="02020603050405020304" pitchFamily="18" charset="0"/>
                <a:cs typeface="Arial" panose="020B0604020202020204" pitchFamily="34" charset="0"/>
              </a:rPr>
              <a:t>We would like to thank the BITC Wellbeing Leadership Team and related stakeholders for their support (Heathrow Airport, Anglian Water, AXA Health, Bupa, Costain, EMCOR UK, Lloyds Banking Group, Mercer, Morgan Stanley, National Grid and Santander).</a:t>
            </a:r>
            <a:endParaRPr lang="en-GB" sz="1400" dirty="0">
              <a:effectLst/>
              <a:ea typeface="Times New Roman" panose="02020603050405020304" pitchFamily="18" charset="0"/>
              <a:cs typeface="Arial" panose="020B0604020202020204" pitchFamily="34" charset="0"/>
            </a:endParaRPr>
          </a:p>
          <a:p>
            <a:pPr marL="0" lvl="0" indent="0" algn="just">
              <a:lnSpc>
                <a:spcPct val="100000"/>
              </a:lnSpc>
              <a:spcBef>
                <a:spcPct val="40000"/>
              </a:spcBef>
              <a:spcAft>
                <a:spcPts val="1200"/>
              </a:spcAft>
              <a:buClr>
                <a:srgbClr val="EC008C"/>
              </a:buClr>
              <a:buNone/>
            </a:pPr>
            <a:r>
              <a:rPr lang="en-GB" sz="1400" dirty="0">
                <a:effectLst/>
                <a:ea typeface="Times New Roman" panose="02020603050405020304" pitchFamily="18" charset="0"/>
                <a:cs typeface="Arial" panose="020B0604020202020204" pitchFamily="34" charset="0"/>
              </a:rPr>
              <a:t>BITC will continue to support UK business to prioritise people through the following actions:</a:t>
            </a:r>
          </a:p>
          <a:p>
            <a:pPr lvl="1" algn="just">
              <a:lnSpc>
                <a:spcPct val="100000"/>
              </a:lnSpc>
              <a:spcAft>
                <a:spcPts val="1200"/>
              </a:spcAft>
              <a:buClr>
                <a:srgbClr val="EC008C"/>
              </a:buClr>
              <a:buFont typeface="Courier New" panose="02070309020205020404" pitchFamily="49" charset="0"/>
              <a:buChar char="o"/>
            </a:pPr>
            <a:r>
              <a:rPr lang="en-GB" sz="1400" dirty="0">
                <a:effectLst/>
                <a:ea typeface="Times New Roman" panose="02020603050405020304" pitchFamily="18" charset="0"/>
                <a:cs typeface="Arial" panose="020B0604020202020204" pitchFamily="34" charset="0"/>
              </a:rPr>
              <a:t>Events and webinars aimed at CFOs and Executives to raise awareness and build engagement with the report – summer 2023 onwards</a:t>
            </a:r>
          </a:p>
          <a:p>
            <a:pPr lvl="1" algn="just">
              <a:lnSpc>
                <a:spcPct val="100000"/>
              </a:lnSpc>
              <a:spcAft>
                <a:spcPts val="1200"/>
              </a:spcAft>
              <a:buClr>
                <a:srgbClr val="EC008C"/>
              </a:buClr>
              <a:buFont typeface="Courier New" panose="02070309020205020404" pitchFamily="49" charset="0"/>
              <a:buChar char="o"/>
            </a:pPr>
            <a:r>
              <a:rPr lang="en-GB" sz="1400" dirty="0">
                <a:effectLst/>
                <a:ea typeface="Times New Roman" panose="02020603050405020304" pitchFamily="18" charset="0"/>
                <a:cs typeface="Arial" panose="020B0604020202020204" pitchFamily="34" charset="0"/>
              </a:rPr>
              <a:t>A simple and accessible measurement tool that uses </a:t>
            </a:r>
            <a:r>
              <a:rPr lang="en-GB" sz="1400" b="1" u="sng" dirty="0">
                <a:solidFill>
                  <a:schemeClr val="tx2"/>
                </a:solidFill>
                <a:effectLst/>
                <a:ea typeface="Times New Roman" panose="02020603050405020304" pitchFamily="18" charset="0"/>
                <a:cs typeface="Arial" panose="020B0604020202020204" pitchFamily="34" charset="0"/>
                <a:hlinkClick r:id="rId8">
                  <a:extLst>
                    <a:ext uri="{A12FA001-AC4F-418D-AE19-62706E023703}">
                      <ahyp:hlinkClr xmlns:ahyp="http://schemas.microsoft.com/office/drawing/2018/hyperlinkcolor" val="tx"/>
                    </a:ext>
                  </a:extLst>
                </a:hlinkClick>
              </a:rPr>
              <a:t>BITC’s Workwell Model</a:t>
            </a:r>
            <a:r>
              <a:rPr lang="en-GB" sz="1400" dirty="0">
                <a:solidFill>
                  <a:schemeClr val="tx2"/>
                </a:solidFill>
                <a:effectLst/>
                <a:ea typeface="Times New Roman" panose="02020603050405020304" pitchFamily="18" charset="0"/>
                <a:cs typeface="Arial" panose="020B0604020202020204" pitchFamily="34" charset="0"/>
              </a:rPr>
              <a:t> </a:t>
            </a:r>
            <a:r>
              <a:rPr lang="en-GB" sz="1400" dirty="0">
                <a:effectLst/>
                <a:ea typeface="Times New Roman" panose="02020603050405020304" pitchFamily="18" charset="0"/>
                <a:cs typeface="Arial" panose="020B0604020202020204" pitchFamily="34" charset="0"/>
              </a:rPr>
              <a:t>to help organisations understand their maturity against the best wellbeing practices – autumn 2023</a:t>
            </a:r>
          </a:p>
          <a:p>
            <a:pPr lvl="1" algn="just">
              <a:lnSpc>
                <a:spcPct val="100000"/>
              </a:lnSpc>
              <a:spcAft>
                <a:spcPts val="1200"/>
              </a:spcAft>
              <a:buClr>
                <a:srgbClr val="EC008C"/>
              </a:buClr>
              <a:buFont typeface="Courier New" panose="02070309020205020404" pitchFamily="49" charset="0"/>
              <a:buChar char="o"/>
            </a:pPr>
            <a:r>
              <a:rPr lang="en-GB" sz="1400" dirty="0">
                <a:effectLst/>
                <a:ea typeface="Times New Roman" panose="02020603050405020304" pitchFamily="18" charset="0"/>
                <a:cs typeface="Arial" panose="020B0604020202020204" pitchFamily="34" charset="0"/>
              </a:rPr>
              <a:t>A roadmap with practical actions to help organisations unlock the value of a thriving workforce – autumn 2023</a:t>
            </a:r>
            <a:endParaRPr lang="en-GB" sz="1400" dirty="0">
              <a:ea typeface="Times New Roman" panose="02020603050405020304" pitchFamily="18" charset="0"/>
              <a:cs typeface="Arial" panose="020B0604020202020204" pitchFamily="34" charset="0"/>
            </a:endParaRPr>
          </a:p>
          <a:p>
            <a:pPr marL="0" lvl="0" indent="0" algn="just">
              <a:lnSpc>
                <a:spcPct val="100000"/>
              </a:lnSpc>
              <a:spcBef>
                <a:spcPct val="40000"/>
              </a:spcBef>
              <a:spcAft>
                <a:spcPts val="1200"/>
              </a:spcAft>
              <a:buClr>
                <a:srgbClr val="EC008C"/>
              </a:buClr>
              <a:buNone/>
            </a:pPr>
            <a:r>
              <a:rPr lang="en-GB" sz="1400" dirty="0">
                <a:ea typeface="Times New Roman" panose="02020603050405020304" pitchFamily="18" charset="0"/>
                <a:cs typeface="Arial" panose="020B0604020202020204" pitchFamily="34" charset="0"/>
              </a:rPr>
              <a:t>If you have </a:t>
            </a:r>
            <a:r>
              <a:rPr lang="en-GB" sz="1400" b="1" dirty="0">
                <a:ea typeface="Times New Roman" panose="02020603050405020304" pitchFamily="18" charset="0"/>
                <a:cs typeface="Arial" panose="020B0604020202020204" pitchFamily="34" charset="0"/>
              </a:rPr>
              <a:t>further questions </a:t>
            </a:r>
            <a:r>
              <a:rPr lang="en-GB" sz="1400" dirty="0">
                <a:ea typeface="Times New Roman" panose="02020603050405020304" pitchFamily="18" charset="0"/>
                <a:cs typeface="Arial" panose="020B0604020202020204" pitchFamily="34" charset="0"/>
              </a:rPr>
              <a:t>or would like to </a:t>
            </a:r>
            <a:r>
              <a:rPr lang="en-GB" sz="1400" b="1" dirty="0">
                <a:ea typeface="Times New Roman" panose="02020603050405020304" pitchFamily="18" charset="0"/>
                <a:cs typeface="Arial" panose="020B0604020202020204" pitchFamily="34" charset="0"/>
              </a:rPr>
              <a:t>find out more about prioritising people in your organisation</a:t>
            </a:r>
            <a:r>
              <a:rPr lang="en-GB" sz="1400" dirty="0">
                <a:ea typeface="Times New Roman" panose="02020603050405020304" pitchFamily="18" charset="0"/>
                <a:cs typeface="Arial" panose="020B0604020202020204" pitchFamily="34" charset="0"/>
              </a:rPr>
              <a:t>, please contact BITC’s Wellbeing Director </a:t>
            </a:r>
            <a:r>
              <a:rPr lang="en-GB" sz="1400" dirty="0" err="1">
                <a:solidFill>
                  <a:schemeClr val="tx2"/>
                </a:solidFill>
                <a:ea typeface="Times New Roman" panose="02020603050405020304" pitchFamily="18" charset="0"/>
                <a:cs typeface="Arial" panose="020B0604020202020204" pitchFamily="34" charset="0"/>
                <a:hlinkClick r:id="rId9">
                  <a:extLst>
                    <a:ext uri="{A12FA001-AC4F-418D-AE19-62706E023703}">
                      <ahyp:hlinkClr xmlns:ahyp="http://schemas.microsoft.com/office/drawing/2018/hyperlinkcolor" val="tx"/>
                    </a:ext>
                  </a:extLst>
                </a:hlinkClick>
              </a:rPr>
              <a:t>louise.aston@bitc.org.uk</a:t>
            </a:r>
            <a:endParaRPr lang="en-GB" sz="1400" dirty="0">
              <a:solidFill>
                <a:schemeClr val="tx2"/>
              </a:solidFill>
              <a:effectLs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79385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CE2B32B-2C1A-68D8-E909-C1DAB560EB0F}"/>
              </a:ext>
            </a:extLst>
          </p:cNvPr>
          <p:cNvGraphicFramePr>
            <a:graphicFrameLocks noChangeAspect="1"/>
          </p:cNvGraphicFramePr>
          <p:nvPr>
            <p:custDataLst>
              <p:tags r:id="rId1"/>
            </p:custDataLst>
            <p:extLst>
              <p:ext uri="{D42A27DB-BD31-4B8C-83A1-F6EECF244321}">
                <p14:modId xmlns:p14="http://schemas.microsoft.com/office/powerpoint/2010/main" val="10110481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10" name="Object 9" hidden="1">
                        <a:extLst>
                          <a:ext uri="{FF2B5EF4-FFF2-40B4-BE49-F238E27FC236}">
                            <a16:creationId xmlns:a16="http://schemas.microsoft.com/office/drawing/2014/main" id="{6CE2B32B-2C1A-68D8-E909-C1DAB560EB0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F7186EDE-E776-797F-322A-1F37B0D74FEA}"/>
              </a:ext>
            </a:extLst>
          </p:cNvPr>
          <p:cNvSpPr>
            <a:spLocks noGrp="1"/>
          </p:cNvSpPr>
          <p:nvPr>
            <p:ph type="title"/>
          </p:nvPr>
        </p:nvSpPr>
        <p:spPr/>
        <p:txBody>
          <a:bodyPr vert="horz" anchor="ctr"/>
          <a:lstStyle/>
          <a:p>
            <a:r>
              <a:rPr lang="en-GB" dirty="0">
                <a:latin typeface="+mj-lt"/>
              </a:rPr>
              <a:t>Appendix</a:t>
            </a:r>
          </a:p>
        </p:txBody>
      </p:sp>
      <p:pic>
        <p:nvPicPr>
          <p:cNvPr id="12" name="Picture 11">
            <a:extLst>
              <a:ext uri="{FF2B5EF4-FFF2-40B4-BE49-F238E27FC236}">
                <a16:creationId xmlns:a16="http://schemas.microsoft.com/office/drawing/2014/main" id="{3E6183E0-BC55-4653-AA1C-0D60DDCDB0BA}"/>
              </a:ext>
            </a:extLst>
          </p:cNvPr>
          <p:cNvPicPr>
            <a:picLocks noChangeAspect="1"/>
          </p:cNvPicPr>
          <p:nvPr/>
        </p:nvPicPr>
        <p:blipFill>
          <a:blip r:embed="rId5"/>
          <a:stretch>
            <a:fillRect/>
          </a:stretch>
        </p:blipFill>
        <p:spPr>
          <a:xfrm>
            <a:off x="8660129" y="5931015"/>
            <a:ext cx="2216241" cy="713065"/>
          </a:xfrm>
          <a:prstGeom prst="rect">
            <a:avLst/>
          </a:prstGeom>
        </p:spPr>
      </p:pic>
    </p:spTree>
    <p:extLst>
      <p:ext uri="{BB962C8B-B14F-4D97-AF65-F5344CB8AC3E}">
        <p14:creationId xmlns:p14="http://schemas.microsoft.com/office/powerpoint/2010/main" val="3594959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1" name="Object 2" hidden="1">
            <a:extLst>
              <a:ext uri="{FF2B5EF4-FFF2-40B4-BE49-F238E27FC236}">
                <a16:creationId xmlns:a16="http://schemas.microsoft.com/office/drawing/2014/main" id="{ABE229E8-BDE1-0A2F-AAFC-B9659060028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7" imgW="353" imgH="353" progId="TCLayout.ActiveDocument.1">
                  <p:embed/>
                </p:oleObj>
              </mc:Choice>
              <mc:Fallback>
                <p:oleObj name="think-cell Slide" r:id="rId97" imgW="353" imgH="353" progId="TCLayout.ActiveDocument.1">
                  <p:embed/>
                  <p:pic>
                    <p:nvPicPr>
                      <p:cNvPr id="171" name="Object 2" hidden="1">
                        <a:extLst>
                          <a:ext uri="{FF2B5EF4-FFF2-40B4-BE49-F238E27FC236}">
                            <a16:creationId xmlns:a16="http://schemas.microsoft.com/office/drawing/2014/main" id="{ABE229E8-BDE1-0A2F-AAFC-B96590600289}"/>
                          </a:ext>
                        </a:extLst>
                      </p:cNvPr>
                      <p:cNvPicPr/>
                      <p:nvPr/>
                    </p:nvPicPr>
                    <p:blipFill>
                      <a:blip r:embed="rId98"/>
                      <a:stretch>
                        <a:fillRect/>
                      </a:stretch>
                    </p:blipFill>
                    <p:spPr>
                      <a:xfrm>
                        <a:off x="1588" y="1588"/>
                        <a:ext cx="1588" cy="1588"/>
                      </a:xfrm>
                      <a:prstGeom prst="rect">
                        <a:avLst/>
                      </a:prstGeom>
                    </p:spPr>
                  </p:pic>
                </p:oleObj>
              </mc:Fallback>
            </mc:AlternateContent>
          </a:graphicData>
        </a:graphic>
      </p:graphicFrame>
      <p:sp>
        <p:nvSpPr>
          <p:cNvPr id="254" name="TextBox 253">
            <a:extLst>
              <a:ext uri="{FF2B5EF4-FFF2-40B4-BE49-F238E27FC236}">
                <a16:creationId xmlns:a16="http://schemas.microsoft.com/office/drawing/2014/main" id="{7BD44ECF-F66E-4B9D-A81D-D50957AFD5E6}"/>
              </a:ext>
            </a:extLst>
          </p:cNvPr>
          <p:cNvSpPr txBox="1">
            <a:spLocks/>
          </p:cNvSpPr>
          <p:nvPr>
            <p:custDataLst>
              <p:tags r:id="rId2"/>
            </p:custDataLst>
          </p:nvPr>
        </p:nvSpPr>
        <p:spPr>
          <a:xfrm>
            <a:off x="522589" y="1534425"/>
            <a:ext cx="11089208" cy="215444"/>
          </a:xfrm>
          <a:prstGeom prst="rect">
            <a:avLst/>
          </a:prstGeom>
        </p:spPr>
        <p:txBody>
          <a:bodyPr vert="horz" wrap="square" lIns="0" tIns="0" rIns="0" bIns="0" rtlCol="0" anchor="b">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400" b="1" i="0" u="none" strike="noStrike" kern="0" cap="none" spc="0" normalizeH="0" baseline="0" noProof="0" dirty="0">
                <a:ln>
                  <a:noFill/>
                </a:ln>
                <a:solidFill>
                  <a:srgbClr val="000000"/>
                </a:solidFill>
                <a:effectLst/>
                <a:uLnTx/>
                <a:uFillTx/>
                <a:cs typeface="Arial" panose="020B0604020202020204" pitchFamily="34" charset="0"/>
              </a:rPr>
              <a:t>United Kingdom</a:t>
            </a:r>
          </a:p>
        </p:txBody>
      </p:sp>
      <p:cxnSp>
        <p:nvCxnSpPr>
          <p:cNvPr id="303" name="Straight Connector 302">
            <a:extLst>
              <a:ext uri="{FF2B5EF4-FFF2-40B4-BE49-F238E27FC236}">
                <a16:creationId xmlns:a16="http://schemas.microsoft.com/office/drawing/2014/main" id="{284D815B-29CD-454D-9547-78D4C6999A5F}"/>
              </a:ext>
            </a:extLst>
          </p:cNvPr>
          <p:cNvCxnSpPr>
            <a:cxnSpLocks/>
          </p:cNvCxnSpPr>
          <p:nvPr>
            <p:custDataLst>
              <p:tags r:id="rId3"/>
            </p:custDataLst>
          </p:nvPr>
        </p:nvCxnSpPr>
        <p:spPr>
          <a:xfrm>
            <a:off x="522589" y="1789940"/>
            <a:ext cx="11089208" cy="0"/>
          </a:xfrm>
          <a:prstGeom prst="line">
            <a:avLst/>
          </a:prstGeom>
          <a:noFill/>
          <a:ln w="12700" cap="flat" cmpd="sng" algn="ctr">
            <a:solidFill>
              <a:schemeClr val="tx1"/>
            </a:solidFill>
            <a:prstDash val="solid"/>
            <a:miter lim="800000"/>
            <a:tailEnd type="none"/>
          </a:ln>
          <a:effectLst/>
        </p:spPr>
      </p:cxnSp>
      <p:cxnSp>
        <p:nvCxnSpPr>
          <p:cNvPr id="304" name="Straight Connector 303">
            <a:extLst>
              <a:ext uri="{FF2B5EF4-FFF2-40B4-BE49-F238E27FC236}">
                <a16:creationId xmlns:a16="http://schemas.microsoft.com/office/drawing/2014/main" id="{74E1E58C-3EEE-46A9-B933-08A300EDF198}"/>
              </a:ext>
            </a:extLst>
          </p:cNvPr>
          <p:cNvCxnSpPr>
            <a:cxnSpLocks/>
          </p:cNvCxnSpPr>
          <p:nvPr>
            <p:custDataLst>
              <p:tags r:id="rId4"/>
            </p:custDataLst>
          </p:nvPr>
        </p:nvCxnSpPr>
        <p:spPr>
          <a:xfrm>
            <a:off x="522589" y="2323846"/>
            <a:ext cx="11089208" cy="0"/>
          </a:xfrm>
          <a:prstGeom prst="line">
            <a:avLst/>
          </a:prstGeom>
          <a:noFill/>
          <a:ln w="12700" cap="flat" cmpd="sng" algn="ctr">
            <a:solidFill>
              <a:schemeClr val="tx1"/>
            </a:solidFill>
            <a:prstDash val="solid"/>
            <a:miter lim="800000"/>
            <a:tailEnd type="none"/>
          </a:ln>
          <a:effectLst/>
        </p:spPr>
      </p:cxnSp>
      <p:cxnSp>
        <p:nvCxnSpPr>
          <p:cNvPr id="332" name="Straight Connector 331">
            <a:extLst>
              <a:ext uri="{FF2B5EF4-FFF2-40B4-BE49-F238E27FC236}">
                <a16:creationId xmlns:a16="http://schemas.microsoft.com/office/drawing/2014/main" id="{99F6B255-0003-49FF-AAF4-E18383BC8668}"/>
              </a:ext>
            </a:extLst>
          </p:cNvPr>
          <p:cNvCxnSpPr>
            <a:cxnSpLocks/>
          </p:cNvCxnSpPr>
          <p:nvPr>
            <p:custDataLst>
              <p:tags r:id="rId5"/>
            </p:custDataLst>
          </p:nvPr>
        </p:nvCxnSpPr>
        <p:spPr>
          <a:xfrm>
            <a:off x="522589" y="2972203"/>
            <a:ext cx="11089208" cy="0"/>
          </a:xfrm>
          <a:prstGeom prst="line">
            <a:avLst/>
          </a:prstGeom>
          <a:noFill/>
          <a:ln w="9525" cap="flat" cmpd="sng" algn="ctr">
            <a:solidFill>
              <a:schemeClr val="bg1">
                <a:lumMod val="50000"/>
              </a:schemeClr>
            </a:solidFill>
            <a:prstDash val="sysDot"/>
            <a:miter lim="800000"/>
            <a:tailEnd type="none"/>
          </a:ln>
          <a:effectLst/>
        </p:spPr>
      </p:cxnSp>
      <p:cxnSp>
        <p:nvCxnSpPr>
          <p:cNvPr id="333" name="Straight Connector 332">
            <a:extLst>
              <a:ext uri="{FF2B5EF4-FFF2-40B4-BE49-F238E27FC236}">
                <a16:creationId xmlns:a16="http://schemas.microsoft.com/office/drawing/2014/main" id="{A9647A99-0F3E-4DB5-8B9E-8E7FA81668FD}"/>
              </a:ext>
            </a:extLst>
          </p:cNvPr>
          <p:cNvCxnSpPr>
            <a:cxnSpLocks/>
          </p:cNvCxnSpPr>
          <p:nvPr>
            <p:custDataLst>
              <p:tags r:id="rId6"/>
            </p:custDataLst>
          </p:nvPr>
        </p:nvCxnSpPr>
        <p:spPr>
          <a:xfrm>
            <a:off x="522589" y="3249407"/>
            <a:ext cx="11089208" cy="0"/>
          </a:xfrm>
          <a:prstGeom prst="line">
            <a:avLst/>
          </a:prstGeom>
          <a:noFill/>
          <a:ln w="9525" cap="flat" cmpd="sng" algn="ctr">
            <a:solidFill>
              <a:schemeClr val="bg1">
                <a:lumMod val="50000"/>
              </a:schemeClr>
            </a:solidFill>
            <a:prstDash val="sysDot"/>
            <a:miter lim="800000"/>
            <a:tailEnd type="none"/>
          </a:ln>
          <a:effectLst/>
        </p:spPr>
      </p:cxnSp>
      <p:cxnSp>
        <p:nvCxnSpPr>
          <p:cNvPr id="334" name="Straight Connector 333">
            <a:extLst>
              <a:ext uri="{FF2B5EF4-FFF2-40B4-BE49-F238E27FC236}">
                <a16:creationId xmlns:a16="http://schemas.microsoft.com/office/drawing/2014/main" id="{EF27CCC7-A78C-4210-9A9F-5595F5A3860D}"/>
              </a:ext>
            </a:extLst>
          </p:cNvPr>
          <p:cNvCxnSpPr>
            <a:cxnSpLocks/>
          </p:cNvCxnSpPr>
          <p:nvPr>
            <p:custDataLst>
              <p:tags r:id="rId7"/>
            </p:custDataLst>
          </p:nvPr>
        </p:nvCxnSpPr>
        <p:spPr>
          <a:xfrm>
            <a:off x="522589" y="2694999"/>
            <a:ext cx="11089208" cy="0"/>
          </a:xfrm>
          <a:prstGeom prst="line">
            <a:avLst/>
          </a:prstGeom>
          <a:noFill/>
          <a:ln w="9525" cap="flat" cmpd="sng" algn="ctr">
            <a:solidFill>
              <a:schemeClr val="bg1">
                <a:lumMod val="50000"/>
              </a:schemeClr>
            </a:solidFill>
            <a:prstDash val="sysDot"/>
            <a:miter lim="800000"/>
            <a:tailEnd type="none"/>
          </a:ln>
          <a:effectLst/>
        </p:spPr>
      </p:cxnSp>
      <p:cxnSp>
        <p:nvCxnSpPr>
          <p:cNvPr id="335" name="Straight Connector 334">
            <a:extLst>
              <a:ext uri="{FF2B5EF4-FFF2-40B4-BE49-F238E27FC236}">
                <a16:creationId xmlns:a16="http://schemas.microsoft.com/office/drawing/2014/main" id="{061C2CF7-00F8-4C79-9D35-172D9C6AD64C}"/>
              </a:ext>
            </a:extLst>
          </p:cNvPr>
          <p:cNvCxnSpPr>
            <a:cxnSpLocks/>
          </p:cNvCxnSpPr>
          <p:nvPr>
            <p:custDataLst>
              <p:tags r:id="rId8"/>
            </p:custDataLst>
          </p:nvPr>
        </p:nvCxnSpPr>
        <p:spPr>
          <a:xfrm>
            <a:off x="522589" y="3526611"/>
            <a:ext cx="11089208" cy="0"/>
          </a:xfrm>
          <a:prstGeom prst="line">
            <a:avLst/>
          </a:prstGeom>
          <a:noFill/>
          <a:ln w="9525" cap="flat" cmpd="sng" algn="ctr">
            <a:solidFill>
              <a:schemeClr val="bg1">
                <a:lumMod val="50000"/>
              </a:schemeClr>
            </a:solidFill>
            <a:prstDash val="sysDot"/>
            <a:miter lim="800000"/>
            <a:tailEnd type="none"/>
          </a:ln>
          <a:effectLst/>
        </p:spPr>
      </p:cxnSp>
      <p:cxnSp>
        <p:nvCxnSpPr>
          <p:cNvPr id="336" name="Straight Connector 335">
            <a:extLst>
              <a:ext uri="{FF2B5EF4-FFF2-40B4-BE49-F238E27FC236}">
                <a16:creationId xmlns:a16="http://schemas.microsoft.com/office/drawing/2014/main" id="{48F6CD26-3E83-4651-83D8-70CA7888D3C1}"/>
              </a:ext>
            </a:extLst>
          </p:cNvPr>
          <p:cNvCxnSpPr>
            <a:cxnSpLocks/>
          </p:cNvCxnSpPr>
          <p:nvPr>
            <p:custDataLst>
              <p:tags r:id="rId9"/>
            </p:custDataLst>
          </p:nvPr>
        </p:nvCxnSpPr>
        <p:spPr>
          <a:xfrm>
            <a:off x="522589" y="4731940"/>
            <a:ext cx="11089208" cy="0"/>
          </a:xfrm>
          <a:prstGeom prst="line">
            <a:avLst/>
          </a:prstGeom>
          <a:noFill/>
          <a:ln w="9525" cap="flat" cmpd="sng" algn="ctr">
            <a:solidFill>
              <a:schemeClr val="bg1">
                <a:lumMod val="50000"/>
              </a:schemeClr>
            </a:solidFill>
            <a:prstDash val="sysDot"/>
            <a:miter lim="800000"/>
            <a:tailEnd type="none"/>
          </a:ln>
          <a:effectLst/>
        </p:spPr>
      </p:cxnSp>
      <p:cxnSp>
        <p:nvCxnSpPr>
          <p:cNvPr id="337" name="Straight Connector 336">
            <a:extLst>
              <a:ext uri="{FF2B5EF4-FFF2-40B4-BE49-F238E27FC236}">
                <a16:creationId xmlns:a16="http://schemas.microsoft.com/office/drawing/2014/main" id="{70249C2E-6CA6-4128-AA9B-886E1E7FD9EC}"/>
              </a:ext>
            </a:extLst>
          </p:cNvPr>
          <p:cNvCxnSpPr>
            <a:cxnSpLocks/>
          </p:cNvCxnSpPr>
          <p:nvPr>
            <p:custDataLst>
              <p:tags r:id="rId10"/>
            </p:custDataLst>
          </p:nvPr>
        </p:nvCxnSpPr>
        <p:spPr>
          <a:xfrm>
            <a:off x="522589" y="5105657"/>
            <a:ext cx="11089208" cy="0"/>
          </a:xfrm>
          <a:prstGeom prst="line">
            <a:avLst/>
          </a:prstGeom>
          <a:noFill/>
          <a:ln w="9525" cap="flat" cmpd="sng" algn="ctr">
            <a:solidFill>
              <a:schemeClr val="bg1">
                <a:lumMod val="50000"/>
              </a:schemeClr>
            </a:solidFill>
            <a:prstDash val="sysDot"/>
            <a:miter lim="800000"/>
            <a:tailEnd type="none"/>
          </a:ln>
          <a:effectLst/>
        </p:spPr>
      </p:cxnSp>
      <p:cxnSp>
        <p:nvCxnSpPr>
          <p:cNvPr id="338" name="Straight Connector 337">
            <a:extLst>
              <a:ext uri="{FF2B5EF4-FFF2-40B4-BE49-F238E27FC236}">
                <a16:creationId xmlns:a16="http://schemas.microsoft.com/office/drawing/2014/main" id="{3DA1D891-048A-4E38-8A03-E1B68D97D4EE}"/>
              </a:ext>
            </a:extLst>
          </p:cNvPr>
          <p:cNvCxnSpPr>
            <a:cxnSpLocks/>
          </p:cNvCxnSpPr>
          <p:nvPr>
            <p:custDataLst>
              <p:tags r:id="rId11"/>
            </p:custDataLst>
          </p:nvPr>
        </p:nvCxnSpPr>
        <p:spPr>
          <a:xfrm>
            <a:off x="522589" y="4177532"/>
            <a:ext cx="11089208" cy="0"/>
          </a:xfrm>
          <a:prstGeom prst="line">
            <a:avLst/>
          </a:prstGeom>
          <a:noFill/>
          <a:ln w="9525" cap="flat" cmpd="sng" algn="ctr">
            <a:solidFill>
              <a:schemeClr val="bg1">
                <a:lumMod val="50000"/>
              </a:schemeClr>
            </a:solidFill>
            <a:prstDash val="sysDot"/>
            <a:miter lim="800000"/>
            <a:tailEnd type="none"/>
          </a:ln>
          <a:effectLst/>
        </p:spPr>
      </p:cxnSp>
      <p:cxnSp>
        <p:nvCxnSpPr>
          <p:cNvPr id="339" name="Straight Connector 338">
            <a:extLst>
              <a:ext uri="{FF2B5EF4-FFF2-40B4-BE49-F238E27FC236}">
                <a16:creationId xmlns:a16="http://schemas.microsoft.com/office/drawing/2014/main" id="{E2C6AD70-FE13-40A1-84B7-22D7EA7C9E74}"/>
              </a:ext>
            </a:extLst>
          </p:cNvPr>
          <p:cNvCxnSpPr>
            <a:cxnSpLocks/>
          </p:cNvCxnSpPr>
          <p:nvPr>
            <p:custDataLst>
              <p:tags r:id="rId12"/>
            </p:custDataLst>
          </p:nvPr>
        </p:nvCxnSpPr>
        <p:spPr>
          <a:xfrm>
            <a:off x="522589" y="4454736"/>
            <a:ext cx="11089208" cy="0"/>
          </a:xfrm>
          <a:prstGeom prst="line">
            <a:avLst/>
          </a:prstGeom>
          <a:noFill/>
          <a:ln w="9525" cap="flat" cmpd="sng" algn="ctr">
            <a:solidFill>
              <a:schemeClr val="bg1">
                <a:lumMod val="50000"/>
              </a:schemeClr>
            </a:solidFill>
            <a:prstDash val="sysDot"/>
            <a:miter lim="800000"/>
            <a:tailEnd type="none"/>
          </a:ln>
          <a:effectLst/>
        </p:spPr>
      </p:cxnSp>
      <p:cxnSp>
        <p:nvCxnSpPr>
          <p:cNvPr id="340" name="Straight Connector 339">
            <a:extLst>
              <a:ext uri="{FF2B5EF4-FFF2-40B4-BE49-F238E27FC236}">
                <a16:creationId xmlns:a16="http://schemas.microsoft.com/office/drawing/2014/main" id="{D893351F-869E-4DB1-81DC-A765DCCEC943}"/>
              </a:ext>
            </a:extLst>
          </p:cNvPr>
          <p:cNvCxnSpPr>
            <a:cxnSpLocks/>
          </p:cNvCxnSpPr>
          <p:nvPr>
            <p:custDataLst>
              <p:tags r:id="rId13"/>
            </p:custDataLst>
          </p:nvPr>
        </p:nvCxnSpPr>
        <p:spPr>
          <a:xfrm>
            <a:off x="522589" y="3900328"/>
            <a:ext cx="11089208" cy="0"/>
          </a:xfrm>
          <a:prstGeom prst="line">
            <a:avLst/>
          </a:prstGeom>
          <a:noFill/>
          <a:ln w="9525" cap="flat" cmpd="sng" algn="ctr">
            <a:solidFill>
              <a:schemeClr val="bg1">
                <a:lumMod val="50000"/>
              </a:schemeClr>
            </a:solidFill>
            <a:prstDash val="sysDot"/>
            <a:miter lim="800000"/>
            <a:tailEnd type="none"/>
          </a:ln>
          <a:effectLst/>
        </p:spPr>
      </p:cxnSp>
      <p:sp>
        <p:nvSpPr>
          <p:cNvPr id="256" name="Rectangle 255">
            <a:extLst>
              <a:ext uri="{FF2B5EF4-FFF2-40B4-BE49-F238E27FC236}">
                <a16:creationId xmlns:a16="http://schemas.microsoft.com/office/drawing/2014/main" id="{AF3B8754-3CD7-43F5-A1B5-A6039EC8F831}"/>
              </a:ext>
            </a:extLst>
          </p:cNvPr>
          <p:cNvSpPr>
            <a:spLocks/>
          </p:cNvSpPr>
          <p:nvPr/>
        </p:nvSpPr>
        <p:spPr>
          <a:xfrm>
            <a:off x="515537" y="2367551"/>
            <a:ext cx="11096261" cy="281179"/>
          </a:xfrm>
          <a:prstGeom prst="rect">
            <a:avLst/>
          </a:prstGeom>
          <a:solidFill>
            <a:schemeClr val="tx1">
              <a:lumMod val="20000"/>
              <a:lumOff val="80000"/>
            </a:schemeClr>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mn-ea"/>
              <a:cs typeface="+mn-cs"/>
            </a:endParaRPr>
          </a:p>
        </p:txBody>
      </p:sp>
      <p:sp>
        <p:nvSpPr>
          <p:cNvPr id="257" name="TextBox 256">
            <a:extLst>
              <a:ext uri="{FF2B5EF4-FFF2-40B4-BE49-F238E27FC236}">
                <a16:creationId xmlns:a16="http://schemas.microsoft.com/office/drawing/2014/main" id="{B59B6BC4-FACB-4263-B26E-394E95D6F44D}"/>
              </a:ext>
            </a:extLst>
          </p:cNvPr>
          <p:cNvSpPr txBox="1">
            <a:spLocks/>
          </p:cNvSpPr>
          <p:nvPr>
            <p:custDataLst>
              <p:tags r:id="rId14"/>
            </p:custDataLst>
          </p:nvPr>
        </p:nvSpPr>
        <p:spPr>
          <a:xfrm>
            <a:off x="522589" y="2415807"/>
            <a:ext cx="1831841"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Total Impact</a:t>
            </a:r>
          </a:p>
        </p:txBody>
      </p:sp>
      <p:sp>
        <p:nvSpPr>
          <p:cNvPr id="258" name="TextBox 257">
            <a:extLst>
              <a:ext uri="{FF2B5EF4-FFF2-40B4-BE49-F238E27FC236}">
                <a16:creationId xmlns:a16="http://schemas.microsoft.com/office/drawing/2014/main" id="{BAED8930-F530-4767-8459-23EE2DEB968D}"/>
              </a:ext>
            </a:extLst>
          </p:cNvPr>
          <p:cNvSpPr txBox="1">
            <a:spLocks/>
          </p:cNvSpPr>
          <p:nvPr>
            <p:custDataLst>
              <p:tags r:id="rId15"/>
            </p:custDataLst>
          </p:nvPr>
        </p:nvSpPr>
        <p:spPr>
          <a:xfrm>
            <a:off x="2531702" y="2102718"/>
            <a:ext cx="1159574" cy="184666"/>
          </a:xfrm>
          <a:prstGeom prst="rect">
            <a:avLst/>
          </a:prstGeom>
        </p:spPr>
        <p:txBody>
          <a:bodyPr vert="horz" wrap="square" lIns="0" tIns="0" rIns="0" bIns="0" rtlCol="0" anchor="b">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Driver type</a:t>
            </a:r>
          </a:p>
        </p:txBody>
      </p:sp>
      <p:sp>
        <p:nvSpPr>
          <p:cNvPr id="259" name="TextBox 258">
            <a:extLst>
              <a:ext uri="{FF2B5EF4-FFF2-40B4-BE49-F238E27FC236}">
                <a16:creationId xmlns:a16="http://schemas.microsoft.com/office/drawing/2014/main" id="{94B95034-5B01-4A73-82EC-65945661EFF4}"/>
              </a:ext>
            </a:extLst>
          </p:cNvPr>
          <p:cNvSpPr txBox="1">
            <a:spLocks/>
          </p:cNvSpPr>
          <p:nvPr>
            <p:custDataLst>
              <p:tags r:id="rId16"/>
            </p:custDataLst>
          </p:nvPr>
        </p:nvSpPr>
        <p:spPr>
          <a:xfrm>
            <a:off x="3868548" y="2102718"/>
            <a:ext cx="1083781" cy="184666"/>
          </a:xfrm>
          <a:prstGeom prst="rect">
            <a:avLst/>
          </a:prstGeom>
        </p:spPr>
        <p:txBody>
          <a:bodyPr vert="horz" wrap="square" lIns="0" tIns="0" rIns="0" bIns="0" rtlCol="0" anchor="b">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Units</a:t>
            </a:r>
          </a:p>
        </p:txBody>
      </p:sp>
      <p:sp>
        <p:nvSpPr>
          <p:cNvPr id="260" name="TextBox 259">
            <a:extLst>
              <a:ext uri="{FF2B5EF4-FFF2-40B4-BE49-F238E27FC236}">
                <a16:creationId xmlns:a16="http://schemas.microsoft.com/office/drawing/2014/main" id="{5C419668-30EC-43E0-96E9-5EEAECE0CA35}"/>
              </a:ext>
            </a:extLst>
          </p:cNvPr>
          <p:cNvSpPr txBox="1">
            <a:spLocks/>
          </p:cNvSpPr>
          <p:nvPr>
            <p:custDataLst>
              <p:tags r:id="rId17"/>
            </p:custDataLst>
          </p:nvPr>
        </p:nvSpPr>
        <p:spPr>
          <a:xfrm>
            <a:off x="5129601" y="1918052"/>
            <a:ext cx="1083781" cy="369332"/>
          </a:xfrm>
          <a:prstGeom prst="rect">
            <a:avLst/>
          </a:prstGeom>
        </p:spPr>
        <p:txBody>
          <a:bodyPr vert="horz" wrap="square" lIns="0" tIns="0" rIns="0" bIns="0" rtlCol="0" anchor="b">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Unit loss/gain, </a:t>
            </a:r>
            <a:r>
              <a:rPr kumimoji="0" lang="en-US" sz="1200" b="0" i="0" u="none" strike="noStrike" kern="0" cap="none" spc="0" normalizeH="0" baseline="0" noProof="0" dirty="0">
                <a:ln>
                  <a:noFill/>
                </a:ln>
                <a:solidFill>
                  <a:srgbClr val="000000"/>
                </a:solidFill>
                <a:effectLst/>
                <a:uLnTx/>
                <a:uFillTx/>
                <a:cs typeface="Arial" panose="020B0604020202020204" pitchFamily="34" charset="0"/>
              </a:rPr>
              <a:t>millions</a:t>
            </a:r>
          </a:p>
        </p:txBody>
      </p:sp>
      <p:sp>
        <p:nvSpPr>
          <p:cNvPr id="261" name="TextBox 260">
            <a:extLst>
              <a:ext uri="{FF2B5EF4-FFF2-40B4-BE49-F238E27FC236}">
                <a16:creationId xmlns:a16="http://schemas.microsoft.com/office/drawing/2014/main" id="{E28E0EB3-2A1C-4FB9-AB2F-A6B669D2441F}"/>
              </a:ext>
            </a:extLst>
          </p:cNvPr>
          <p:cNvSpPr txBox="1">
            <a:spLocks/>
          </p:cNvSpPr>
          <p:nvPr>
            <p:custDataLst>
              <p:tags r:id="rId18"/>
            </p:custDataLst>
          </p:nvPr>
        </p:nvSpPr>
        <p:spPr>
          <a:xfrm>
            <a:off x="6390654" y="1918052"/>
            <a:ext cx="1319219" cy="369332"/>
          </a:xfrm>
          <a:prstGeom prst="rect">
            <a:avLst/>
          </a:prstGeom>
        </p:spPr>
        <p:txBody>
          <a:bodyPr vert="horz" wrap="square" lIns="0" tIns="0" rIns="0" bIns="0" rtlCol="0" anchor="b">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Total cost/value created, </a:t>
            </a:r>
            <a:r>
              <a:rPr kumimoji="0" lang="en-US" sz="1200" b="0" i="0" u="none" strike="noStrike" kern="0" cap="none" spc="0" normalizeH="0" baseline="0" noProof="0" dirty="0">
                <a:ln>
                  <a:noFill/>
                </a:ln>
                <a:solidFill>
                  <a:srgbClr val="000000"/>
                </a:solidFill>
                <a:effectLst/>
                <a:uLnTx/>
                <a:uFillTx/>
                <a:cs typeface="Arial" panose="020B0604020202020204" pitchFamily="34" charset="0"/>
              </a:rPr>
              <a:t>£ billions</a:t>
            </a:r>
          </a:p>
        </p:txBody>
      </p:sp>
      <p:sp>
        <p:nvSpPr>
          <p:cNvPr id="263" name="TextBox 262">
            <a:extLst>
              <a:ext uri="{FF2B5EF4-FFF2-40B4-BE49-F238E27FC236}">
                <a16:creationId xmlns:a16="http://schemas.microsoft.com/office/drawing/2014/main" id="{799DED68-FCF3-46B0-8476-AF20294D3DD3}"/>
              </a:ext>
            </a:extLst>
          </p:cNvPr>
          <p:cNvSpPr txBox="1">
            <a:spLocks/>
          </p:cNvSpPr>
          <p:nvPr>
            <p:custDataLst>
              <p:tags r:id="rId19"/>
            </p:custDataLst>
          </p:nvPr>
        </p:nvSpPr>
        <p:spPr>
          <a:xfrm>
            <a:off x="9115380" y="1918052"/>
            <a:ext cx="1159574" cy="369332"/>
          </a:xfrm>
          <a:prstGeom prst="rect">
            <a:avLst/>
          </a:prstGeom>
        </p:spPr>
        <p:txBody>
          <a:bodyPr vert="horz" wrap="square" lIns="0" tIns="0" rIns="0" bIns="0" rtlCol="0" anchor="b">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Unit loss/gain per employee</a:t>
            </a:r>
          </a:p>
        </p:txBody>
      </p:sp>
      <p:sp>
        <p:nvSpPr>
          <p:cNvPr id="264" name="TextBox 263">
            <a:extLst>
              <a:ext uri="{FF2B5EF4-FFF2-40B4-BE49-F238E27FC236}">
                <a16:creationId xmlns:a16="http://schemas.microsoft.com/office/drawing/2014/main" id="{7BCBD1DD-A078-4AC9-9D38-88E06F84DDF4}"/>
              </a:ext>
            </a:extLst>
          </p:cNvPr>
          <p:cNvSpPr txBox="1">
            <a:spLocks/>
          </p:cNvSpPr>
          <p:nvPr>
            <p:custDataLst>
              <p:tags r:id="rId20"/>
            </p:custDataLst>
          </p:nvPr>
        </p:nvSpPr>
        <p:spPr>
          <a:xfrm>
            <a:off x="10452224" y="1918052"/>
            <a:ext cx="1159574" cy="369332"/>
          </a:xfrm>
          <a:prstGeom prst="rect">
            <a:avLst/>
          </a:prstGeom>
        </p:spPr>
        <p:txBody>
          <a:bodyPr vert="horz" wrap="square" lIns="0" tIns="0" rIns="0" bIns="0" rtlCol="0" anchor="b">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Cost/value per employee, </a:t>
            </a:r>
            <a:r>
              <a:rPr kumimoji="0" lang="en-US" sz="1200" b="0" i="0" u="none" strike="noStrike" kern="0" cap="none" spc="0" normalizeH="0" baseline="0" noProof="0" dirty="0">
                <a:ln>
                  <a:noFill/>
                </a:ln>
                <a:solidFill>
                  <a:srgbClr val="000000"/>
                </a:solidFill>
                <a:effectLst/>
                <a:uLnTx/>
                <a:uFillTx/>
                <a:cs typeface="Arial" panose="020B0604020202020204" pitchFamily="34" charset="0"/>
              </a:rPr>
              <a:t>£</a:t>
            </a:r>
          </a:p>
        </p:txBody>
      </p:sp>
      <p:sp>
        <p:nvSpPr>
          <p:cNvPr id="262" name="TextBox 261">
            <a:extLst>
              <a:ext uri="{FF2B5EF4-FFF2-40B4-BE49-F238E27FC236}">
                <a16:creationId xmlns:a16="http://schemas.microsoft.com/office/drawing/2014/main" id="{97280950-9990-44A7-A1CE-E3A1A0E43773}"/>
              </a:ext>
            </a:extLst>
          </p:cNvPr>
          <p:cNvSpPr txBox="1">
            <a:spLocks/>
          </p:cNvSpPr>
          <p:nvPr>
            <p:custDataLst>
              <p:tags r:id="rId21"/>
            </p:custDataLst>
          </p:nvPr>
        </p:nvSpPr>
        <p:spPr>
          <a:xfrm>
            <a:off x="7887145" y="2102718"/>
            <a:ext cx="1050963" cy="184666"/>
          </a:xfrm>
          <a:prstGeom prst="rect">
            <a:avLst/>
          </a:prstGeom>
        </p:spPr>
        <p:txBody>
          <a:bodyPr vert="horz" wrap="square" lIns="0" tIns="0" rIns="0" bIns="0" rtlCol="0" anchor="b">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 of category</a:t>
            </a:r>
          </a:p>
        </p:txBody>
      </p:sp>
      <p:sp>
        <p:nvSpPr>
          <p:cNvPr id="266" name="TextBox 265">
            <a:extLst>
              <a:ext uri="{FF2B5EF4-FFF2-40B4-BE49-F238E27FC236}">
                <a16:creationId xmlns:a16="http://schemas.microsoft.com/office/drawing/2014/main" id="{DDD516B9-6B43-450C-9630-80C28832DEC4}"/>
              </a:ext>
            </a:extLst>
          </p:cNvPr>
          <p:cNvSpPr txBox="1">
            <a:spLocks/>
          </p:cNvSpPr>
          <p:nvPr>
            <p:custDataLst>
              <p:tags r:id="rId22"/>
            </p:custDataLst>
          </p:nvPr>
        </p:nvSpPr>
        <p:spPr>
          <a:xfrm>
            <a:off x="522589" y="3018472"/>
            <a:ext cx="1831841"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Absenteeism</a:t>
            </a:r>
          </a:p>
        </p:txBody>
      </p:sp>
      <p:sp>
        <p:nvSpPr>
          <p:cNvPr id="267" name="TextBox 266">
            <a:extLst>
              <a:ext uri="{FF2B5EF4-FFF2-40B4-BE49-F238E27FC236}">
                <a16:creationId xmlns:a16="http://schemas.microsoft.com/office/drawing/2014/main" id="{F8BF7482-FE67-47DB-977C-94DC195F7D13}"/>
              </a:ext>
            </a:extLst>
          </p:cNvPr>
          <p:cNvSpPr txBox="1">
            <a:spLocks/>
          </p:cNvSpPr>
          <p:nvPr>
            <p:custDataLst>
              <p:tags r:id="rId23"/>
            </p:custDataLst>
          </p:nvPr>
        </p:nvSpPr>
        <p:spPr>
          <a:xfrm>
            <a:off x="2531702" y="3018472"/>
            <a:ext cx="1159574"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Downside</a:t>
            </a:r>
          </a:p>
        </p:txBody>
      </p:sp>
      <p:sp>
        <p:nvSpPr>
          <p:cNvPr id="268" name="TextBox 267">
            <a:extLst>
              <a:ext uri="{FF2B5EF4-FFF2-40B4-BE49-F238E27FC236}">
                <a16:creationId xmlns:a16="http://schemas.microsoft.com/office/drawing/2014/main" id="{28AE15EB-90AF-452E-8DF6-FECBA519D81E}"/>
              </a:ext>
            </a:extLst>
          </p:cNvPr>
          <p:cNvSpPr txBox="1">
            <a:spLocks/>
          </p:cNvSpPr>
          <p:nvPr>
            <p:custDataLst>
              <p:tags r:id="rId24"/>
            </p:custDataLst>
          </p:nvPr>
        </p:nvSpPr>
        <p:spPr>
          <a:xfrm>
            <a:off x="3868548" y="3018472"/>
            <a:ext cx="1083781"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Days lost </a:t>
            </a:r>
          </a:p>
        </p:txBody>
      </p:sp>
      <p:sp>
        <p:nvSpPr>
          <p:cNvPr id="269" name="TextBox 268">
            <a:extLst>
              <a:ext uri="{FF2B5EF4-FFF2-40B4-BE49-F238E27FC236}">
                <a16:creationId xmlns:a16="http://schemas.microsoft.com/office/drawing/2014/main" id="{E623EDFF-19CB-4808-9FC9-7D6F3258DB7C}"/>
              </a:ext>
            </a:extLst>
          </p:cNvPr>
          <p:cNvSpPr txBox="1">
            <a:spLocks/>
          </p:cNvSpPr>
          <p:nvPr>
            <p:custDataLst>
              <p:tags r:id="rId25"/>
            </p:custDataLst>
          </p:nvPr>
        </p:nvSpPr>
        <p:spPr>
          <a:xfrm>
            <a:off x="5129601" y="3018472"/>
            <a:ext cx="1083781"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(37)</a:t>
            </a:r>
          </a:p>
        </p:txBody>
      </p:sp>
      <p:sp>
        <p:nvSpPr>
          <p:cNvPr id="270" name="TextBox 269">
            <a:extLst>
              <a:ext uri="{FF2B5EF4-FFF2-40B4-BE49-F238E27FC236}">
                <a16:creationId xmlns:a16="http://schemas.microsoft.com/office/drawing/2014/main" id="{0E5D9C57-F453-4F48-ABFC-0C4193347EC3}"/>
              </a:ext>
            </a:extLst>
          </p:cNvPr>
          <p:cNvSpPr txBox="1">
            <a:spLocks/>
          </p:cNvSpPr>
          <p:nvPr>
            <p:custDataLst>
              <p:tags r:id="rId26"/>
            </p:custDataLst>
          </p:nvPr>
        </p:nvSpPr>
        <p:spPr>
          <a:xfrm>
            <a:off x="6390654" y="3018472"/>
            <a:ext cx="1319219"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(4) </a:t>
            </a:r>
          </a:p>
        </p:txBody>
      </p:sp>
      <p:sp>
        <p:nvSpPr>
          <p:cNvPr id="272" name="TextBox 271">
            <a:extLst>
              <a:ext uri="{FF2B5EF4-FFF2-40B4-BE49-F238E27FC236}">
                <a16:creationId xmlns:a16="http://schemas.microsoft.com/office/drawing/2014/main" id="{2A45EEA7-D8CC-4D50-B5E7-557BB6EBCF8F}"/>
              </a:ext>
            </a:extLst>
          </p:cNvPr>
          <p:cNvSpPr txBox="1">
            <a:spLocks/>
          </p:cNvSpPr>
          <p:nvPr>
            <p:custDataLst>
              <p:tags r:id="rId27"/>
            </p:custDataLst>
          </p:nvPr>
        </p:nvSpPr>
        <p:spPr>
          <a:xfrm>
            <a:off x="9115380" y="3018472"/>
            <a:ext cx="1159574"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(1)</a:t>
            </a:r>
          </a:p>
        </p:txBody>
      </p:sp>
      <p:sp>
        <p:nvSpPr>
          <p:cNvPr id="273" name="TextBox 272">
            <a:extLst>
              <a:ext uri="{FF2B5EF4-FFF2-40B4-BE49-F238E27FC236}">
                <a16:creationId xmlns:a16="http://schemas.microsoft.com/office/drawing/2014/main" id="{DADC52E6-BC59-44CB-A286-67171B536DF7}"/>
              </a:ext>
            </a:extLst>
          </p:cNvPr>
          <p:cNvSpPr txBox="1">
            <a:spLocks/>
          </p:cNvSpPr>
          <p:nvPr>
            <p:custDataLst>
              <p:tags r:id="rId28"/>
            </p:custDataLst>
          </p:nvPr>
        </p:nvSpPr>
        <p:spPr>
          <a:xfrm>
            <a:off x="10452224" y="3018472"/>
            <a:ext cx="1159574"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(133)</a:t>
            </a:r>
          </a:p>
        </p:txBody>
      </p:sp>
      <p:sp>
        <p:nvSpPr>
          <p:cNvPr id="271" name="TextBox 270">
            <a:extLst>
              <a:ext uri="{FF2B5EF4-FFF2-40B4-BE49-F238E27FC236}">
                <a16:creationId xmlns:a16="http://schemas.microsoft.com/office/drawing/2014/main" id="{210222DF-37A3-4D14-9FB1-B9DDC89B6C1D}"/>
              </a:ext>
            </a:extLst>
          </p:cNvPr>
          <p:cNvSpPr txBox="1">
            <a:spLocks/>
          </p:cNvSpPr>
          <p:nvPr>
            <p:custDataLst>
              <p:tags r:id="rId29"/>
            </p:custDataLst>
          </p:nvPr>
        </p:nvSpPr>
        <p:spPr>
          <a:xfrm>
            <a:off x="7887145" y="3018472"/>
            <a:ext cx="1050963"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3-16%</a:t>
            </a:r>
          </a:p>
        </p:txBody>
      </p:sp>
      <p:sp>
        <p:nvSpPr>
          <p:cNvPr id="275" name="TextBox 274">
            <a:extLst>
              <a:ext uri="{FF2B5EF4-FFF2-40B4-BE49-F238E27FC236}">
                <a16:creationId xmlns:a16="http://schemas.microsoft.com/office/drawing/2014/main" id="{106EBEC9-D85E-4EA1-B634-5A57602139E0}"/>
              </a:ext>
            </a:extLst>
          </p:cNvPr>
          <p:cNvSpPr txBox="1">
            <a:spLocks/>
          </p:cNvSpPr>
          <p:nvPr>
            <p:custDataLst>
              <p:tags r:id="rId30"/>
            </p:custDataLst>
          </p:nvPr>
        </p:nvSpPr>
        <p:spPr>
          <a:xfrm>
            <a:off x="522589" y="3295676"/>
            <a:ext cx="1831841"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Presenteeism</a:t>
            </a:r>
            <a:r>
              <a:rPr kumimoji="0" lang="en-US" sz="1200" b="0" i="0" u="none" strike="noStrike" kern="0" cap="none" spc="0" normalizeH="0" baseline="30000" noProof="0" dirty="0">
                <a:ln>
                  <a:noFill/>
                </a:ln>
                <a:solidFill>
                  <a:srgbClr val="000000"/>
                </a:solidFill>
                <a:effectLst/>
                <a:uLnTx/>
                <a:uFillTx/>
                <a:cs typeface="Arial" panose="020B0604020202020204" pitchFamily="34" charset="0"/>
              </a:rPr>
              <a:t>1</a:t>
            </a:r>
            <a:endParaRPr kumimoji="0" lang="en-US" sz="1200" b="0" i="0" u="none" strike="noStrike" kern="0" cap="none" spc="0" normalizeH="0" baseline="0" noProof="0" dirty="0">
              <a:ln>
                <a:noFill/>
              </a:ln>
              <a:solidFill>
                <a:srgbClr val="000000"/>
              </a:solidFill>
              <a:effectLst/>
              <a:uLnTx/>
              <a:uFillTx/>
              <a:cs typeface="Arial" panose="020B0604020202020204" pitchFamily="34" charset="0"/>
            </a:endParaRPr>
          </a:p>
        </p:txBody>
      </p:sp>
      <p:sp>
        <p:nvSpPr>
          <p:cNvPr id="276" name="TextBox 275">
            <a:extLst>
              <a:ext uri="{FF2B5EF4-FFF2-40B4-BE49-F238E27FC236}">
                <a16:creationId xmlns:a16="http://schemas.microsoft.com/office/drawing/2014/main" id="{70178A15-6F4C-4406-9DC5-D8AC7B8885D2}"/>
              </a:ext>
            </a:extLst>
          </p:cNvPr>
          <p:cNvSpPr txBox="1">
            <a:spLocks/>
          </p:cNvSpPr>
          <p:nvPr>
            <p:custDataLst>
              <p:tags r:id="rId31"/>
            </p:custDataLst>
          </p:nvPr>
        </p:nvSpPr>
        <p:spPr>
          <a:xfrm>
            <a:off x="2531702" y="3295676"/>
            <a:ext cx="1159574"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Downside</a:t>
            </a:r>
          </a:p>
        </p:txBody>
      </p:sp>
      <p:sp>
        <p:nvSpPr>
          <p:cNvPr id="277" name="TextBox 276">
            <a:extLst>
              <a:ext uri="{FF2B5EF4-FFF2-40B4-BE49-F238E27FC236}">
                <a16:creationId xmlns:a16="http://schemas.microsoft.com/office/drawing/2014/main" id="{65EAD8AF-C077-4A17-89F1-890F331CDB6F}"/>
              </a:ext>
            </a:extLst>
          </p:cNvPr>
          <p:cNvSpPr txBox="1">
            <a:spLocks/>
          </p:cNvSpPr>
          <p:nvPr>
            <p:custDataLst>
              <p:tags r:id="rId32"/>
            </p:custDataLst>
          </p:nvPr>
        </p:nvSpPr>
        <p:spPr>
          <a:xfrm>
            <a:off x="3868548" y="3295676"/>
            <a:ext cx="1083781"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Days lost </a:t>
            </a:r>
          </a:p>
        </p:txBody>
      </p:sp>
      <p:sp>
        <p:nvSpPr>
          <p:cNvPr id="278" name="TextBox 277">
            <a:extLst>
              <a:ext uri="{FF2B5EF4-FFF2-40B4-BE49-F238E27FC236}">
                <a16:creationId xmlns:a16="http://schemas.microsoft.com/office/drawing/2014/main" id="{474E1908-5DA1-4319-BD37-00ADBBB18FDA}"/>
              </a:ext>
            </a:extLst>
          </p:cNvPr>
          <p:cNvSpPr txBox="1">
            <a:spLocks/>
          </p:cNvSpPr>
          <p:nvPr>
            <p:custDataLst>
              <p:tags r:id="rId33"/>
            </p:custDataLst>
          </p:nvPr>
        </p:nvSpPr>
        <p:spPr>
          <a:xfrm>
            <a:off x="5129601" y="3295676"/>
            <a:ext cx="1083781"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(0-1,047)</a:t>
            </a:r>
          </a:p>
        </p:txBody>
      </p:sp>
      <p:sp>
        <p:nvSpPr>
          <p:cNvPr id="279" name="TextBox 278">
            <a:extLst>
              <a:ext uri="{FF2B5EF4-FFF2-40B4-BE49-F238E27FC236}">
                <a16:creationId xmlns:a16="http://schemas.microsoft.com/office/drawing/2014/main" id="{E3C363AA-1018-45E3-9CDF-642094D618C2}"/>
              </a:ext>
            </a:extLst>
          </p:cNvPr>
          <p:cNvSpPr txBox="1">
            <a:spLocks/>
          </p:cNvSpPr>
          <p:nvPr>
            <p:custDataLst>
              <p:tags r:id="rId34"/>
            </p:custDataLst>
          </p:nvPr>
        </p:nvSpPr>
        <p:spPr>
          <a:xfrm>
            <a:off x="6390654" y="3295676"/>
            <a:ext cx="1319219"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(0-110) </a:t>
            </a:r>
          </a:p>
        </p:txBody>
      </p:sp>
      <p:sp>
        <p:nvSpPr>
          <p:cNvPr id="281" name="TextBox 280">
            <a:extLst>
              <a:ext uri="{FF2B5EF4-FFF2-40B4-BE49-F238E27FC236}">
                <a16:creationId xmlns:a16="http://schemas.microsoft.com/office/drawing/2014/main" id="{D131ECB2-C57F-403E-965B-27757130C361}"/>
              </a:ext>
            </a:extLst>
          </p:cNvPr>
          <p:cNvSpPr txBox="1">
            <a:spLocks/>
          </p:cNvSpPr>
          <p:nvPr>
            <p:custDataLst>
              <p:tags r:id="rId35"/>
            </p:custDataLst>
          </p:nvPr>
        </p:nvSpPr>
        <p:spPr>
          <a:xfrm>
            <a:off x="9115380" y="3295676"/>
            <a:ext cx="1159574"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(0-35)</a:t>
            </a:r>
          </a:p>
        </p:txBody>
      </p:sp>
      <p:sp>
        <p:nvSpPr>
          <p:cNvPr id="282" name="TextBox 281">
            <a:extLst>
              <a:ext uri="{FF2B5EF4-FFF2-40B4-BE49-F238E27FC236}">
                <a16:creationId xmlns:a16="http://schemas.microsoft.com/office/drawing/2014/main" id="{89300CAD-61A5-453F-8E15-0395FDBC1227}"/>
              </a:ext>
            </a:extLst>
          </p:cNvPr>
          <p:cNvSpPr txBox="1">
            <a:spLocks/>
          </p:cNvSpPr>
          <p:nvPr>
            <p:custDataLst>
              <p:tags r:id="rId36"/>
            </p:custDataLst>
          </p:nvPr>
        </p:nvSpPr>
        <p:spPr>
          <a:xfrm>
            <a:off x="10452224" y="3295676"/>
            <a:ext cx="1159574"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(0-3,796)</a:t>
            </a:r>
          </a:p>
        </p:txBody>
      </p:sp>
      <p:sp>
        <p:nvSpPr>
          <p:cNvPr id="280" name="TextBox 279">
            <a:extLst>
              <a:ext uri="{FF2B5EF4-FFF2-40B4-BE49-F238E27FC236}">
                <a16:creationId xmlns:a16="http://schemas.microsoft.com/office/drawing/2014/main" id="{F2B68AC2-8E2C-4FB9-ABB4-9C3D57E2ABCC}"/>
              </a:ext>
            </a:extLst>
          </p:cNvPr>
          <p:cNvSpPr txBox="1">
            <a:spLocks/>
          </p:cNvSpPr>
          <p:nvPr>
            <p:custDataLst>
              <p:tags r:id="rId37"/>
            </p:custDataLst>
          </p:nvPr>
        </p:nvSpPr>
        <p:spPr>
          <a:xfrm>
            <a:off x="7887145" y="3295676"/>
            <a:ext cx="1050963"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0-81%</a:t>
            </a:r>
          </a:p>
        </p:txBody>
      </p:sp>
      <p:sp>
        <p:nvSpPr>
          <p:cNvPr id="284" name="TextBox 283">
            <a:extLst>
              <a:ext uri="{FF2B5EF4-FFF2-40B4-BE49-F238E27FC236}">
                <a16:creationId xmlns:a16="http://schemas.microsoft.com/office/drawing/2014/main" id="{B4D60BDE-A263-401A-B3AF-0EA883DADB47}"/>
              </a:ext>
            </a:extLst>
          </p:cNvPr>
          <p:cNvSpPr txBox="1">
            <a:spLocks/>
          </p:cNvSpPr>
          <p:nvPr>
            <p:custDataLst>
              <p:tags r:id="rId38"/>
            </p:custDataLst>
          </p:nvPr>
        </p:nvSpPr>
        <p:spPr>
          <a:xfrm>
            <a:off x="522589" y="2741268"/>
            <a:ext cx="1831841" cy="184666"/>
          </a:xfrm>
          <a:prstGeom prst="rect">
            <a:avLst/>
          </a:prstGeom>
          <a:noFill/>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Attrition</a:t>
            </a:r>
          </a:p>
        </p:txBody>
      </p:sp>
      <p:sp>
        <p:nvSpPr>
          <p:cNvPr id="285" name="TextBox 284">
            <a:extLst>
              <a:ext uri="{FF2B5EF4-FFF2-40B4-BE49-F238E27FC236}">
                <a16:creationId xmlns:a16="http://schemas.microsoft.com/office/drawing/2014/main" id="{4333A770-A249-4DD0-BBD9-D4E86ABDA70A}"/>
              </a:ext>
            </a:extLst>
          </p:cNvPr>
          <p:cNvSpPr txBox="1">
            <a:spLocks/>
          </p:cNvSpPr>
          <p:nvPr>
            <p:custDataLst>
              <p:tags r:id="rId39"/>
            </p:custDataLst>
          </p:nvPr>
        </p:nvSpPr>
        <p:spPr>
          <a:xfrm>
            <a:off x="2531702" y="2741268"/>
            <a:ext cx="1159574" cy="184666"/>
          </a:xfrm>
          <a:prstGeom prst="rect">
            <a:avLst/>
          </a:prstGeom>
          <a:noFill/>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Downside</a:t>
            </a:r>
          </a:p>
        </p:txBody>
      </p:sp>
      <p:sp>
        <p:nvSpPr>
          <p:cNvPr id="286" name="TextBox 285">
            <a:extLst>
              <a:ext uri="{FF2B5EF4-FFF2-40B4-BE49-F238E27FC236}">
                <a16:creationId xmlns:a16="http://schemas.microsoft.com/office/drawing/2014/main" id="{F96D4B04-E247-4CFD-AD95-1A50BC81FCAB}"/>
              </a:ext>
            </a:extLst>
          </p:cNvPr>
          <p:cNvSpPr txBox="1">
            <a:spLocks/>
          </p:cNvSpPr>
          <p:nvPr>
            <p:custDataLst>
              <p:tags r:id="rId40"/>
            </p:custDataLst>
          </p:nvPr>
        </p:nvSpPr>
        <p:spPr>
          <a:xfrm>
            <a:off x="3868548" y="2741268"/>
            <a:ext cx="1083781" cy="184666"/>
          </a:xfrm>
          <a:prstGeom prst="rect">
            <a:avLst/>
          </a:prstGeom>
          <a:noFill/>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Turnover # </a:t>
            </a:r>
          </a:p>
        </p:txBody>
      </p:sp>
      <p:sp>
        <p:nvSpPr>
          <p:cNvPr id="287" name="TextBox 286">
            <a:extLst>
              <a:ext uri="{FF2B5EF4-FFF2-40B4-BE49-F238E27FC236}">
                <a16:creationId xmlns:a16="http://schemas.microsoft.com/office/drawing/2014/main" id="{A01C2AA3-7110-4C11-BB3C-FCDFE1279133}"/>
              </a:ext>
            </a:extLst>
          </p:cNvPr>
          <p:cNvSpPr txBox="1">
            <a:spLocks/>
          </p:cNvSpPr>
          <p:nvPr>
            <p:custDataLst>
              <p:tags r:id="rId41"/>
            </p:custDataLst>
          </p:nvPr>
        </p:nvSpPr>
        <p:spPr>
          <a:xfrm>
            <a:off x="5129601" y="2741268"/>
            <a:ext cx="1083781" cy="184666"/>
          </a:xfrm>
          <a:prstGeom prst="rect">
            <a:avLst/>
          </a:prstGeom>
          <a:noFill/>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(1-2)</a:t>
            </a:r>
          </a:p>
        </p:txBody>
      </p:sp>
      <p:sp>
        <p:nvSpPr>
          <p:cNvPr id="288" name="TextBox 287">
            <a:extLst>
              <a:ext uri="{FF2B5EF4-FFF2-40B4-BE49-F238E27FC236}">
                <a16:creationId xmlns:a16="http://schemas.microsoft.com/office/drawing/2014/main" id="{9E468250-EEA0-4D43-9421-881814CF0A10}"/>
              </a:ext>
            </a:extLst>
          </p:cNvPr>
          <p:cNvSpPr txBox="1">
            <a:spLocks/>
          </p:cNvSpPr>
          <p:nvPr>
            <p:custDataLst>
              <p:tags r:id="rId42"/>
            </p:custDataLst>
          </p:nvPr>
        </p:nvSpPr>
        <p:spPr>
          <a:xfrm>
            <a:off x="6390654" y="2741268"/>
            <a:ext cx="1319219" cy="184666"/>
          </a:xfrm>
          <a:prstGeom prst="rect">
            <a:avLst/>
          </a:prstGeom>
          <a:noFill/>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(12-36) </a:t>
            </a:r>
          </a:p>
        </p:txBody>
      </p:sp>
      <p:sp>
        <p:nvSpPr>
          <p:cNvPr id="290" name="TextBox 289">
            <a:extLst>
              <a:ext uri="{FF2B5EF4-FFF2-40B4-BE49-F238E27FC236}">
                <a16:creationId xmlns:a16="http://schemas.microsoft.com/office/drawing/2014/main" id="{87F02DBE-2FB5-43E7-AE30-3D572C26B95A}"/>
              </a:ext>
            </a:extLst>
          </p:cNvPr>
          <p:cNvSpPr txBox="1">
            <a:spLocks/>
          </p:cNvSpPr>
          <p:nvPr>
            <p:custDataLst>
              <p:tags r:id="rId43"/>
            </p:custDataLst>
          </p:nvPr>
        </p:nvSpPr>
        <p:spPr>
          <a:xfrm>
            <a:off x="9115380" y="2741268"/>
            <a:ext cx="1159574" cy="184666"/>
          </a:xfrm>
          <a:prstGeom prst="rect">
            <a:avLst/>
          </a:prstGeom>
          <a:noFill/>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N/A</a:t>
            </a:r>
          </a:p>
        </p:txBody>
      </p:sp>
      <p:sp>
        <p:nvSpPr>
          <p:cNvPr id="291" name="TextBox 290">
            <a:extLst>
              <a:ext uri="{FF2B5EF4-FFF2-40B4-BE49-F238E27FC236}">
                <a16:creationId xmlns:a16="http://schemas.microsoft.com/office/drawing/2014/main" id="{6FB5615B-31BE-4A31-8116-81B45AC9E015}"/>
              </a:ext>
            </a:extLst>
          </p:cNvPr>
          <p:cNvSpPr txBox="1">
            <a:spLocks/>
          </p:cNvSpPr>
          <p:nvPr>
            <p:custDataLst>
              <p:tags r:id="rId44"/>
            </p:custDataLst>
          </p:nvPr>
        </p:nvSpPr>
        <p:spPr>
          <a:xfrm>
            <a:off x="10452224" y="2741268"/>
            <a:ext cx="1159574" cy="184666"/>
          </a:xfrm>
          <a:prstGeom prst="rect">
            <a:avLst/>
          </a:prstGeom>
          <a:noFill/>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(391-1,206)</a:t>
            </a:r>
          </a:p>
        </p:txBody>
      </p:sp>
      <p:sp>
        <p:nvSpPr>
          <p:cNvPr id="289" name="TextBox 288">
            <a:extLst>
              <a:ext uri="{FF2B5EF4-FFF2-40B4-BE49-F238E27FC236}">
                <a16:creationId xmlns:a16="http://schemas.microsoft.com/office/drawing/2014/main" id="{A9A11219-3266-478A-B8CC-72A586E075BE}"/>
              </a:ext>
            </a:extLst>
          </p:cNvPr>
          <p:cNvSpPr txBox="1">
            <a:spLocks/>
          </p:cNvSpPr>
          <p:nvPr>
            <p:custDataLst>
              <p:tags r:id="rId45"/>
            </p:custDataLst>
          </p:nvPr>
        </p:nvSpPr>
        <p:spPr>
          <a:xfrm>
            <a:off x="7887145" y="2741268"/>
            <a:ext cx="1050963" cy="184666"/>
          </a:xfrm>
          <a:prstGeom prst="rect">
            <a:avLst/>
          </a:prstGeom>
          <a:noFill/>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16-84%</a:t>
            </a:r>
          </a:p>
        </p:txBody>
      </p:sp>
      <p:sp>
        <p:nvSpPr>
          <p:cNvPr id="293" name="Rectangle 292">
            <a:extLst>
              <a:ext uri="{FF2B5EF4-FFF2-40B4-BE49-F238E27FC236}">
                <a16:creationId xmlns:a16="http://schemas.microsoft.com/office/drawing/2014/main" id="{A3E1E61E-F03C-446E-8275-C4D1F4680919}"/>
              </a:ext>
            </a:extLst>
          </p:cNvPr>
          <p:cNvSpPr>
            <a:spLocks/>
          </p:cNvSpPr>
          <p:nvPr/>
        </p:nvSpPr>
        <p:spPr>
          <a:xfrm>
            <a:off x="515536" y="3572880"/>
            <a:ext cx="11096261" cy="281179"/>
          </a:xfrm>
          <a:prstGeom prst="rect">
            <a:avLst/>
          </a:prstGeom>
          <a:solidFill>
            <a:srgbClr val="E6E6E6"/>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mn-ea"/>
              <a:cs typeface="+mn-cs"/>
            </a:endParaRPr>
          </a:p>
        </p:txBody>
      </p:sp>
      <p:sp>
        <p:nvSpPr>
          <p:cNvPr id="297" name="TextBox 296">
            <a:extLst>
              <a:ext uri="{FF2B5EF4-FFF2-40B4-BE49-F238E27FC236}">
                <a16:creationId xmlns:a16="http://schemas.microsoft.com/office/drawing/2014/main" id="{A3B70711-6BB1-427B-BB15-CBA86A142AB3}"/>
              </a:ext>
            </a:extLst>
          </p:cNvPr>
          <p:cNvSpPr txBox="1"/>
          <p:nvPr>
            <p:custDataLst>
              <p:tags r:id="rId46"/>
            </p:custDataLst>
          </p:nvPr>
        </p:nvSpPr>
        <p:spPr>
          <a:xfrm>
            <a:off x="3784065" y="3601861"/>
            <a:ext cx="1159574" cy="223217"/>
          </a:xfrm>
          <a:prstGeom prst="rect">
            <a:avLst/>
          </a:prstGeom>
          <a:noFill/>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0" cap="none" spc="0" normalizeH="0" baseline="0" noProof="0" dirty="0">
              <a:ln>
                <a:noFill/>
              </a:ln>
              <a:solidFill>
                <a:srgbClr val="000000"/>
              </a:solidFill>
              <a:effectLst/>
              <a:uLnTx/>
              <a:uFillTx/>
              <a:cs typeface="Arial" panose="020B0604020202020204" pitchFamily="34" charset="0"/>
            </a:endParaRPr>
          </a:p>
        </p:txBody>
      </p:sp>
      <p:sp>
        <p:nvSpPr>
          <p:cNvPr id="295" name="TextBox 294">
            <a:extLst>
              <a:ext uri="{FF2B5EF4-FFF2-40B4-BE49-F238E27FC236}">
                <a16:creationId xmlns:a16="http://schemas.microsoft.com/office/drawing/2014/main" id="{FE5AEBF5-EB18-465C-BD25-26D066ADD460}"/>
              </a:ext>
            </a:extLst>
          </p:cNvPr>
          <p:cNvSpPr txBox="1">
            <a:spLocks/>
          </p:cNvSpPr>
          <p:nvPr>
            <p:custDataLst>
              <p:tags r:id="rId47"/>
            </p:custDataLst>
          </p:nvPr>
        </p:nvSpPr>
        <p:spPr>
          <a:xfrm>
            <a:off x="522589" y="3621136"/>
            <a:ext cx="1831841" cy="184666"/>
          </a:xfrm>
          <a:prstGeom prst="rect">
            <a:avLst/>
          </a:prstGeom>
          <a:noFill/>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Sub-total</a:t>
            </a:r>
          </a:p>
        </p:txBody>
      </p:sp>
      <p:sp>
        <p:nvSpPr>
          <p:cNvPr id="296" name="TextBox 295">
            <a:extLst>
              <a:ext uri="{FF2B5EF4-FFF2-40B4-BE49-F238E27FC236}">
                <a16:creationId xmlns:a16="http://schemas.microsoft.com/office/drawing/2014/main" id="{1D9A3F84-FF0B-42C6-833E-B9F3960BA272}"/>
              </a:ext>
            </a:extLst>
          </p:cNvPr>
          <p:cNvSpPr txBox="1">
            <a:spLocks/>
          </p:cNvSpPr>
          <p:nvPr>
            <p:custDataLst>
              <p:tags r:id="rId48"/>
            </p:custDataLst>
          </p:nvPr>
        </p:nvSpPr>
        <p:spPr>
          <a:xfrm>
            <a:off x="2531702" y="3621136"/>
            <a:ext cx="1159574" cy="184666"/>
          </a:xfrm>
          <a:prstGeom prst="rect">
            <a:avLst/>
          </a:prstGeom>
          <a:noFill/>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Downside</a:t>
            </a:r>
          </a:p>
        </p:txBody>
      </p:sp>
      <p:sp>
        <p:nvSpPr>
          <p:cNvPr id="298" name="TextBox 297">
            <a:extLst>
              <a:ext uri="{FF2B5EF4-FFF2-40B4-BE49-F238E27FC236}">
                <a16:creationId xmlns:a16="http://schemas.microsoft.com/office/drawing/2014/main" id="{CAE9E81B-171E-40DE-A1AE-1E621953EDF2}"/>
              </a:ext>
            </a:extLst>
          </p:cNvPr>
          <p:cNvSpPr txBox="1">
            <a:spLocks/>
          </p:cNvSpPr>
          <p:nvPr>
            <p:custDataLst>
              <p:tags r:id="rId49"/>
            </p:custDataLst>
          </p:nvPr>
        </p:nvSpPr>
        <p:spPr>
          <a:xfrm>
            <a:off x="5129601" y="3629530"/>
            <a:ext cx="1083781" cy="167878"/>
          </a:xfrm>
          <a:prstGeom prst="rect">
            <a:avLst/>
          </a:prstGeom>
          <a:noFill/>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N/A</a:t>
            </a:r>
          </a:p>
        </p:txBody>
      </p:sp>
      <p:sp>
        <p:nvSpPr>
          <p:cNvPr id="299" name="TextBox 298">
            <a:extLst>
              <a:ext uri="{FF2B5EF4-FFF2-40B4-BE49-F238E27FC236}">
                <a16:creationId xmlns:a16="http://schemas.microsoft.com/office/drawing/2014/main" id="{389A95CA-3DB6-4EB1-80E0-659ABC660677}"/>
              </a:ext>
            </a:extLst>
          </p:cNvPr>
          <p:cNvSpPr txBox="1">
            <a:spLocks/>
          </p:cNvSpPr>
          <p:nvPr>
            <p:custDataLst>
              <p:tags r:id="rId50"/>
            </p:custDataLst>
          </p:nvPr>
        </p:nvSpPr>
        <p:spPr>
          <a:xfrm>
            <a:off x="6390654" y="3629530"/>
            <a:ext cx="1319219" cy="167878"/>
          </a:xfrm>
          <a:prstGeom prst="rect">
            <a:avLst/>
          </a:prstGeom>
          <a:noFill/>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(16-150) </a:t>
            </a:r>
          </a:p>
        </p:txBody>
      </p:sp>
      <p:sp>
        <p:nvSpPr>
          <p:cNvPr id="301" name="TextBox 300">
            <a:extLst>
              <a:ext uri="{FF2B5EF4-FFF2-40B4-BE49-F238E27FC236}">
                <a16:creationId xmlns:a16="http://schemas.microsoft.com/office/drawing/2014/main" id="{969ECDCB-44FB-447A-A959-9FB57AB692C1}"/>
              </a:ext>
            </a:extLst>
          </p:cNvPr>
          <p:cNvSpPr txBox="1">
            <a:spLocks/>
          </p:cNvSpPr>
          <p:nvPr>
            <p:custDataLst>
              <p:tags r:id="rId51"/>
            </p:custDataLst>
          </p:nvPr>
        </p:nvSpPr>
        <p:spPr>
          <a:xfrm>
            <a:off x="9115380" y="3629530"/>
            <a:ext cx="1159574" cy="167878"/>
          </a:xfrm>
          <a:prstGeom prst="rect">
            <a:avLst/>
          </a:prstGeom>
          <a:noFill/>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N/A</a:t>
            </a:r>
          </a:p>
        </p:txBody>
      </p:sp>
      <p:sp>
        <p:nvSpPr>
          <p:cNvPr id="302" name="TextBox 301">
            <a:extLst>
              <a:ext uri="{FF2B5EF4-FFF2-40B4-BE49-F238E27FC236}">
                <a16:creationId xmlns:a16="http://schemas.microsoft.com/office/drawing/2014/main" id="{130837BE-B7F2-4115-BAB1-03BA8C38ED4C}"/>
              </a:ext>
            </a:extLst>
          </p:cNvPr>
          <p:cNvSpPr txBox="1">
            <a:spLocks/>
          </p:cNvSpPr>
          <p:nvPr>
            <p:custDataLst>
              <p:tags r:id="rId52"/>
            </p:custDataLst>
          </p:nvPr>
        </p:nvSpPr>
        <p:spPr>
          <a:xfrm>
            <a:off x="10452224" y="3629530"/>
            <a:ext cx="1159574" cy="167878"/>
          </a:xfrm>
          <a:prstGeom prst="rect">
            <a:avLst/>
          </a:prstGeom>
          <a:noFill/>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(524-5,135)</a:t>
            </a:r>
          </a:p>
        </p:txBody>
      </p:sp>
      <p:sp>
        <p:nvSpPr>
          <p:cNvPr id="300" name="TextBox 299">
            <a:extLst>
              <a:ext uri="{FF2B5EF4-FFF2-40B4-BE49-F238E27FC236}">
                <a16:creationId xmlns:a16="http://schemas.microsoft.com/office/drawing/2014/main" id="{9066A70F-A7CC-45C1-B7E4-E034D4E62476}"/>
              </a:ext>
            </a:extLst>
          </p:cNvPr>
          <p:cNvSpPr txBox="1">
            <a:spLocks/>
          </p:cNvSpPr>
          <p:nvPr>
            <p:custDataLst>
              <p:tags r:id="rId53"/>
            </p:custDataLst>
          </p:nvPr>
        </p:nvSpPr>
        <p:spPr>
          <a:xfrm>
            <a:off x="7887145" y="3629530"/>
            <a:ext cx="1050963" cy="167878"/>
          </a:xfrm>
          <a:prstGeom prst="rect">
            <a:avLst/>
          </a:prstGeom>
          <a:noFill/>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100%</a:t>
            </a:r>
          </a:p>
        </p:txBody>
      </p:sp>
      <p:sp>
        <p:nvSpPr>
          <p:cNvPr id="306" name="Rectangle 305">
            <a:extLst>
              <a:ext uri="{FF2B5EF4-FFF2-40B4-BE49-F238E27FC236}">
                <a16:creationId xmlns:a16="http://schemas.microsoft.com/office/drawing/2014/main" id="{72866743-8181-46B2-A517-565581DD80F0}"/>
              </a:ext>
            </a:extLst>
          </p:cNvPr>
          <p:cNvSpPr>
            <a:spLocks/>
          </p:cNvSpPr>
          <p:nvPr/>
        </p:nvSpPr>
        <p:spPr>
          <a:xfrm>
            <a:off x="515536" y="4778209"/>
            <a:ext cx="11096261" cy="281179"/>
          </a:xfrm>
          <a:prstGeom prst="rect">
            <a:avLst/>
          </a:prstGeom>
          <a:solidFill>
            <a:srgbClr val="E6E6E6"/>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mn-ea"/>
              <a:cs typeface="+mn-cs"/>
            </a:endParaRPr>
          </a:p>
        </p:txBody>
      </p:sp>
      <p:sp>
        <p:nvSpPr>
          <p:cNvPr id="307" name="TextBox 306">
            <a:extLst>
              <a:ext uri="{FF2B5EF4-FFF2-40B4-BE49-F238E27FC236}">
                <a16:creationId xmlns:a16="http://schemas.microsoft.com/office/drawing/2014/main" id="{B76585C0-317B-47B3-815B-2237FBDA8E6D}"/>
              </a:ext>
            </a:extLst>
          </p:cNvPr>
          <p:cNvSpPr txBox="1">
            <a:spLocks/>
          </p:cNvSpPr>
          <p:nvPr>
            <p:custDataLst>
              <p:tags r:id="rId54"/>
            </p:custDataLst>
          </p:nvPr>
        </p:nvSpPr>
        <p:spPr>
          <a:xfrm>
            <a:off x="522589" y="4826465"/>
            <a:ext cx="1831841"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Sub-total</a:t>
            </a:r>
          </a:p>
        </p:txBody>
      </p:sp>
      <p:sp>
        <p:nvSpPr>
          <p:cNvPr id="308" name="TextBox 307">
            <a:extLst>
              <a:ext uri="{FF2B5EF4-FFF2-40B4-BE49-F238E27FC236}">
                <a16:creationId xmlns:a16="http://schemas.microsoft.com/office/drawing/2014/main" id="{36BE3FD2-1EF4-4E1E-A66C-2829B9376717}"/>
              </a:ext>
            </a:extLst>
          </p:cNvPr>
          <p:cNvSpPr txBox="1">
            <a:spLocks/>
          </p:cNvSpPr>
          <p:nvPr>
            <p:custDataLst>
              <p:tags r:id="rId55"/>
            </p:custDataLst>
          </p:nvPr>
        </p:nvSpPr>
        <p:spPr>
          <a:xfrm>
            <a:off x="2531702" y="4826465"/>
            <a:ext cx="1159574"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Upside</a:t>
            </a:r>
          </a:p>
        </p:txBody>
      </p:sp>
      <p:sp>
        <p:nvSpPr>
          <p:cNvPr id="309" name="TextBox 308">
            <a:extLst>
              <a:ext uri="{FF2B5EF4-FFF2-40B4-BE49-F238E27FC236}">
                <a16:creationId xmlns:a16="http://schemas.microsoft.com/office/drawing/2014/main" id="{75F7DE9E-CEFC-43FD-8006-7C342E54ADD7}"/>
              </a:ext>
            </a:extLst>
          </p:cNvPr>
          <p:cNvSpPr txBox="1">
            <a:spLocks/>
          </p:cNvSpPr>
          <p:nvPr>
            <p:custDataLst>
              <p:tags r:id="rId56"/>
            </p:custDataLst>
          </p:nvPr>
        </p:nvSpPr>
        <p:spPr>
          <a:xfrm>
            <a:off x="5129601" y="4826465"/>
            <a:ext cx="1083781"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N/A</a:t>
            </a:r>
          </a:p>
        </p:txBody>
      </p:sp>
      <p:sp>
        <p:nvSpPr>
          <p:cNvPr id="310" name="TextBox 309">
            <a:extLst>
              <a:ext uri="{FF2B5EF4-FFF2-40B4-BE49-F238E27FC236}">
                <a16:creationId xmlns:a16="http://schemas.microsoft.com/office/drawing/2014/main" id="{B859554C-8582-4D83-981E-A61784D5C8F6}"/>
              </a:ext>
            </a:extLst>
          </p:cNvPr>
          <p:cNvSpPr txBox="1">
            <a:spLocks/>
          </p:cNvSpPr>
          <p:nvPr>
            <p:custDataLst>
              <p:tags r:id="rId57"/>
            </p:custDataLst>
          </p:nvPr>
        </p:nvSpPr>
        <p:spPr>
          <a:xfrm>
            <a:off x="6390654" y="4826465"/>
            <a:ext cx="1319219"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 113-215 </a:t>
            </a:r>
          </a:p>
        </p:txBody>
      </p:sp>
      <p:sp>
        <p:nvSpPr>
          <p:cNvPr id="312" name="TextBox 311">
            <a:extLst>
              <a:ext uri="{FF2B5EF4-FFF2-40B4-BE49-F238E27FC236}">
                <a16:creationId xmlns:a16="http://schemas.microsoft.com/office/drawing/2014/main" id="{D222286A-AF6B-4DEF-8C35-81FDAAD18367}"/>
              </a:ext>
            </a:extLst>
          </p:cNvPr>
          <p:cNvSpPr txBox="1">
            <a:spLocks/>
          </p:cNvSpPr>
          <p:nvPr>
            <p:custDataLst>
              <p:tags r:id="rId58"/>
            </p:custDataLst>
          </p:nvPr>
        </p:nvSpPr>
        <p:spPr>
          <a:xfrm>
            <a:off x="9115380" y="4826465"/>
            <a:ext cx="1159574"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N/A</a:t>
            </a:r>
          </a:p>
        </p:txBody>
      </p:sp>
      <p:sp>
        <p:nvSpPr>
          <p:cNvPr id="313" name="TextBox 312">
            <a:extLst>
              <a:ext uri="{FF2B5EF4-FFF2-40B4-BE49-F238E27FC236}">
                <a16:creationId xmlns:a16="http://schemas.microsoft.com/office/drawing/2014/main" id="{1273D50C-07DA-4F75-90CC-5C15C125BA46}"/>
              </a:ext>
            </a:extLst>
          </p:cNvPr>
          <p:cNvSpPr txBox="1">
            <a:spLocks/>
          </p:cNvSpPr>
          <p:nvPr>
            <p:custDataLst>
              <p:tags r:id="rId59"/>
            </p:custDataLst>
          </p:nvPr>
        </p:nvSpPr>
        <p:spPr>
          <a:xfrm>
            <a:off x="10452224" y="4826465"/>
            <a:ext cx="1159574"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3,767-7,203</a:t>
            </a:r>
          </a:p>
        </p:txBody>
      </p:sp>
      <p:sp>
        <p:nvSpPr>
          <p:cNvPr id="311" name="TextBox 310">
            <a:extLst>
              <a:ext uri="{FF2B5EF4-FFF2-40B4-BE49-F238E27FC236}">
                <a16:creationId xmlns:a16="http://schemas.microsoft.com/office/drawing/2014/main" id="{CB0DD9C0-912B-4274-B1F2-28050CCB9FCF}"/>
              </a:ext>
            </a:extLst>
          </p:cNvPr>
          <p:cNvSpPr txBox="1">
            <a:spLocks/>
          </p:cNvSpPr>
          <p:nvPr>
            <p:custDataLst>
              <p:tags r:id="rId60"/>
            </p:custDataLst>
          </p:nvPr>
        </p:nvSpPr>
        <p:spPr>
          <a:xfrm>
            <a:off x="7887145" y="4826465"/>
            <a:ext cx="1050963"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100%</a:t>
            </a:r>
          </a:p>
        </p:txBody>
      </p:sp>
      <p:sp>
        <p:nvSpPr>
          <p:cNvPr id="315" name="TextBox 314">
            <a:extLst>
              <a:ext uri="{FF2B5EF4-FFF2-40B4-BE49-F238E27FC236}">
                <a16:creationId xmlns:a16="http://schemas.microsoft.com/office/drawing/2014/main" id="{4EA72F55-2626-43D1-9D30-DA2FC17EE404}"/>
              </a:ext>
            </a:extLst>
          </p:cNvPr>
          <p:cNvSpPr txBox="1">
            <a:spLocks/>
          </p:cNvSpPr>
          <p:nvPr>
            <p:custDataLst>
              <p:tags r:id="rId61"/>
            </p:custDataLst>
          </p:nvPr>
        </p:nvSpPr>
        <p:spPr>
          <a:xfrm>
            <a:off x="522589" y="4501005"/>
            <a:ext cx="1831841" cy="184666"/>
          </a:xfrm>
          <a:prstGeom prst="rect">
            <a:avLst/>
          </a:prstGeom>
          <a:noFill/>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Attraction</a:t>
            </a:r>
          </a:p>
        </p:txBody>
      </p:sp>
      <p:sp>
        <p:nvSpPr>
          <p:cNvPr id="316" name="TextBox 315">
            <a:extLst>
              <a:ext uri="{FF2B5EF4-FFF2-40B4-BE49-F238E27FC236}">
                <a16:creationId xmlns:a16="http://schemas.microsoft.com/office/drawing/2014/main" id="{42B1FE1A-FA85-448A-8AA8-8AC7A11744CB}"/>
              </a:ext>
            </a:extLst>
          </p:cNvPr>
          <p:cNvSpPr txBox="1">
            <a:spLocks/>
          </p:cNvSpPr>
          <p:nvPr>
            <p:custDataLst>
              <p:tags r:id="rId62"/>
            </p:custDataLst>
          </p:nvPr>
        </p:nvSpPr>
        <p:spPr>
          <a:xfrm>
            <a:off x="2531702" y="4501005"/>
            <a:ext cx="1159574" cy="184666"/>
          </a:xfrm>
          <a:prstGeom prst="rect">
            <a:avLst/>
          </a:prstGeom>
          <a:noFill/>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Upside</a:t>
            </a:r>
          </a:p>
        </p:txBody>
      </p:sp>
      <p:sp>
        <p:nvSpPr>
          <p:cNvPr id="317" name="TextBox 316">
            <a:extLst>
              <a:ext uri="{FF2B5EF4-FFF2-40B4-BE49-F238E27FC236}">
                <a16:creationId xmlns:a16="http://schemas.microsoft.com/office/drawing/2014/main" id="{5EE5BFCB-A007-4506-A5CF-F1EB4FDAB654}"/>
              </a:ext>
            </a:extLst>
          </p:cNvPr>
          <p:cNvSpPr txBox="1">
            <a:spLocks/>
          </p:cNvSpPr>
          <p:nvPr>
            <p:custDataLst>
              <p:tags r:id="rId63"/>
            </p:custDataLst>
          </p:nvPr>
        </p:nvSpPr>
        <p:spPr>
          <a:xfrm>
            <a:off x="3868548" y="4501005"/>
            <a:ext cx="1083781" cy="184666"/>
          </a:xfrm>
          <a:prstGeom prst="rect">
            <a:avLst/>
          </a:prstGeom>
          <a:noFill/>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N/A </a:t>
            </a:r>
          </a:p>
        </p:txBody>
      </p:sp>
      <p:sp>
        <p:nvSpPr>
          <p:cNvPr id="318" name="TextBox 317">
            <a:extLst>
              <a:ext uri="{FF2B5EF4-FFF2-40B4-BE49-F238E27FC236}">
                <a16:creationId xmlns:a16="http://schemas.microsoft.com/office/drawing/2014/main" id="{1F234607-2E83-43D0-A168-66F23C146252}"/>
              </a:ext>
            </a:extLst>
          </p:cNvPr>
          <p:cNvSpPr txBox="1">
            <a:spLocks/>
          </p:cNvSpPr>
          <p:nvPr>
            <p:custDataLst>
              <p:tags r:id="rId64"/>
            </p:custDataLst>
          </p:nvPr>
        </p:nvSpPr>
        <p:spPr>
          <a:xfrm>
            <a:off x="5129601" y="4501005"/>
            <a:ext cx="1083781" cy="184666"/>
          </a:xfrm>
          <a:prstGeom prst="rect">
            <a:avLst/>
          </a:prstGeom>
          <a:noFill/>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N/A</a:t>
            </a:r>
          </a:p>
        </p:txBody>
      </p:sp>
      <p:sp>
        <p:nvSpPr>
          <p:cNvPr id="319" name="TextBox 318">
            <a:extLst>
              <a:ext uri="{FF2B5EF4-FFF2-40B4-BE49-F238E27FC236}">
                <a16:creationId xmlns:a16="http://schemas.microsoft.com/office/drawing/2014/main" id="{488A089E-78E8-4F0B-AD0F-5C21A514522E}"/>
              </a:ext>
            </a:extLst>
          </p:cNvPr>
          <p:cNvSpPr txBox="1">
            <a:spLocks/>
          </p:cNvSpPr>
          <p:nvPr>
            <p:custDataLst>
              <p:tags r:id="rId65"/>
            </p:custDataLst>
          </p:nvPr>
        </p:nvSpPr>
        <p:spPr>
          <a:xfrm>
            <a:off x="6390654" y="4501005"/>
            <a:ext cx="1319219" cy="184666"/>
          </a:xfrm>
          <a:prstGeom prst="rect">
            <a:avLst/>
          </a:prstGeom>
          <a:noFill/>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 13 </a:t>
            </a:r>
          </a:p>
        </p:txBody>
      </p:sp>
      <p:sp>
        <p:nvSpPr>
          <p:cNvPr id="321" name="TextBox 320">
            <a:extLst>
              <a:ext uri="{FF2B5EF4-FFF2-40B4-BE49-F238E27FC236}">
                <a16:creationId xmlns:a16="http://schemas.microsoft.com/office/drawing/2014/main" id="{E433576A-1A45-4FCC-96E3-22597C02F4E6}"/>
              </a:ext>
            </a:extLst>
          </p:cNvPr>
          <p:cNvSpPr txBox="1">
            <a:spLocks/>
          </p:cNvSpPr>
          <p:nvPr>
            <p:custDataLst>
              <p:tags r:id="rId66"/>
            </p:custDataLst>
          </p:nvPr>
        </p:nvSpPr>
        <p:spPr>
          <a:xfrm>
            <a:off x="9115380" y="4501005"/>
            <a:ext cx="1159574" cy="184666"/>
          </a:xfrm>
          <a:prstGeom prst="rect">
            <a:avLst/>
          </a:prstGeom>
          <a:noFill/>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N/A</a:t>
            </a:r>
          </a:p>
        </p:txBody>
      </p:sp>
      <p:sp>
        <p:nvSpPr>
          <p:cNvPr id="322" name="TextBox 321">
            <a:extLst>
              <a:ext uri="{FF2B5EF4-FFF2-40B4-BE49-F238E27FC236}">
                <a16:creationId xmlns:a16="http://schemas.microsoft.com/office/drawing/2014/main" id="{956CD93C-75A5-4196-8251-2D8928A86237}"/>
              </a:ext>
            </a:extLst>
          </p:cNvPr>
          <p:cNvSpPr txBox="1">
            <a:spLocks/>
          </p:cNvSpPr>
          <p:nvPr>
            <p:custDataLst>
              <p:tags r:id="rId67"/>
            </p:custDataLst>
          </p:nvPr>
        </p:nvSpPr>
        <p:spPr>
          <a:xfrm>
            <a:off x="10452224" y="4501005"/>
            <a:ext cx="1159574" cy="184666"/>
          </a:xfrm>
          <a:prstGeom prst="rect">
            <a:avLst/>
          </a:prstGeom>
          <a:noFill/>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429</a:t>
            </a:r>
          </a:p>
        </p:txBody>
      </p:sp>
      <p:sp>
        <p:nvSpPr>
          <p:cNvPr id="320" name="TextBox 319">
            <a:extLst>
              <a:ext uri="{FF2B5EF4-FFF2-40B4-BE49-F238E27FC236}">
                <a16:creationId xmlns:a16="http://schemas.microsoft.com/office/drawing/2014/main" id="{33E2E853-6E1E-44B4-A756-FF6B3F38EE9A}"/>
              </a:ext>
            </a:extLst>
          </p:cNvPr>
          <p:cNvSpPr txBox="1">
            <a:spLocks/>
          </p:cNvSpPr>
          <p:nvPr>
            <p:custDataLst>
              <p:tags r:id="rId68"/>
            </p:custDataLst>
          </p:nvPr>
        </p:nvSpPr>
        <p:spPr>
          <a:xfrm>
            <a:off x="7887145" y="4501005"/>
            <a:ext cx="1050963" cy="184666"/>
          </a:xfrm>
          <a:prstGeom prst="rect">
            <a:avLst/>
          </a:prstGeom>
          <a:noFill/>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8%</a:t>
            </a:r>
          </a:p>
        </p:txBody>
      </p:sp>
      <p:sp>
        <p:nvSpPr>
          <p:cNvPr id="324" name="TextBox 323">
            <a:extLst>
              <a:ext uri="{FF2B5EF4-FFF2-40B4-BE49-F238E27FC236}">
                <a16:creationId xmlns:a16="http://schemas.microsoft.com/office/drawing/2014/main" id="{002DFB20-614D-4B88-9F4F-8ACACCFD8F63}"/>
              </a:ext>
            </a:extLst>
          </p:cNvPr>
          <p:cNvSpPr txBox="1">
            <a:spLocks/>
          </p:cNvSpPr>
          <p:nvPr>
            <p:custDataLst>
              <p:tags r:id="rId69"/>
            </p:custDataLst>
          </p:nvPr>
        </p:nvSpPr>
        <p:spPr>
          <a:xfrm>
            <a:off x="522589" y="3946597"/>
            <a:ext cx="1831841"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Productivity</a:t>
            </a:r>
          </a:p>
        </p:txBody>
      </p:sp>
      <p:sp>
        <p:nvSpPr>
          <p:cNvPr id="325" name="TextBox 324">
            <a:extLst>
              <a:ext uri="{FF2B5EF4-FFF2-40B4-BE49-F238E27FC236}">
                <a16:creationId xmlns:a16="http://schemas.microsoft.com/office/drawing/2014/main" id="{4C28E0E4-72F8-4234-99C4-C1F93D04E1AD}"/>
              </a:ext>
            </a:extLst>
          </p:cNvPr>
          <p:cNvSpPr txBox="1">
            <a:spLocks/>
          </p:cNvSpPr>
          <p:nvPr>
            <p:custDataLst>
              <p:tags r:id="rId70"/>
            </p:custDataLst>
          </p:nvPr>
        </p:nvSpPr>
        <p:spPr>
          <a:xfrm>
            <a:off x="2531702" y="3946597"/>
            <a:ext cx="1159574"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Upside</a:t>
            </a:r>
          </a:p>
        </p:txBody>
      </p:sp>
      <p:sp>
        <p:nvSpPr>
          <p:cNvPr id="326" name="TextBox 325">
            <a:extLst>
              <a:ext uri="{FF2B5EF4-FFF2-40B4-BE49-F238E27FC236}">
                <a16:creationId xmlns:a16="http://schemas.microsoft.com/office/drawing/2014/main" id="{AA24E685-1DC2-4745-B642-1AB3989269E2}"/>
              </a:ext>
            </a:extLst>
          </p:cNvPr>
          <p:cNvSpPr txBox="1">
            <a:spLocks/>
          </p:cNvSpPr>
          <p:nvPr>
            <p:custDataLst>
              <p:tags r:id="rId71"/>
            </p:custDataLst>
          </p:nvPr>
        </p:nvSpPr>
        <p:spPr>
          <a:xfrm>
            <a:off x="3868548" y="3946597"/>
            <a:ext cx="1083781"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Days gained </a:t>
            </a:r>
          </a:p>
        </p:txBody>
      </p:sp>
      <p:sp>
        <p:nvSpPr>
          <p:cNvPr id="327" name="TextBox 326">
            <a:extLst>
              <a:ext uri="{FF2B5EF4-FFF2-40B4-BE49-F238E27FC236}">
                <a16:creationId xmlns:a16="http://schemas.microsoft.com/office/drawing/2014/main" id="{F068DFC2-92F9-4705-B1D0-0B9F18E00CE1}"/>
              </a:ext>
            </a:extLst>
          </p:cNvPr>
          <p:cNvSpPr txBox="1">
            <a:spLocks/>
          </p:cNvSpPr>
          <p:nvPr>
            <p:custDataLst>
              <p:tags r:id="rId72"/>
            </p:custDataLst>
          </p:nvPr>
        </p:nvSpPr>
        <p:spPr>
          <a:xfrm>
            <a:off x="5129601" y="3946597"/>
            <a:ext cx="1083781"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748-1,570</a:t>
            </a:r>
          </a:p>
        </p:txBody>
      </p:sp>
      <p:sp>
        <p:nvSpPr>
          <p:cNvPr id="328" name="TextBox 327">
            <a:extLst>
              <a:ext uri="{FF2B5EF4-FFF2-40B4-BE49-F238E27FC236}">
                <a16:creationId xmlns:a16="http://schemas.microsoft.com/office/drawing/2014/main" id="{F6C10E2C-A643-4660-B2E5-AEA73CD473E6}"/>
              </a:ext>
            </a:extLst>
          </p:cNvPr>
          <p:cNvSpPr txBox="1">
            <a:spLocks/>
          </p:cNvSpPr>
          <p:nvPr>
            <p:custDataLst>
              <p:tags r:id="rId73"/>
            </p:custDataLst>
          </p:nvPr>
        </p:nvSpPr>
        <p:spPr>
          <a:xfrm>
            <a:off x="6390654" y="3946597"/>
            <a:ext cx="1319219"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 85-178 </a:t>
            </a:r>
          </a:p>
        </p:txBody>
      </p:sp>
      <p:sp>
        <p:nvSpPr>
          <p:cNvPr id="330" name="TextBox 329">
            <a:extLst>
              <a:ext uri="{FF2B5EF4-FFF2-40B4-BE49-F238E27FC236}">
                <a16:creationId xmlns:a16="http://schemas.microsoft.com/office/drawing/2014/main" id="{D0BFCCFB-7837-436D-9EFE-4EEB35B93359}"/>
              </a:ext>
            </a:extLst>
          </p:cNvPr>
          <p:cNvSpPr txBox="1">
            <a:spLocks/>
          </p:cNvSpPr>
          <p:nvPr>
            <p:custDataLst>
              <p:tags r:id="rId74"/>
            </p:custDataLst>
          </p:nvPr>
        </p:nvSpPr>
        <p:spPr>
          <a:xfrm>
            <a:off x="9115380" y="3946597"/>
            <a:ext cx="1159574"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25-53</a:t>
            </a:r>
          </a:p>
        </p:txBody>
      </p:sp>
      <p:sp>
        <p:nvSpPr>
          <p:cNvPr id="331" name="TextBox 330">
            <a:extLst>
              <a:ext uri="{FF2B5EF4-FFF2-40B4-BE49-F238E27FC236}">
                <a16:creationId xmlns:a16="http://schemas.microsoft.com/office/drawing/2014/main" id="{728C9EA8-57EB-4B8B-8F99-3F032686D6FB}"/>
              </a:ext>
            </a:extLst>
          </p:cNvPr>
          <p:cNvSpPr txBox="1">
            <a:spLocks/>
          </p:cNvSpPr>
          <p:nvPr>
            <p:custDataLst>
              <p:tags r:id="rId75"/>
            </p:custDataLst>
          </p:nvPr>
        </p:nvSpPr>
        <p:spPr>
          <a:xfrm>
            <a:off x="10452224" y="3946597"/>
            <a:ext cx="1159574"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2,840-5,963</a:t>
            </a:r>
          </a:p>
        </p:txBody>
      </p:sp>
      <p:sp>
        <p:nvSpPr>
          <p:cNvPr id="329" name="TextBox 328">
            <a:extLst>
              <a:ext uri="{FF2B5EF4-FFF2-40B4-BE49-F238E27FC236}">
                <a16:creationId xmlns:a16="http://schemas.microsoft.com/office/drawing/2014/main" id="{50F4566C-FA8B-4F2B-B528-10EB0E519D8B}"/>
              </a:ext>
            </a:extLst>
          </p:cNvPr>
          <p:cNvSpPr txBox="1">
            <a:spLocks/>
          </p:cNvSpPr>
          <p:nvPr>
            <p:custDataLst>
              <p:tags r:id="rId76"/>
            </p:custDataLst>
          </p:nvPr>
        </p:nvSpPr>
        <p:spPr>
          <a:xfrm>
            <a:off x="7887145" y="3946597"/>
            <a:ext cx="1050963"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79%</a:t>
            </a:r>
          </a:p>
        </p:txBody>
      </p:sp>
      <p:sp>
        <p:nvSpPr>
          <p:cNvPr id="342" name="TextBox 341">
            <a:extLst>
              <a:ext uri="{FF2B5EF4-FFF2-40B4-BE49-F238E27FC236}">
                <a16:creationId xmlns:a16="http://schemas.microsoft.com/office/drawing/2014/main" id="{85C047EE-BB6E-40CA-A2D1-A3B0351CAB07}"/>
              </a:ext>
            </a:extLst>
          </p:cNvPr>
          <p:cNvSpPr txBox="1">
            <a:spLocks/>
          </p:cNvSpPr>
          <p:nvPr>
            <p:custDataLst>
              <p:tags r:id="rId77"/>
            </p:custDataLst>
          </p:nvPr>
        </p:nvSpPr>
        <p:spPr>
          <a:xfrm>
            <a:off x="522589" y="4223801"/>
            <a:ext cx="1831841"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Retention</a:t>
            </a:r>
          </a:p>
        </p:txBody>
      </p:sp>
      <p:sp>
        <p:nvSpPr>
          <p:cNvPr id="343" name="TextBox 342">
            <a:extLst>
              <a:ext uri="{FF2B5EF4-FFF2-40B4-BE49-F238E27FC236}">
                <a16:creationId xmlns:a16="http://schemas.microsoft.com/office/drawing/2014/main" id="{8ACE4044-0F73-4D06-A16A-43B7F1815E97}"/>
              </a:ext>
            </a:extLst>
          </p:cNvPr>
          <p:cNvSpPr txBox="1">
            <a:spLocks/>
          </p:cNvSpPr>
          <p:nvPr>
            <p:custDataLst>
              <p:tags r:id="rId78"/>
            </p:custDataLst>
          </p:nvPr>
        </p:nvSpPr>
        <p:spPr>
          <a:xfrm>
            <a:off x="2531702" y="4223801"/>
            <a:ext cx="1159574"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Upside</a:t>
            </a:r>
          </a:p>
        </p:txBody>
      </p:sp>
      <p:sp>
        <p:nvSpPr>
          <p:cNvPr id="344" name="TextBox 343">
            <a:extLst>
              <a:ext uri="{FF2B5EF4-FFF2-40B4-BE49-F238E27FC236}">
                <a16:creationId xmlns:a16="http://schemas.microsoft.com/office/drawing/2014/main" id="{2924B9DA-2F23-43D1-B2CC-546D236F8DD5}"/>
              </a:ext>
            </a:extLst>
          </p:cNvPr>
          <p:cNvSpPr txBox="1">
            <a:spLocks/>
          </p:cNvSpPr>
          <p:nvPr>
            <p:custDataLst>
              <p:tags r:id="rId79"/>
            </p:custDataLst>
          </p:nvPr>
        </p:nvSpPr>
        <p:spPr>
          <a:xfrm>
            <a:off x="3868548" y="4223801"/>
            <a:ext cx="1083781"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Retained #</a:t>
            </a:r>
          </a:p>
        </p:txBody>
      </p:sp>
      <p:sp>
        <p:nvSpPr>
          <p:cNvPr id="349" name="TextBox 348">
            <a:extLst>
              <a:ext uri="{FF2B5EF4-FFF2-40B4-BE49-F238E27FC236}">
                <a16:creationId xmlns:a16="http://schemas.microsoft.com/office/drawing/2014/main" id="{17BC2ECF-62CD-4C61-A391-748B6E9A48D8}"/>
              </a:ext>
            </a:extLst>
          </p:cNvPr>
          <p:cNvSpPr txBox="1">
            <a:spLocks/>
          </p:cNvSpPr>
          <p:nvPr>
            <p:custDataLst>
              <p:tags r:id="rId80"/>
            </p:custDataLst>
          </p:nvPr>
        </p:nvSpPr>
        <p:spPr>
          <a:xfrm>
            <a:off x="5129601" y="4223801"/>
            <a:ext cx="1083781"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1-2</a:t>
            </a:r>
          </a:p>
        </p:txBody>
      </p:sp>
      <p:sp>
        <p:nvSpPr>
          <p:cNvPr id="347" name="TextBox 346">
            <a:extLst>
              <a:ext uri="{FF2B5EF4-FFF2-40B4-BE49-F238E27FC236}">
                <a16:creationId xmlns:a16="http://schemas.microsoft.com/office/drawing/2014/main" id="{0E677663-A3FC-40CD-988E-EA11BA43394A}"/>
              </a:ext>
            </a:extLst>
          </p:cNvPr>
          <p:cNvSpPr txBox="1">
            <a:spLocks/>
          </p:cNvSpPr>
          <p:nvPr>
            <p:custDataLst>
              <p:tags r:id="rId81"/>
            </p:custDataLst>
          </p:nvPr>
        </p:nvSpPr>
        <p:spPr>
          <a:xfrm>
            <a:off x="6390654" y="4223801"/>
            <a:ext cx="1319219"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 15-24</a:t>
            </a:r>
          </a:p>
        </p:txBody>
      </p:sp>
      <p:sp>
        <p:nvSpPr>
          <p:cNvPr id="346" name="TextBox 345">
            <a:extLst>
              <a:ext uri="{FF2B5EF4-FFF2-40B4-BE49-F238E27FC236}">
                <a16:creationId xmlns:a16="http://schemas.microsoft.com/office/drawing/2014/main" id="{C6D484DC-D31E-4A21-957E-B5F055395514}"/>
              </a:ext>
            </a:extLst>
          </p:cNvPr>
          <p:cNvSpPr txBox="1">
            <a:spLocks/>
          </p:cNvSpPr>
          <p:nvPr>
            <p:custDataLst>
              <p:tags r:id="rId82"/>
            </p:custDataLst>
          </p:nvPr>
        </p:nvSpPr>
        <p:spPr>
          <a:xfrm>
            <a:off x="9115380" y="4223801"/>
            <a:ext cx="1159574"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N/A</a:t>
            </a:r>
          </a:p>
        </p:txBody>
      </p:sp>
      <p:sp>
        <p:nvSpPr>
          <p:cNvPr id="348" name="TextBox 347">
            <a:extLst>
              <a:ext uri="{FF2B5EF4-FFF2-40B4-BE49-F238E27FC236}">
                <a16:creationId xmlns:a16="http://schemas.microsoft.com/office/drawing/2014/main" id="{D335CA35-9516-4DD8-B6E4-97876DF43C29}"/>
              </a:ext>
            </a:extLst>
          </p:cNvPr>
          <p:cNvSpPr txBox="1">
            <a:spLocks/>
          </p:cNvSpPr>
          <p:nvPr>
            <p:custDataLst>
              <p:tags r:id="rId83"/>
            </p:custDataLst>
          </p:nvPr>
        </p:nvSpPr>
        <p:spPr>
          <a:xfrm>
            <a:off x="10452224" y="4223801"/>
            <a:ext cx="1159574"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498-811</a:t>
            </a:r>
          </a:p>
        </p:txBody>
      </p:sp>
      <p:sp>
        <p:nvSpPr>
          <p:cNvPr id="345" name="TextBox 344">
            <a:extLst>
              <a:ext uri="{FF2B5EF4-FFF2-40B4-BE49-F238E27FC236}">
                <a16:creationId xmlns:a16="http://schemas.microsoft.com/office/drawing/2014/main" id="{0D505C1E-AB9B-442C-B572-9DF623A53FB6}"/>
              </a:ext>
            </a:extLst>
          </p:cNvPr>
          <p:cNvSpPr txBox="1">
            <a:spLocks/>
          </p:cNvSpPr>
          <p:nvPr>
            <p:custDataLst>
              <p:tags r:id="rId84"/>
            </p:custDataLst>
          </p:nvPr>
        </p:nvSpPr>
        <p:spPr>
          <a:xfrm>
            <a:off x="7887145" y="4223801"/>
            <a:ext cx="1050963"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13%</a:t>
            </a:r>
          </a:p>
        </p:txBody>
      </p:sp>
      <p:sp>
        <p:nvSpPr>
          <p:cNvPr id="351" name="Rectangle 350">
            <a:extLst>
              <a:ext uri="{FF2B5EF4-FFF2-40B4-BE49-F238E27FC236}">
                <a16:creationId xmlns:a16="http://schemas.microsoft.com/office/drawing/2014/main" id="{1E1DB862-C56C-4543-A750-BEA68808424D}"/>
              </a:ext>
            </a:extLst>
          </p:cNvPr>
          <p:cNvSpPr>
            <a:spLocks/>
          </p:cNvSpPr>
          <p:nvPr/>
        </p:nvSpPr>
        <p:spPr>
          <a:xfrm>
            <a:off x="515537" y="5165280"/>
            <a:ext cx="11096261" cy="545245"/>
          </a:xfrm>
          <a:prstGeom prst="rect">
            <a:avLst/>
          </a:prstGeom>
          <a:solidFill>
            <a:srgbClr val="E6E6E6"/>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mn-ea"/>
              <a:cs typeface="+mn-cs"/>
            </a:endParaRPr>
          </a:p>
        </p:txBody>
      </p:sp>
      <p:sp>
        <p:nvSpPr>
          <p:cNvPr id="352" name="TextBox 351">
            <a:extLst>
              <a:ext uri="{FF2B5EF4-FFF2-40B4-BE49-F238E27FC236}">
                <a16:creationId xmlns:a16="http://schemas.microsoft.com/office/drawing/2014/main" id="{BA8BC796-4595-4E45-B171-8A3F3F0E0FCD}"/>
              </a:ext>
            </a:extLst>
          </p:cNvPr>
          <p:cNvSpPr txBox="1"/>
          <p:nvPr>
            <p:custDataLst>
              <p:tags r:id="rId85"/>
            </p:custDataLst>
          </p:nvPr>
        </p:nvSpPr>
        <p:spPr>
          <a:xfrm>
            <a:off x="522587" y="5213489"/>
            <a:ext cx="3635407"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Total opportunity of improved wellbeing</a:t>
            </a:r>
          </a:p>
        </p:txBody>
      </p:sp>
      <p:sp>
        <p:nvSpPr>
          <p:cNvPr id="353" name="TextBox 352">
            <a:extLst>
              <a:ext uri="{FF2B5EF4-FFF2-40B4-BE49-F238E27FC236}">
                <a16:creationId xmlns:a16="http://schemas.microsoft.com/office/drawing/2014/main" id="{E17953D1-9B4C-4EDD-B8A4-C931792E4DE4}"/>
              </a:ext>
            </a:extLst>
          </p:cNvPr>
          <p:cNvSpPr txBox="1">
            <a:spLocks/>
          </p:cNvSpPr>
          <p:nvPr>
            <p:custDataLst>
              <p:tags r:id="rId86"/>
            </p:custDataLst>
          </p:nvPr>
        </p:nvSpPr>
        <p:spPr>
          <a:xfrm>
            <a:off x="5129601" y="5213489"/>
            <a:ext cx="1083781"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N/A</a:t>
            </a:r>
          </a:p>
        </p:txBody>
      </p:sp>
      <p:sp>
        <p:nvSpPr>
          <p:cNvPr id="354" name="TextBox 353">
            <a:extLst>
              <a:ext uri="{FF2B5EF4-FFF2-40B4-BE49-F238E27FC236}">
                <a16:creationId xmlns:a16="http://schemas.microsoft.com/office/drawing/2014/main" id="{2C322DA5-B58C-43BF-9BFE-A987DF3853E5}"/>
              </a:ext>
            </a:extLst>
          </p:cNvPr>
          <p:cNvSpPr txBox="1">
            <a:spLocks/>
          </p:cNvSpPr>
          <p:nvPr>
            <p:custDataLst>
              <p:tags r:id="rId87"/>
            </p:custDataLst>
          </p:nvPr>
        </p:nvSpPr>
        <p:spPr>
          <a:xfrm>
            <a:off x="6390654" y="5213489"/>
            <a:ext cx="1319219"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 129-365 </a:t>
            </a:r>
          </a:p>
        </p:txBody>
      </p:sp>
      <p:sp>
        <p:nvSpPr>
          <p:cNvPr id="355" name="TextBox 354">
            <a:extLst>
              <a:ext uri="{FF2B5EF4-FFF2-40B4-BE49-F238E27FC236}">
                <a16:creationId xmlns:a16="http://schemas.microsoft.com/office/drawing/2014/main" id="{FBF71097-BE0E-4255-A683-B65F89B6DB53}"/>
              </a:ext>
            </a:extLst>
          </p:cNvPr>
          <p:cNvSpPr txBox="1">
            <a:spLocks/>
          </p:cNvSpPr>
          <p:nvPr>
            <p:custDataLst>
              <p:tags r:id="rId88"/>
            </p:custDataLst>
          </p:nvPr>
        </p:nvSpPr>
        <p:spPr>
          <a:xfrm>
            <a:off x="9115380" y="5213489"/>
            <a:ext cx="1159574"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N/A</a:t>
            </a:r>
          </a:p>
        </p:txBody>
      </p:sp>
      <p:sp>
        <p:nvSpPr>
          <p:cNvPr id="356" name="TextBox 355">
            <a:extLst>
              <a:ext uri="{FF2B5EF4-FFF2-40B4-BE49-F238E27FC236}">
                <a16:creationId xmlns:a16="http://schemas.microsoft.com/office/drawing/2014/main" id="{3ED66417-6879-43C2-A8D3-332FC64941E0}"/>
              </a:ext>
            </a:extLst>
          </p:cNvPr>
          <p:cNvSpPr txBox="1">
            <a:spLocks/>
          </p:cNvSpPr>
          <p:nvPr>
            <p:custDataLst>
              <p:tags r:id="rId89"/>
            </p:custDataLst>
          </p:nvPr>
        </p:nvSpPr>
        <p:spPr>
          <a:xfrm>
            <a:off x="10452224" y="5213489"/>
            <a:ext cx="1159574"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4,291-12,338</a:t>
            </a:r>
          </a:p>
        </p:txBody>
      </p:sp>
      <p:sp>
        <p:nvSpPr>
          <p:cNvPr id="357" name="TextBox 356">
            <a:extLst>
              <a:ext uri="{FF2B5EF4-FFF2-40B4-BE49-F238E27FC236}">
                <a16:creationId xmlns:a16="http://schemas.microsoft.com/office/drawing/2014/main" id="{FDB4D162-E3E5-4D79-BAFD-FFEA383F1993}"/>
              </a:ext>
            </a:extLst>
          </p:cNvPr>
          <p:cNvSpPr txBox="1">
            <a:spLocks/>
          </p:cNvSpPr>
          <p:nvPr>
            <p:custDataLst>
              <p:tags r:id="rId90"/>
            </p:custDataLst>
          </p:nvPr>
        </p:nvSpPr>
        <p:spPr>
          <a:xfrm>
            <a:off x="7887145" y="5213489"/>
            <a:ext cx="1050963"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 N/A </a:t>
            </a:r>
          </a:p>
        </p:txBody>
      </p:sp>
      <p:grpSp>
        <p:nvGrpSpPr>
          <p:cNvPr id="358" name="Group 357">
            <a:extLst>
              <a:ext uri="{FF2B5EF4-FFF2-40B4-BE49-F238E27FC236}">
                <a16:creationId xmlns:a16="http://schemas.microsoft.com/office/drawing/2014/main" id="{7A2B385D-7149-4FBB-ADC8-04BA8DE6ECA7}"/>
              </a:ext>
            </a:extLst>
          </p:cNvPr>
          <p:cNvGrpSpPr/>
          <p:nvPr/>
        </p:nvGrpSpPr>
        <p:grpSpPr>
          <a:xfrm>
            <a:off x="9423922" y="1531967"/>
            <a:ext cx="2171100" cy="186015"/>
            <a:chOff x="9450707" y="1224532"/>
            <a:chExt cx="2169792" cy="153888"/>
          </a:xfrm>
        </p:grpSpPr>
        <p:sp>
          <p:nvSpPr>
            <p:cNvPr id="359" name="Legend1">
              <a:extLst>
                <a:ext uri="{FF2B5EF4-FFF2-40B4-BE49-F238E27FC236}">
                  <a16:creationId xmlns:a16="http://schemas.microsoft.com/office/drawing/2014/main" id="{AC11AE28-B468-494C-A94B-5255E574ECC8}"/>
                </a:ext>
              </a:extLst>
            </p:cNvPr>
            <p:cNvSpPr txBox="1"/>
            <p:nvPr/>
          </p:nvSpPr>
          <p:spPr>
            <a:xfrm>
              <a:off x="11117156" y="1224532"/>
              <a:ext cx="503343" cy="153888"/>
            </a:xfrm>
            <a:prstGeom prst="rect">
              <a:avLst/>
            </a:prstGeom>
            <a:noFill/>
            <a:ln>
              <a:noFill/>
              <a:miter lim="800000"/>
            </a:ln>
          </p:spPr>
          <p:txBody>
            <a:bodyPr wrap="none" lIns="0" tIns="0" rIns="0" bIns="0" rtlCol="0" anchor="ctr" anchorCtr="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000" b="0" i="0" u="none" strike="noStrike" kern="0" cap="none" spc="0" normalizeH="0" baseline="0" noProof="0" dirty="0">
                  <a:ln>
                    <a:noFill/>
                  </a:ln>
                  <a:solidFill>
                    <a:srgbClr val="000000"/>
                  </a:solidFill>
                  <a:effectLst/>
                  <a:uLnTx/>
                  <a:uFillTx/>
                </a:rPr>
                <a:t>Negative</a:t>
              </a:r>
            </a:p>
          </p:txBody>
        </p:sp>
        <p:sp>
          <p:nvSpPr>
            <p:cNvPr id="360" name="Legend1">
              <a:extLst>
                <a:ext uri="{FF2B5EF4-FFF2-40B4-BE49-F238E27FC236}">
                  <a16:creationId xmlns:a16="http://schemas.microsoft.com/office/drawing/2014/main" id="{3BF80713-AD96-4518-B150-3C975207EC32}"/>
                </a:ext>
              </a:extLst>
            </p:cNvPr>
            <p:cNvSpPr txBox="1"/>
            <p:nvPr/>
          </p:nvSpPr>
          <p:spPr>
            <a:xfrm>
              <a:off x="10778168" y="1224532"/>
              <a:ext cx="256480" cy="153888"/>
            </a:xfrm>
            <a:prstGeom prst="rect">
              <a:avLst/>
            </a:prstGeom>
            <a:noFill/>
            <a:ln>
              <a:noFill/>
              <a:miter lim="800000"/>
            </a:ln>
          </p:spPr>
          <p:txBody>
            <a:bodyPr wrap="none" lIns="0" tIns="0" rIns="0" bIns="0" rtlCol="0" anchor="ctr" anchorCtr="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000" b="0" i="0" u="none" strike="noStrike" kern="0" cap="none" spc="0" normalizeH="0" baseline="0" noProof="0" dirty="0">
                  <a:ln>
                    <a:noFill/>
                  </a:ln>
                  <a:solidFill>
                    <a:srgbClr val="000000"/>
                  </a:solidFill>
                  <a:effectLst/>
                  <a:uLnTx/>
                  <a:uFillTx/>
                </a:rPr>
                <a:t>(XX)</a:t>
              </a:r>
            </a:p>
          </p:txBody>
        </p:sp>
        <p:sp>
          <p:nvSpPr>
            <p:cNvPr id="361" name="Legend1">
              <a:extLst>
                <a:ext uri="{FF2B5EF4-FFF2-40B4-BE49-F238E27FC236}">
                  <a16:creationId xmlns:a16="http://schemas.microsoft.com/office/drawing/2014/main" id="{11B7165A-4024-4F19-B6DC-4E6E99AA78DA}"/>
                </a:ext>
              </a:extLst>
            </p:cNvPr>
            <p:cNvSpPr txBox="1"/>
            <p:nvPr/>
          </p:nvSpPr>
          <p:spPr>
            <a:xfrm>
              <a:off x="9450707" y="1224532"/>
              <a:ext cx="410369" cy="153888"/>
            </a:xfrm>
            <a:prstGeom prst="rect">
              <a:avLst/>
            </a:prstGeom>
            <a:noFill/>
            <a:ln>
              <a:noFill/>
              <a:miter lim="800000"/>
            </a:ln>
          </p:spPr>
          <p:txBody>
            <a:bodyPr wrap="none" lIns="0" tIns="0" rIns="0" bIns="0" rtlCol="0" anchor="ctr" anchorCtr="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000" b="1" i="0" u="none" strike="noStrike" kern="0" cap="none" spc="0" normalizeH="0" baseline="0" noProof="0" dirty="0">
                  <a:ln>
                    <a:noFill/>
                  </a:ln>
                  <a:solidFill>
                    <a:srgbClr val="000000"/>
                  </a:solidFill>
                  <a:effectLst/>
                  <a:uLnTx/>
                  <a:uFillTx/>
                </a:rPr>
                <a:t>Values</a:t>
              </a:r>
            </a:p>
          </p:txBody>
        </p:sp>
        <p:sp>
          <p:nvSpPr>
            <p:cNvPr id="362" name="Legend1">
              <a:extLst>
                <a:ext uri="{FF2B5EF4-FFF2-40B4-BE49-F238E27FC236}">
                  <a16:creationId xmlns:a16="http://schemas.microsoft.com/office/drawing/2014/main" id="{BDE1C17E-7BF2-4AFF-AA13-B5F76A60EE8A}"/>
                </a:ext>
              </a:extLst>
            </p:cNvPr>
            <p:cNvSpPr txBox="1"/>
            <p:nvPr/>
          </p:nvSpPr>
          <p:spPr>
            <a:xfrm>
              <a:off x="10251124" y="1224532"/>
              <a:ext cx="447238" cy="153888"/>
            </a:xfrm>
            <a:prstGeom prst="rect">
              <a:avLst/>
            </a:prstGeom>
            <a:noFill/>
            <a:ln>
              <a:noFill/>
              <a:miter lim="800000"/>
            </a:ln>
          </p:spPr>
          <p:txBody>
            <a:bodyPr wrap="none" lIns="0" tIns="0" rIns="0" bIns="0" rtlCol="0" anchor="ctr" anchorCtr="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000" b="0" i="0" u="none" strike="noStrike" kern="0" cap="none" spc="0" normalizeH="0" baseline="0" noProof="0" dirty="0">
                  <a:ln>
                    <a:noFill/>
                  </a:ln>
                  <a:solidFill>
                    <a:srgbClr val="000000"/>
                  </a:solidFill>
                  <a:effectLst/>
                  <a:uLnTx/>
                  <a:uFillTx/>
                </a:rPr>
                <a:t>Positive</a:t>
              </a:r>
            </a:p>
          </p:txBody>
        </p:sp>
        <p:sp>
          <p:nvSpPr>
            <p:cNvPr id="363" name="Legend1">
              <a:extLst>
                <a:ext uri="{FF2B5EF4-FFF2-40B4-BE49-F238E27FC236}">
                  <a16:creationId xmlns:a16="http://schemas.microsoft.com/office/drawing/2014/main" id="{26BE3534-DFC2-4154-8D6C-9209D552DFBF}"/>
                </a:ext>
              </a:extLst>
            </p:cNvPr>
            <p:cNvSpPr txBox="1"/>
            <p:nvPr/>
          </p:nvSpPr>
          <p:spPr>
            <a:xfrm>
              <a:off x="9987423" y="1224532"/>
              <a:ext cx="169918" cy="153888"/>
            </a:xfrm>
            <a:prstGeom prst="rect">
              <a:avLst/>
            </a:prstGeom>
            <a:noFill/>
            <a:ln>
              <a:noFill/>
              <a:miter lim="800000"/>
            </a:ln>
          </p:spPr>
          <p:txBody>
            <a:bodyPr wrap="none" lIns="0" tIns="0" rIns="0" bIns="0" rtlCol="0" anchor="ctr" anchorCtr="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000" b="0" i="0" u="none" strike="noStrike" kern="0" cap="none" spc="0" normalizeH="0" baseline="0" noProof="0" dirty="0">
                  <a:ln>
                    <a:noFill/>
                  </a:ln>
                  <a:solidFill>
                    <a:srgbClr val="000000"/>
                  </a:solidFill>
                  <a:effectLst/>
                  <a:uLnTx/>
                  <a:uFillTx/>
                </a:rPr>
                <a:t>XX</a:t>
              </a:r>
            </a:p>
          </p:txBody>
        </p:sp>
      </p:grpSp>
      <p:sp>
        <p:nvSpPr>
          <p:cNvPr id="120" name="Text Placeholder 11">
            <a:extLst>
              <a:ext uri="{FF2B5EF4-FFF2-40B4-BE49-F238E27FC236}">
                <a16:creationId xmlns:a16="http://schemas.microsoft.com/office/drawing/2014/main" id="{0CE9E215-5CA4-44BD-85E3-2CB5E2346C4A}"/>
              </a:ext>
            </a:extLst>
          </p:cNvPr>
          <p:cNvSpPr txBox="1">
            <a:spLocks/>
          </p:cNvSpPr>
          <p:nvPr/>
        </p:nvSpPr>
        <p:spPr>
          <a:xfrm>
            <a:off x="480047" y="369294"/>
            <a:ext cx="11131751" cy="954107"/>
          </a:xfrm>
          <a:prstGeom prst="rect">
            <a:avLst/>
          </a:prstGeom>
        </p:spPr>
        <p:txBody>
          <a:bodyPr vert="horz" lIns="91440" tIns="45720" rIns="91440" bIns="45720" rtlCol="0">
            <a:spAutoFit/>
          </a:bodyPr>
          <a:lstStyle>
            <a:lvl1pPr marL="0" indent="0" algn="l" defTabSz="885688" rtl="0" eaLnBrk="1" latinLnBrk="0" hangingPunct="1">
              <a:lnSpc>
                <a:spcPct val="90000"/>
              </a:lnSpc>
              <a:spcBef>
                <a:spcPts val="969"/>
              </a:spcBef>
              <a:buFont typeface="Arial" panose="020B0604020202020204" pitchFamily="34" charset="0"/>
              <a:buNone/>
              <a:defRPr sz="2800" b="1" kern="1200" cap="all" baseline="0">
                <a:solidFill>
                  <a:schemeClr val="tx1"/>
                </a:solidFill>
                <a:latin typeface="+mj-lt"/>
                <a:ea typeface="+mn-ea"/>
                <a:cs typeface="+mn-cs"/>
              </a:defRPr>
            </a:lvl1pPr>
            <a:lvl2pPr marL="457200" indent="0" algn="l" defTabSz="885688" rtl="0" eaLnBrk="1" latinLnBrk="0" hangingPunct="1">
              <a:lnSpc>
                <a:spcPct val="90000"/>
              </a:lnSpc>
              <a:spcBef>
                <a:spcPts val="484"/>
              </a:spcBef>
              <a:buFont typeface="Arial" panose="020B0604020202020204" pitchFamily="34" charset="0"/>
              <a:buNone/>
              <a:defRPr sz="1400" kern="1200">
                <a:solidFill>
                  <a:schemeClr val="tx1"/>
                </a:solidFill>
                <a:latin typeface="+mn-lt"/>
                <a:ea typeface="+mn-ea"/>
                <a:cs typeface="+mn-cs"/>
              </a:defRPr>
            </a:lvl2pPr>
            <a:lvl3pPr marL="914400" indent="0" algn="l" defTabSz="885688" rtl="0" eaLnBrk="1" latinLnBrk="0" hangingPunct="1">
              <a:lnSpc>
                <a:spcPct val="90000"/>
              </a:lnSpc>
              <a:spcBef>
                <a:spcPts val="484"/>
              </a:spcBef>
              <a:buFont typeface="Arial" panose="020B0604020202020204" pitchFamily="34" charset="0"/>
              <a:buNone/>
              <a:defRPr sz="1200" kern="1200">
                <a:solidFill>
                  <a:schemeClr val="tx1"/>
                </a:solidFill>
                <a:latin typeface="+mn-lt"/>
                <a:ea typeface="+mn-ea"/>
                <a:cs typeface="+mn-cs"/>
              </a:defRPr>
            </a:lvl3pPr>
            <a:lvl4pPr marL="13716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4pPr>
            <a:lvl5pPr marL="18288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5pPr>
            <a:lvl6pPr marL="22860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6pPr>
            <a:lvl7pPr marL="27432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7pPr>
            <a:lvl8pPr marL="32004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8pPr>
            <a:lvl9pPr marL="36576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dirty="0"/>
              <a:t>United Kingdom – employee wellbeing </a:t>
            </a:r>
            <a:br>
              <a:rPr lang="en-US" dirty="0"/>
            </a:br>
            <a:r>
              <a:rPr lang="en-US" dirty="0"/>
              <a:t>business case</a:t>
            </a:r>
          </a:p>
        </p:txBody>
      </p:sp>
      <p:sp>
        <p:nvSpPr>
          <p:cNvPr id="129" name="4. Footnote">
            <a:extLst>
              <a:ext uri="{FF2B5EF4-FFF2-40B4-BE49-F238E27FC236}">
                <a16:creationId xmlns:a16="http://schemas.microsoft.com/office/drawing/2014/main" id="{F4AB0D1E-B476-4637-A83D-B2524969A97A}"/>
              </a:ext>
            </a:extLst>
          </p:cNvPr>
          <p:cNvSpPr txBox="1">
            <a:spLocks/>
          </p:cNvSpPr>
          <p:nvPr>
            <p:custDataLst>
              <p:tags r:id="rId91"/>
            </p:custDataLst>
          </p:nvPr>
        </p:nvSpPr>
        <p:spPr>
          <a:xfrm>
            <a:off x="2878415" y="5840224"/>
            <a:ext cx="5519911" cy="246221"/>
          </a:xfrm>
          <a:prstGeom prst="rect">
            <a:avLst/>
          </a:prstGeom>
          <a:noFill/>
        </p:spPr>
        <p:txBody>
          <a:bodyPr vert="horz" wrap="square" lIns="0" tIns="0" rIns="0" bIns="0" rtlCol="0" anchor="b" anchorCtr="0">
            <a:spAutoFit/>
          </a:bodyPr>
          <a:lstStyle/>
          <a:p>
            <a:pPr marL="203200" indent="-212725"/>
            <a:r>
              <a:rPr lang="en-US" sz="800" dirty="0">
                <a:solidFill>
                  <a:schemeClr val="bg1">
                    <a:lumMod val="50000"/>
                  </a:schemeClr>
                </a:solidFill>
              </a:rPr>
              <a:t>1.	Incremental value captured from Presenteeism is ~£0-110 Bn depending on the extent of overlap </a:t>
            </a:r>
            <a:br>
              <a:rPr lang="en-US" sz="800" dirty="0">
                <a:solidFill>
                  <a:schemeClr val="bg1">
                    <a:lumMod val="50000"/>
                  </a:schemeClr>
                </a:solidFill>
              </a:rPr>
            </a:br>
            <a:r>
              <a:rPr lang="en-US" sz="800" dirty="0">
                <a:solidFill>
                  <a:schemeClr val="bg1">
                    <a:lumMod val="50000"/>
                  </a:schemeClr>
                </a:solidFill>
              </a:rPr>
              <a:t>with increased Productivity</a:t>
            </a:r>
            <a:endParaRPr lang="en-NZ" sz="800" dirty="0">
              <a:solidFill>
                <a:schemeClr val="bg1">
                  <a:lumMod val="50000"/>
                </a:schemeClr>
              </a:solidFill>
            </a:endParaRPr>
          </a:p>
        </p:txBody>
      </p:sp>
      <p:sp>
        <p:nvSpPr>
          <p:cNvPr id="112" name="object 22">
            <a:extLst>
              <a:ext uri="{FF2B5EF4-FFF2-40B4-BE49-F238E27FC236}">
                <a16:creationId xmlns:a16="http://schemas.microsoft.com/office/drawing/2014/main" id="{CE396D7A-456B-4AB8-8012-0D0F0DF23624}"/>
              </a:ext>
            </a:extLst>
          </p:cNvPr>
          <p:cNvSpPr/>
          <p:nvPr/>
        </p:nvSpPr>
        <p:spPr>
          <a:xfrm>
            <a:off x="468007" y="5737949"/>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dirty="0"/>
          </a:p>
        </p:txBody>
      </p:sp>
      <p:pic>
        <p:nvPicPr>
          <p:cNvPr id="117" name="Picture 116">
            <a:extLst>
              <a:ext uri="{FF2B5EF4-FFF2-40B4-BE49-F238E27FC236}">
                <a16:creationId xmlns:a16="http://schemas.microsoft.com/office/drawing/2014/main" id="{1BD53BF6-A061-49F4-A276-273D544536C2}"/>
              </a:ext>
            </a:extLst>
          </p:cNvPr>
          <p:cNvPicPr>
            <a:picLocks noChangeAspect="1"/>
          </p:cNvPicPr>
          <p:nvPr/>
        </p:nvPicPr>
        <p:blipFill>
          <a:blip r:embed="rId99"/>
          <a:stretch>
            <a:fillRect/>
          </a:stretch>
        </p:blipFill>
        <p:spPr>
          <a:xfrm>
            <a:off x="8660129" y="5931015"/>
            <a:ext cx="2216241" cy="713065"/>
          </a:xfrm>
          <a:prstGeom prst="rect">
            <a:avLst/>
          </a:prstGeom>
        </p:spPr>
      </p:pic>
      <p:grpSp>
        <p:nvGrpSpPr>
          <p:cNvPr id="110" name="sticker">
            <a:extLst>
              <a:ext uri="{FF2B5EF4-FFF2-40B4-BE49-F238E27FC236}">
                <a16:creationId xmlns:a16="http://schemas.microsoft.com/office/drawing/2014/main" id="{E1E8CC88-4D26-4FE8-BC3A-BD0501E1EAD8}"/>
              </a:ext>
            </a:extLst>
          </p:cNvPr>
          <p:cNvGrpSpPr/>
          <p:nvPr/>
        </p:nvGrpSpPr>
        <p:grpSpPr>
          <a:xfrm>
            <a:off x="529160" y="1314000"/>
            <a:ext cx="3957815" cy="148759"/>
            <a:chOff x="7980185" y="254000"/>
            <a:chExt cx="3957815" cy="148759"/>
          </a:xfrm>
          <a:noFill/>
        </p:grpSpPr>
        <p:sp>
          <p:nvSpPr>
            <p:cNvPr id="111" name="StickerRectangle">
              <a:extLst>
                <a:ext uri="{FF2B5EF4-FFF2-40B4-BE49-F238E27FC236}">
                  <a16:creationId xmlns:a16="http://schemas.microsoft.com/office/drawing/2014/main" id="{705A096C-16B6-4D4E-8CDF-6419456B7758}"/>
                </a:ext>
              </a:extLst>
            </p:cNvPr>
            <p:cNvSpPr/>
            <p:nvPr/>
          </p:nvSpPr>
          <p:spPr>
            <a:xfrm>
              <a:off x="7980185" y="254000"/>
              <a:ext cx="3957815" cy="148759"/>
            </a:xfrm>
            <a:prstGeom prst="leftRightArrow">
              <a:avLst>
                <a:gd name="adj1" fmla="val 10000000"/>
                <a:gd name="adj2" fmla="val 0"/>
              </a:avLst>
            </a:prstGeom>
            <a:grpFill/>
            <a:ln w="12700" cap="flat" cmpd="sng" algn="ctr">
              <a:noFill/>
              <a:prstDash val="solid"/>
              <a:miter lim="800000"/>
            </a:ln>
            <a:effectLst/>
            <a:extLst>
              <a:ext uri="{91240B29-F687-4F45-9708-019B960494DF}">
                <a14:hiddenLine xmlns:a14="http://schemas.microsoft.com/office/drawing/2010/main" w="12700" cap="flat" cmpd="sng" algn="ctr">
                  <a:solidFill>
                    <a:srgbClr val="FFFFFF"/>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38100" tIns="0" rIns="0" bIns="25400" rtlCol="0" anchor="t">
              <a:spAutoFit/>
            </a:bodyPr>
            <a:lstStyle/>
            <a:p>
              <a:pPr algn="r"/>
              <a:r>
                <a:rPr lang="en-US" sz="800" dirty="0">
                  <a:solidFill>
                    <a:schemeClr val="accent6"/>
                  </a:solidFill>
                </a:rPr>
                <a:t>ESTIMATED VALUES – TOTAL IN REPORT ROUNDED TO NEAREST £10 BILLION</a:t>
              </a:r>
              <a:endParaRPr lang="en-NZ" sz="800" dirty="0">
                <a:solidFill>
                  <a:schemeClr val="accent6"/>
                </a:solidFill>
              </a:endParaRPr>
            </a:p>
          </p:txBody>
        </p:sp>
        <p:cxnSp>
          <p:nvCxnSpPr>
            <p:cNvPr id="113" name="Straight Arrow Connector 112">
              <a:extLst>
                <a:ext uri="{FF2B5EF4-FFF2-40B4-BE49-F238E27FC236}">
                  <a16:creationId xmlns:a16="http://schemas.microsoft.com/office/drawing/2014/main" id="{AFFEA8F7-9D50-468E-9C7E-DB52BBFFA85D}"/>
                </a:ext>
              </a:extLst>
            </p:cNvPr>
            <p:cNvCxnSpPr>
              <a:cxnSpLocks/>
              <a:stCxn id="111" idx="6"/>
              <a:endCxn id="111" idx="4"/>
            </p:cNvCxnSpPr>
            <p:nvPr/>
          </p:nvCxnSpPr>
          <p:spPr>
            <a:xfrm flipH="1">
              <a:off x="7980185" y="402759"/>
              <a:ext cx="3957815" cy="0"/>
            </a:xfrm>
            <a:prstGeom prst="straightConnector1">
              <a:avLst/>
            </a:prstGeom>
            <a:grpFill/>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4" name="TextBox 113">
            <a:extLst>
              <a:ext uri="{FF2B5EF4-FFF2-40B4-BE49-F238E27FC236}">
                <a16:creationId xmlns:a16="http://schemas.microsoft.com/office/drawing/2014/main" id="{FE8B73D0-A51F-4FC5-91B0-1F3CFF71E69F}"/>
              </a:ext>
            </a:extLst>
          </p:cNvPr>
          <p:cNvSpPr txBox="1">
            <a:spLocks/>
          </p:cNvSpPr>
          <p:nvPr>
            <p:custDataLst>
              <p:tags r:id="rId92"/>
            </p:custDataLst>
          </p:nvPr>
        </p:nvSpPr>
        <p:spPr>
          <a:xfrm>
            <a:off x="6390654" y="5500250"/>
            <a:ext cx="1319219"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 ~130-370</a:t>
            </a:r>
          </a:p>
        </p:txBody>
      </p:sp>
      <p:sp>
        <p:nvSpPr>
          <p:cNvPr id="115" name="TextBox 114">
            <a:extLst>
              <a:ext uri="{FF2B5EF4-FFF2-40B4-BE49-F238E27FC236}">
                <a16:creationId xmlns:a16="http://schemas.microsoft.com/office/drawing/2014/main" id="{20F0C214-D28B-4464-B3DD-61905A870FB2}"/>
              </a:ext>
            </a:extLst>
          </p:cNvPr>
          <p:cNvSpPr txBox="1">
            <a:spLocks/>
          </p:cNvSpPr>
          <p:nvPr>
            <p:custDataLst>
              <p:tags r:id="rId93"/>
            </p:custDataLst>
          </p:nvPr>
        </p:nvSpPr>
        <p:spPr>
          <a:xfrm>
            <a:off x="10452224" y="5500250"/>
            <a:ext cx="1159574"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~4,000-12,000</a:t>
            </a:r>
          </a:p>
        </p:txBody>
      </p:sp>
      <p:sp>
        <p:nvSpPr>
          <p:cNvPr id="116" name="TextBox 115">
            <a:extLst>
              <a:ext uri="{FF2B5EF4-FFF2-40B4-BE49-F238E27FC236}">
                <a16:creationId xmlns:a16="http://schemas.microsoft.com/office/drawing/2014/main" id="{31717287-26DB-4A28-8166-4ADCB794BED5}"/>
              </a:ext>
            </a:extLst>
          </p:cNvPr>
          <p:cNvSpPr txBox="1"/>
          <p:nvPr>
            <p:custDataLst>
              <p:tags r:id="rId94"/>
            </p:custDataLst>
          </p:nvPr>
        </p:nvSpPr>
        <p:spPr>
          <a:xfrm>
            <a:off x="515536" y="5489310"/>
            <a:ext cx="3635407"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Total (rounded)</a:t>
            </a:r>
          </a:p>
        </p:txBody>
      </p:sp>
      <p:cxnSp>
        <p:nvCxnSpPr>
          <p:cNvPr id="119" name="Straight Connector 118">
            <a:extLst>
              <a:ext uri="{FF2B5EF4-FFF2-40B4-BE49-F238E27FC236}">
                <a16:creationId xmlns:a16="http://schemas.microsoft.com/office/drawing/2014/main" id="{DCE0AE38-AF0F-41D7-9371-D8F4FB26D37C}"/>
              </a:ext>
            </a:extLst>
          </p:cNvPr>
          <p:cNvCxnSpPr>
            <a:cxnSpLocks/>
          </p:cNvCxnSpPr>
          <p:nvPr>
            <p:custDataLst>
              <p:tags r:id="rId95"/>
            </p:custDataLst>
          </p:nvPr>
        </p:nvCxnSpPr>
        <p:spPr>
          <a:xfrm>
            <a:off x="522589" y="5449203"/>
            <a:ext cx="11089208" cy="0"/>
          </a:xfrm>
          <a:prstGeom prst="line">
            <a:avLst/>
          </a:prstGeom>
          <a:noFill/>
          <a:ln w="9525" cap="flat" cmpd="sng" algn="ctr">
            <a:solidFill>
              <a:schemeClr val="bg1">
                <a:lumMod val="50000"/>
              </a:schemeClr>
            </a:solidFill>
            <a:prstDash val="sysDot"/>
            <a:miter lim="800000"/>
            <a:tailEnd type="none"/>
          </a:ln>
          <a:effectLst/>
        </p:spPr>
      </p:cxnSp>
    </p:spTree>
    <p:extLst>
      <p:ext uri="{BB962C8B-B14F-4D97-AF65-F5344CB8AC3E}">
        <p14:creationId xmlns:p14="http://schemas.microsoft.com/office/powerpoint/2010/main" val="2457952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2" hidden="1">
            <a:extLst>
              <a:ext uri="{FF2B5EF4-FFF2-40B4-BE49-F238E27FC236}">
                <a16:creationId xmlns:a16="http://schemas.microsoft.com/office/drawing/2014/main" id="{F1962305-A73E-4952-B023-7DC1178F168A}"/>
              </a:ext>
            </a:extLst>
          </p:cNvPr>
          <p:cNvGraphicFramePr>
            <a:graphicFrameLocks noChangeAspect="1"/>
          </p:cNvGraphicFramePr>
          <p:nvPr>
            <p:custDataLst>
              <p:tags r:id="rId1"/>
            </p:custDataLst>
            <p:extLst>
              <p:ext uri="{D42A27DB-BD31-4B8C-83A1-F6EECF244321}">
                <p14:modId xmlns:p14="http://schemas.microsoft.com/office/powerpoint/2010/main" val="397808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395" imgH="396" progId="TCLayout.ActiveDocument.1">
                  <p:embed/>
                </p:oleObj>
              </mc:Choice>
              <mc:Fallback>
                <p:oleObj name="think-cell Slide" r:id="rId17" imgW="395" imgH="396" progId="TCLayout.ActiveDocument.1">
                  <p:embed/>
                  <p:pic>
                    <p:nvPicPr>
                      <p:cNvPr id="5" name="Object 2" hidden="1">
                        <a:extLst>
                          <a:ext uri="{FF2B5EF4-FFF2-40B4-BE49-F238E27FC236}">
                            <a16:creationId xmlns:a16="http://schemas.microsoft.com/office/drawing/2014/main" id="{F1962305-A73E-4952-B023-7DC1178F168A}"/>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179" name="4. Footnote">
            <a:extLst>
              <a:ext uri="{FF2B5EF4-FFF2-40B4-BE49-F238E27FC236}">
                <a16:creationId xmlns:a16="http://schemas.microsoft.com/office/drawing/2014/main" id="{DD28B577-58F1-4E10-B2B6-F2E4E15E9D25}"/>
              </a:ext>
            </a:extLst>
          </p:cNvPr>
          <p:cNvSpPr txBox="1">
            <a:spLocks/>
          </p:cNvSpPr>
          <p:nvPr>
            <p:custDataLst>
              <p:tags r:id="rId2"/>
            </p:custDataLst>
          </p:nvPr>
        </p:nvSpPr>
        <p:spPr>
          <a:xfrm>
            <a:off x="2947814" y="5378606"/>
            <a:ext cx="5724178" cy="553998"/>
          </a:xfrm>
          <a:prstGeom prst="rect">
            <a:avLst/>
          </a:prstGeom>
          <a:noFill/>
        </p:spPr>
        <p:txBody>
          <a:bodyPr wrap="square" lIns="0" tIns="0" rIns="0" bIns="0" rtlCol="0" anchor="t">
            <a:spAutoFit/>
          </a:bodyPr>
          <a:lstStyle/>
          <a:p>
            <a:pPr marL="228275" marR="0" lvl="0" indent="-228600" defTabSz="914400" eaLnBrk="1" fontAlgn="auto" latinLnBrk="0" hangingPunct="1">
              <a:lnSpc>
                <a:spcPct val="100000"/>
              </a:lnSpc>
              <a:spcBef>
                <a:spcPts val="0"/>
              </a:spcBef>
              <a:spcAft>
                <a:spcPts val="0"/>
              </a:spcAft>
              <a:buClrTx/>
              <a:buSzTx/>
              <a:buFont typeface="+mj-lt"/>
              <a:buAutoNum type="arabicPeriod"/>
              <a:tabLst/>
              <a:defRPr/>
            </a:pPr>
            <a:r>
              <a:rPr kumimoji="0" lang="en-US" sz="600" b="0" i="0" u="none" strike="noStrike" kern="0" cap="none" spc="0" normalizeH="0" baseline="0" noProof="0" dirty="0">
                <a:ln>
                  <a:noFill/>
                </a:ln>
                <a:solidFill>
                  <a:schemeClr val="bg1">
                    <a:lumMod val="50000"/>
                  </a:schemeClr>
                </a:solidFill>
                <a:effectLst/>
                <a:uLnTx/>
                <a:uFillTx/>
                <a:hlinkClick r:id="rId19">
                  <a:extLst>
                    <a:ext uri="{A12FA001-AC4F-418D-AE19-62706E023703}">
                      <ahyp:hlinkClr xmlns:ahyp="http://schemas.microsoft.com/office/drawing/2018/hyperlinkcolor" val="tx"/>
                    </a:ext>
                  </a:extLst>
                </a:hlinkClick>
              </a:rPr>
              <a:t>https://www.ons.gov.uk/employmentandlabourmarket/peopleinwork/employmentandemployeetypes/bulletins/uklabourmarket/december2022</a:t>
            </a:r>
            <a:r>
              <a:rPr kumimoji="0" lang="en-US" sz="600" b="0" i="0" u="none" strike="noStrike" kern="0" cap="none" spc="0" normalizeH="0" baseline="0" noProof="0" dirty="0">
                <a:ln>
                  <a:noFill/>
                </a:ln>
                <a:solidFill>
                  <a:schemeClr val="bg1">
                    <a:lumMod val="50000"/>
                  </a:schemeClr>
                </a:solidFill>
                <a:effectLst/>
                <a:uLnTx/>
                <a:uFillTx/>
              </a:rPr>
              <a:t> </a:t>
            </a:r>
          </a:p>
          <a:p>
            <a:pPr marL="219075" marR="0" lvl="0" indent="-228600" defTabSz="914400" eaLnBrk="1" fontAlgn="auto" latinLnBrk="0" hangingPunct="1">
              <a:lnSpc>
                <a:spcPct val="100000"/>
              </a:lnSpc>
              <a:spcBef>
                <a:spcPts val="0"/>
              </a:spcBef>
              <a:spcAft>
                <a:spcPts val="0"/>
              </a:spcAft>
              <a:buClrTx/>
              <a:buSzTx/>
              <a:buFontTx/>
              <a:buAutoNum type="arabicPeriod" startAt="2"/>
              <a:tabLst/>
              <a:defRPr/>
            </a:pPr>
            <a:r>
              <a:rPr kumimoji="0" lang="en-US" sz="600" b="0" i="0" u="none" strike="noStrike" kern="0" cap="none" spc="0" normalizeH="0" baseline="0" noProof="0" dirty="0">
                <a:ln>
                  <a:noFill/>
                </a:ln>
                <a:solidFill>
                  <a:schemeClr val="bg1">
                    <a:lumMod val="50000"/>
                  </a:schemeClr>
                </a:solidFill>
                <a:effectLst/>
                <a:uLnTx/>
                <a:uFillTx/>
                <a:hlinkClick r:id="rId20">
                  <a:extLst>
                    <a:ext uri="{A12FA001-AC4F-418D-AE19-62706E023703}">
                      <ahyp:hlinkClr xmlns:ahyp="http://schemas.microsoft.com/office/drawing/2018/hyperlinkcolor" val="tx"/>
                    </a:ext>
                  </a:extLst>
                </a:hlinkClick>
              </a:rPr>
              <a:t>https://www.businessleader.co.uk/labour-turnover-in-2021-highest-in-not-for-profit-sector/</a:t>
            </a:r>
            <a:endParaRPr kumimoji="0" lang="en-US" sz="600" b="0" i="0" u="none" strike="noStrike" kern="0" cap="none" spc="0" normalizeH="0" baseline="0" noProof="0" dirty="0">
              <a:ln>
                <a:noFill/>
              </a:ln>
              <a:solidFill>
                <a:schemeClr val="bg1">
                  <a:lumMod val="50000"/>
                </a:schemeClr>
              </a:solidFill>
              <a:effectLst/>
              <a:uLnTx/>
              <a:uFillTx/>
            </a:endParaRPr>
          </a:p>
          <a:p>
            <a:pPr marL="219075" marR="0" lvl="0" indent="-228600" defTabSz="914400" eaLnBrk="1" fontAlgn="auto" latinLnBrk="0" hangingPunct="1">
              <a:lnSpc>
                <a:spcPct val="100000"/>
              </a:lnSpc>
              <a:spcBef>
                <a:spcPts val="0"/>
              </a:spcBef>
              <a:spcAft>
                <a:spcPts val="0"/>
              </a:spcAft>
              <a:buClrTx/>
              <a:buSzTx/>
              <a:buFontTx/>
              <a:buAutoNum type="arabicPeriod" startAt="2"/>
              <a:tabLst/>
              <a:defRPr/>
            </a:pPr>
            <a:r>
              <a:rPr kumimoji="0" lang="en-US" sz="600" b="0" i="0" u="none" strike="noStrike" kern="0" cap="none" spc="0" normalizeH="0" baseline="0" noProof="0" dirty="0">
                <a:ln>
                  <a:noFill/>
                </a:ln>
                <a:solidFill>
                  <a:schemeClr val="bg1">
                    <a:lumMod val="50000"/>
                  </a:schemeClr>
                </a:solidFill>
                <a:effectLst/>
                <a:uLnTx/>
                <a:uFillTx/>
                <a:cs typeface="Arial" panose="020B0604020202020204" pitchFamily="34" charset="0"/>
                <a:hlinkClick r:id="rId21">
                  <a:extLst>
                    <a:ext uri="{A12FA001-AC4F-418D-AE19-62706E023703}">
                      <ahyp:hlinkClr xmlns:ahyp="http://schemas.microsoft.com/office/drawing/2018/hyperlinkcolor" val="tx"/>
                    </a:ext>
                  </a:extLst>
                </a:hlinkClick>
              </a:rPr>
              <a:t>https://info.workinstitute.com/hubfs/2022%20Retention%20Report/2022%20Retention%20Report%20-%20Work%20Institute.pdf</a:t>
            </a:r>
            <a:endParaRPr kumimoji="0" lang="en-US" sz="600" b="0" i="0" u="none" strike="noStrike" kern="0" cap="none" spc="0" normalizeH="0" baseline="0" noProof="0" dirty="0">
              <a:ln>
                <a:noFill/>
              </a:ln>
              <a:solidFill>
                <a:schemeClr val="bg1">
                  <a:lumMod val="50000"/>
                </a:schemeClr>
              </a:solidFill>
              <a:effectLst/>
              <a:uLnTx/>
              <a:uFillTx/>
              <a:cs typeface="Arial" panose="020B0604020202020204" pitchFamily="34" charset="0"/>
            </a:endParaRPr>
          </a:p>
          <a:p>
            <a:pPr marL="219075" marR="0" lvl="0" indent="-228600" defTabSz="914400" eaLnBrk="1" fontAlgn="auto" latinLnBrk="0" hangingPunct="1">
              <a:lnSpc>
                <a:spcPct val="100000"/>
              </a:lnSpc>
              <a:spcBef>
                <a:spcPts val="0"/>
              </a:spcBef>
              <a:spcAft>
                <a:spcPts val="0"/>
              </a:spcAft>
              <a:buClrTx/>
              <a:buSzTx/>
              <a:buFontTx/>
              <a:buAutoNum type="arabicPeriod" startAt="2"/>
              <a:tabLst/>
              <a:defRPr/>
            </a:pPr>
            <a:r>
              <a:rPr kumimoji="0" lang="en-US" sz="600" b="0" i="0" u="none" strike="noStrike" kern="0" cap="none" spc="0" normalizeH="0" baseline="0" noProof="0" dirty="0">
                <a:ln>
                  <a:noFill/>
                </a:ln>
                <a:solidFill>
                  <a:schemeClr val="bg1">
                    <a:lumMod val="50000"/>
                  </a:schemeClr>
                </a:solidFill>
                <a:effectLst/>
                <a:uLnTx/>
                <a:uFillTx/>
                <a:cs typeface="Arial" panose="020B0604020202020204" pitchFamily="34" charset="0"/>
                <a:hlinkClick r:id="rId22">
                  <a:extLst>
                    <a:ext uri="{A12FA001-AC4F-418D-AE19-62706E023703}">
                      <ahyp:hlinkClr xmlns:ahyp="http://schemas.microsoft.com/office/drawing/2018/hyperlinkcolor" val="tx"/>
                    </a:ext>
                  </a:extLst>
                </a:hlinkClick>
              </a:rPr>
              <a:t>https://www.mckinsey.com/capabilities/people-and-organizational-performance/our-insights/great-attrition-or-great-attraction-the-choice-is-yours</a:t>
            </a:r>
            <a:endParaRPr kumimoji="0" lang="en-US" sz="600" b="0" i="0" u="none" strike="noStrike" kern="0" cap="none" spc="0" normalizeH="0" baseline="0" noProof="0" dirty="0">
              <a:ln>
                <a:noFill/>
              </a:ln>
              <a:solidFill>
                <a:schemeClr val="bg1">
                  <a:lumMod val="50000"/>
                </a:schemeClr>
              </a:solidFill>
              <a:effectLst/>
              <a:uLnTx/>
              <a:uFillTx/>
              <a:cs typeface="Arial" panose="020B0604020202020204" pitchFamily="34" charset="0"/>
            </a:endParaRPr>
          </a:p>
          <a:p>
            <a:pPr marL="219075" marR="0" lvl="0" indent="-228600" defTabSz="914400" eaLnBrk="1" fontAlgn="auto" latinLnBrk="0" hangingPunct="1">
              <a:lnSpc>
                <a:spcPct val="100000"/>
              </a:lnSpc>
              <a:spcBef>
                <a:spcPts val="0"/>
              </a:spcBef>
              <a:spcAft>
                <a:spcPts val="0"/>
              </a:spcAft>
              <a:buClrTx/>
              <a:buSzTx/>
              <a:buFontTx/>
              <a:buAutoNum type="arabicPeriod" startAt="2"/>
              <a:tabLst/>
              <a:defRPr/>
            </a:pPr>
            <a:r>
              <a:rPr kumimoji="0" lang="en-US" sz="600" b="0" i="0" u="none" strike="noStrike" kern="0" cap="none" spc="0" normalizeH="0" baseline="0" noProof="0" dirty="0">
                <a:ln>
                  <a:noFill/>
                </a:ln>
                <a:solidFill>
                  <a:schemeClr val="bg1">
                    <a:lumMod val="50000"/>
                  </a:schemeClr>
                </a:solidFill>
                <a:effectLst/>
                <a:uLnTx/>
                <a:uFillTx/>
                <a:cs typeface="Arial" panose="020B0604020202020204" pitchFamily="34" charset="0"/>
                <a:hlinkClick r:id="rId23">
                  <a:extLst>
                    <a:ext uri="{A12FA001-AC4F-418D-AE19-62706E023703}">
                      <ahyp:hlinkClr xmlns:ahyp="http://schemas.microsoft.com/office/drawing/2018/hyperlinkcolor" val="tx"/>
                    </a:ext>
                  </a:extLst>
                </a:hlinkClick>
              </a:rPr>
              <a:t>https://www.centrichr.co.uk/what-is-the-true-cost-of-replacing-an-employee/</a:t>
            </a:r>
            <a:endParaRPr kumimoji="0" lang="en-US" sz="600" b="0" i="0" u="none" strike="noStrike" kern="0" cap="none" spc="0" normalizeH="0" baseline="0" noProof="0" dirty="0">
              <a:ln>
                <a:noFill/>
              </a:ln>
              <a:solidFill>
                <a:schemeClr val="bg1">
                  <a:lumMod val="50000"/>
                </a:schemeClr>
              </a:solidFill>
              <a:effectLst/>
              <a:uLnTx/>
              <a:uFillTx/>
              <a:cs typeface="Arial" panose="020B0604020202020204" pitchFamily="34" charset="0"/>
            </a:endParaRPr>
          </a:p>
          <a:p>
            <a:pPr marL="219075" marR="0" lvl="0" indent="-228600" defTabSz="914400" eaLnBrk="1" fontAlgn="auto" latinLnBrk="0" hangingPunct="1">
              <a:lnSpc>
                <a:spcPct val="100000"/>
              </a:lnSpc>
              <a:spcBef>
                <a:spcPts val="0"/>
              </a:spcBef>
              <a:spcAft>
                <a:spcPts val="0"/>
              </a:spcAft>
              <a:buClrTx/>
              <a:buSzTx/>
              <a:buFontTx/>
              <a:buAutoNum type="arabicPeriod" startAt="2"/>
              <a:tabLst/>
              <a:defRPr/>
            </a:pPr>
            <a:r>
              <a:rPr kumimoji="0" lang="en-US" sz="600" b="0" i="0" u="none" strike="noStrike" kern="0" cap="none" spc="0" normalizeH="0" baseline="0" noProof="0" dirty="0">
                <a:ln>
                  <a:noFill/>
                </a:ln>
                <a:solidFill>
                  <a:schemeClr val="bg1">
                    <a:lumMod val="50000"/>
                  </a:schemeClr>
                </a:solidFill>
                <a:effectLst/>
                <a:uLnTx/>
                <a:uFillTx/>
                <a:cs typeface="Arial" panose="020B0604020202020204" pitchFamily="34" charset="0"/>
                <a:hlinkClick r:id="rId24">
                  <a:extLst>
                    <a:ext uri="{A12FA001-AC4F-418D-AE19-62706E023703}">
                      <ahyp:hlinkClr xmlns:ahyp="http://schemas.microsoft.com/office/drawing/2018/hyperlinkcolor" val="tx"/>
                    </a:ext>
                  </a:extLst>
                </a:hlinkClick>
              </a:rPr>
              <a:t>https://www.ons.gov.uk/employmentandlabourmarket/peopleinwork/employmentandemployeetypes/bulletins/averageweeklyearningsingreatbritain/december2022</a:t>
            </a:r>
            <a:endParaRPr kumimoji="0" lang="en-US" sz="600" b="0" i="0" u="none" strike="noStrike" kern="0" cap="none" spc="0" normalizeH="0" baseline="0" noProof="0" dirty="0">
              <a:ln>
                <a:noFill/>
              </a:ln>
              <a:solidFill>
                <a:schemeClr val="bg1">
                  <a:lumMod val="50000"/>
                </a:schemeClr>
              </a:solidFill>
              <a:effectLst/>
              <a:uLnTx/>
              <a:uFillTx/>
              <a:cs typeface="Arial" panose="020B0604020202020204" pitchFamily="34" charset="0"/>
            </a:endParaRPr>
          </a:p>
        </p:txBody>
      </p:sp>
      <p:sp>
        <p:nvSpPr>
          <p:cNvPr id="224" name="4. Footnote">
            <a:extLst>
              <a:ext uri="{FF2B5EF4-FFF2-40B4-BE49-F238E27FC236}">
                <a16:creationId xmlns:a16="http://schemas.microsoft.com/office/drawing/2014/main" id="{32048AC2-F325-49F3-B203-CBADCE026D95}"/>
              </a:ext>
            </a:extLst>
          </p:cNvPr>
          <p:cNvSpPr txBox="1">
            <a:spLocks/>
          </p:cNvSpPr>
          <p:nvPr>
            <p:custDataLst>
              <p:tags r:id="rId3"/>
            </p:custDataLst>
          </p:nvPr>
        </p:nvSpPr>
        <p:spPr>
          <a:xfrm>
            <a:off x="2947814" y="5939819"/>
            <a:ext cx="5640288" cy="646331"/>
          </a:xfrm>
          <a:prstGeom prst="rect">
            <a:avLst/>
          </a:prstGeom>
          <a:noFill/>
        </p:spPr>
        <p:txBody>
          <a:bodyPr wrap="square" lIns="0" tIns="0" rIns="0" bIns="0" rtlCol="0" anchor="t">
            <a:spAutoFit/>
          </a:bodyPr>
          <a:lstStyle/>
          <a:p>
            <a:pPr marL="228600" indent="-228600">
              <a:buFontTx/>
              <a:buAutoNum type="arabicPeriod" startAt="7"/>
              <a:defRPr/>
            </a:pPr>
            <a:r>
              <a:rPr lang="en-US" sz="600" dirty="0">
                <a:solidFill>
                  <a:schemeClr val="bg1">
                    <a:lumMod val="50000"/>
                  </a:schemeClr>
                </a:solidFill>
                <a:cs typeface="Arial" panose="020B0604020202020204" pitchFamily="34" charset="0"/>
                <a:hlinkClick r:id="rId25">
                  <a:extLst>
                    <a:ext uri="{A12FA001-AC4F-418D-AE19-62706E023703}">
                      <ahyp:hlinkClr xmlns:ahyp="http://schemas.microsoft.com/office/drawing/2018/hyperlinkcolor" val="tx"/>
                    </a:ext>
                  </a:extLst>
                </a:hlinkClick>
              </a:rPr>
              <a:t>https://www.hse.gov.uk/statistics/overall/hssh2122.pdfhttps://www.hse.gov.uk/statistics/overall/hssh2122.pdf</a:t>
            </a:r>
            <a:endParaRPr lang="en-US" sz="600" dirty="0">
              <a:solidFill>
                <a:schemeClr val="bg1">
                  <a:lumMod val="50000"/>
                </a:schemeClr>
              </a:solidFill>
              <a:cs typeface="Arial" panose="020B0604020202020204" pitchFamily="34" charset="0"/>
            </a:endParaRPr>
          </a:p>
          <a:p>
            <a:pPr marL="228600" indent="-228600">
              <a:buFontTx/>
              <a:buAutoNum type="arabicPeriod" startAt="7"/>
              <a:defRPr/>
            </a:pPr>
            <a:r>
              <a:rPr lang="en-US" sz="600" dirty="0">
                <a:solidFill>
                  <a:schemeClr val="bg1">
                    <a:lumMod val="50000"/>
                  </a:schemeClr>
                </a:solidFill>
                <a:cs typeface="Arial" panose="020B0604020202020204" pitchFamily="34" charset="0"/>
                <a:hlinkClick r:id="rId26">
                  <a:extLst>
                    <a:ext uri="{A12FA001-AC4F-418D-AE19-62706E023703}">
                      <ahyp:hlinkClr xmlns:ahyp="http://schemas.microsoft.com/office/drawing/2018/hyperlinkcolor" val="tx"/>
                    </a:ext>
                  </a:extLst>
                </a:hlinkClick>
              </a:rPr>
              <a:t>https://www.rand.org/randeurope/research/projects/britains-healthiest-workplace.html</a:t>
            </a:r>
            <a:endParaRPr lang="en-US" sz="600" dirty="0">
              <a:solidFill>
                <a:schemeClr val="bg1">
                  <a:lumMod val="50000"/>
                </a:schemeClr>
              </a:solidFill>
              <a:cs typeface="Arial" panose="020B0604020202020204" pitchFamily="34" charset="0"/>
            </a:endParaRPr>
          </a:p>
          <a:p>
            <a:pPr marL="228600" indent="-228600">
              <a:buFont typeface="+mj-lt"/>
              <a:buAutoNum type="arabicPeriod" startAt="7"/>
              <a:defRPr/>
            </a:pPr>
            <a:r>
              <a:rPr lang="en-US" sz="600" dirty="0">
                <a:solidFill>
                  <a:schemeClr val="bg1">
                    <a:lumMod val="50000"/>
                  </a:schemeClr>
                </a:solidFill>
                <a:cs typeface="Arial" panose="020B0604020202020204" pitchFamily="34" charset="0"/>
                <a:hlinkClick r:id="rId27">
                  <a:extLst>
                    <a:ext uri="{A12FA001-AC4F-418D-AE19-62706E023703}">
                      <ahyp:hlinkClr xmlns:ahyp="http://schemas.microsoft.com/office/drawing/2018/hyperlinkcolor" val="tx"/>
                    </a:ext>
                  </a:extLst>
                </a:hlinkClick>
              </a:rPr>
              <a:t>https://wrap.warwick.ac.uk/63228/7/WRAP_Oswald_681096.pdf</a:t>
            </a:r>
            <a:endParaRPr lang="en-US" sz="600" dirty="0">
              <a:solidFill>
                <a:schemeClr val="bg1">
                  <a:lumMod val="50000"/>
                </a:schemeClr>
              </a:solidFill>
              <a:cs typeface="Arial" panose="020B0604020202020204" pitchFamily="34" charset="0"/>
            </a:endParaRPr>
          </a:p>
          <a:p>
            <a:pPr marL="228600" indent="-228600">
              <a:buFontTx/>
              <a:buAutoNum type="arabicPeriod" startAt="7"/>
              <a:defRPr/>
            </a:pPr>
            <a:r>
              <a:rPr lang="en-US" sz="600" dirty="0">
                <a:solidFill>
                  <a:schemeClr val="bg1">
                    <a:lumMod val="50000"/>
                  </a:schemeClr>
                </a:solidFill>
                <a:cs typeface="Arial" panose="020B0604020202020204" pitchFamily="34" charset="0"/>
                <a:hlinkClick r:id="rId28">
                  <a:extLst>
                    <a:ext uri="{A12FA001-AC4F-418D-AE19-62706E023703}">
                      <ahyp:hlinkClr xmlns:ahyp="http://schemas.microsoft.com/office/drawing/2018/hyperlinkcolor" val="tx"/>
                    </a:ext>
                  </a:extLst>
                </a:hlinkClick>
              </a:rPr>
              <a:t>https://s3.amazonaws.com/ghwbpr-2019/UAE/GH19_Ch5.pdf</a:t>
            </a:r>
            <a:endParaRPr lang="en-US" sz="600" dirty="0">
              <a:solidFill>
                <a:schemeClr val="bg1">
                  <a:lumMod val="50000"/>
                </a:schemeClr>
              </a:solidFill>
              <a:cs typeface="Arial" panose="020B0604020202020204" pitchFamily="34" charset="0"/>
            </a:endParaRPr>
          </a:p>
          <a:p>
            <a:pPr marL="228600" indent="-228600">
              <a:buFontTx/>
              <a:buAutoNum type="arabicPeriod" startAt="7"/>
              <a:defRPr/>
            </a:pPr>
            <a:r>
              <a:rPr lang="en-US" sz="600" dirty="0">
                <a:solidFill>
                  <a:schemeClr val="bg1">
                    <a:lumMod val="50000"/>
                  </a:schemeClr>
                </a:solidFill>
                <a:cs typeface="Arial" panose="020B0604020202020204" pitchFamily="34" charset="0"/>
                <a:hlinkClick r:id="rId29">
                  <a:extLst>
                    <a:ext uri="{A12FA001-AC4F-418D-AE19-62706E023703}">
                      <ahyp:hlinkClr xmlns:ahyp="http://schemas.microsoft.com/office/drawing/2018/hyperlinkcolor" val="tx"/>
                    </a:ext>
                  </a:extLst>
                </a:hlinkClick>
              </a:rPr>
              <a:t>https://www.gallup.com/workplace/236927/employee-engagement-drives-growth.aspx</a:t>
            </a:r>
            <a:endParaRPr lang="en-US" sz="600" dirty="0">
              <a:solidFill>
                <a:schemeClr val="bg1">
                  <a:lumMod val="50000"/>
                </a:schemeClr>
              </a:solidFill>
              <a:cs typeface="Arial" panose="020B0604020202020204" pitchFamily="34" charset="0"/>
            </a:endParaRPr>
          </a:p>
          <a:p>
            <a:pPr marL="228600" indent="-228600">
              <a:buFontTx/>
              <a:buAutoNum type="arabicPeriod" startAt="7"/>
              <a:defRPr/>
            </a:pPr>
            <a:r>
              <a:rPr lang="en-US" sz="600" dirty="0">
                <a:solidFill>
                  <a:schemeClr val="bg1">
                    <a:lumMod val="50000"/>
                  </a:schemeClr>
                </a:solidFill>
                <a:cs typeface="Arial" panose="020B0604020202020204" pitchFamily="34" charset="0"/>
                <a:hlinkClick r:id="rId30">
                  <a:extLst>
                    <a:ext uri="{A12FA001-AC4F-418D-AE19-62706E023703}">
                      <ahyp:hlinkClr xmlns:ahyp="http://schemas.microsoft.com/office/drawing/2018/hyperlinkcolor" val="tx"/>
                    </a:ext>
                  </a:extLst>
                </a:hlinkClick>
              </a:rPr>
              <a:t>https://www.researchgate.net/publication/265843860_Organizational_Tenure_and_Employee_Performance_A_Multilevel_Analysis</a:t>
            </a:r>
            <a:endParaRPr lang="en-US" sz="600" dirty="0">
              <a:solidFill>
                <a:schemeClr val="bg1">
                  <a:lumMod val="50000"/>
                </a:schemeClr>
              </a:solidFill>
              <a:cs typeface="Arial" panose="020B0604020202020204" pitchFamily="34" charset="0"/>
            </a:endParaRPr>
          </a:p>
          <a:p>
            <a:pPr marL="228600" indent="-228600">
              <a:buFontTx/>
              <a:buAutoNum type="arabicPeriod" startAt="7"/>
              <a:defRPr/>
            </a:pPr>
            <a:r>
              <a:rPr lang="en-US" sz="600" dirty="0">
                <a:solidFill>
                  <a:schemeClr val="bg1">
                    <a:lumMod val="50000"/>
                  </a:schemeClr>
                </a:solidFill>
                <a:cs typeface="Arial" panose="020B0604020202020204" pitchFamily="34" charset="0"/>
                <a:hlinkClick r:id="rId31">
                  <a:extLst>
                    <a:ext uri="{A12FA001-AC4F-418D-AE19-62706E023703}">
                      <ahyp:hlinkClr xmlns:ahyp="http://schemas.microsoft.com/office/drawing/2018/hyperlinkcolor" val="tx"/>
                    </a:ext>
                  </a:extLst>
                </a:hlinkClick>
              </a:rPr>
              <a:t>https://www.theguardian.com/money/2022/jul/07/uk-workers-would-take-pay-cut-above-average-happiness-study</a:t>
            </a:r>
          </a:p>
        </p:txBody>
      </p:sp>
      <p:sp>
        <p:nvSpPr>
          <p:cNvPr id="162" name="Freeform: Shape 161">
            <a:extLst>
              <a:ext uri="{FF2B5EF4-FFF2-40B4-BE49-F238E27FC236}">
                <a16:creationId xmlns:a16="http://schemas.microsoft.com/office/drawing/2014/main" id="{0AE2BB99-614B-4B50-8F47-C28DC3B6498E}"/>
              </a:ext>
            </a:extLst>
          </p:cNvPr>
          <p:cNvSpPr>
            <a:spLocks/>
          </p:cNvSpPr>
          <p:nvPr/>
        </p:nvSpPr>
        <p:spPr>
          <a:xfrm rot="16200000" flipH="1" flipV="1">
            <a:off x="-1354083" y="3075779"/>
            <a:ext cx="3832558" cy="164296"/>
          </a:xfrm>
          <a:custGeom>
            <a:avLst/>
            <a:gdLst>
              <a:gd name="connsiteX0" fmla="*/ 59 w 4383705"/>
              <a:gd name="connsiteY0" fmla="*/ 92061 h 191204"/>
              <a:gd name="connsiteX1" fmla="*/ 98725 w 4383705"/>
              <a:gd name="connsiteY1" fmla="*/ 59 h 191204"/>
              <a:gd name="connsiteX2" fmla="*/ 1420412 w 4383705"/>
              <a:gd name="connsiteY2" fmla="*/ 59 h 191204"/>
              <a:gd name="connsiteX3" fmla="*/ 1428266 w 4383705"/>
              <a:gd name="connsiteY3" fmla="*/ 59 h 191204"/>
              <a:gd name="connsiteX4" fmla="*/ 2749953 w 4383705"/>
              <a:gd name="connsiteY4" fmla="*/ 59 h 191204"/>
              <a:gd name="connsiteX5" fmla="*/ 2749943 w 4383705"/>
              <a:gd name="connsiteY5" fmla="*/ 478 h 191204"/>
              <a:gd name="connsiteX6" fmla="*/ 3648374 w 4383705"/>
              <a:gd name="connsiteY6" fmla="*/ 478 h 191204"/>
              <a:gd name="connsiteX7" fmla="*/ 3655039 w 4383705"/>
              <a:gd name="connsiteY7" fmla="*/ 478 h 191204"/>
              <a:gd name="connsiteX8" fmla="*/ 3655043 w 4383705"/>
              <a:gd name="connsiteY8" fmla="*/ 479 h 191204"/>
              <a:gd name="connsiteX9" fmla="*/ 4284981 w 4383705"/>
              <a:gd name="connsiteY9" fmla="*/ 479 h 191204"/>
              <a:gd name="connsiteX10" fmla="*/ 4291646 w 4383705"/>
              <a:gd name="connsiteY10" fmla="*/ 479 h 191204"/>
              <a:gd name="connsiteX11" fmla="*/ 4383646 w 4383705"/>
              <a:gd name="connsiteY11" fmla="*/ 99143 h 191204"/>
              <a:gd name="connsiteX12" fmla="*/ 4284981 w 4383705"/>
              <a:gd name="connsiteY12" fmla="*/ 191145 h 191204"/>
              <a:gd name="connsiteX13" fmla="*/ 2963294 w 4383705"/>
              <a:gd name="connsiteY13" fmla="*/ 191145 h 191204"/>
              <a:gd name="connsiteX14" fmla="*/ 2955440 w 4383705"/>
              <a:gd name="connsiteY14" fmla="*/ 191145 h 191204"/>
              <a:gd name="connsiteX15" fmla="*/ 1633753 w 4383705"/>
              <a:gd name="connsiteY15" fmla="*/ 191145 h 191204"/>
              <a:gd name="connsiteX16" fmla="*/ 1633753 w 4383705"/>
              <a:gd name="connsiteY16" fmla="*/ 191144 h 191204"/>
              <a:gd name="connsiteX17" fmla="*/ 997146 w 4383705"/>
              <a:gd name="connsiteY17" fmla="*/ 191144 h 191204"/>
              <a:gd name="connsiteX18" fmla="*/ 997155 w 4383705"/>
              <a:gd name="connsiteY18" fmla="*/ 190725 h 191204"/>
              <a:gd name="connsiteX19" fmla="*/ 98725 w 4383705"/>
              <a:gd name="connsiteY19" fmla="*/ 190725 h 191204"/>
              <a:gd name="connsiteX20" fmla="*/ 92059 w 4383705"/>
              <a:gd name="connsiteY20" fmla="*/ 190725 h 191204"/>
              <a:gd name="connsiteX21" fmla="*/ 59 w 4383705"/>
              <a:gd name="connsiteY21" fmla="*/ 92061 h 19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83705" h="191204">
                <a:moveTo>
                  <a:pt x="59" y="92061"/>
                </a:moveTo>
                <a:cubicBezTo>
                  <a:pt x="1900" y="39403"/>
                  <a:pt x="46074" y="-1782"/>
                  <a:pt x="98725" y="59"/>
                </a:cubicBezTo>
                <a:lnTo>
                  <a:pt x="1420412" y="59"/>
                </a:lnTo>
                <a:lnTo>
                  <a:pt x="1428266" y="59"/>
                </a:lnTo>
                <a:lnTo>
                  <a:pt x="2749953" y="59"/>
                </a:lnTo>
                <a:lnTo>
                  <a:pt x="2749943" y="478"/>
                </a:lnTo>
                <a:lnTo>
                  <a:pt x="3648374" y="478"/>
                </a:lnTo>
                <a:cubicBezTo>
                  <a:pt x="3650594" y="397"/>
                  <a:pt x="3652817" y="397"/>
                  <a:pt x="3655039" y="478"/>
                </a:cubicBezTo>
                <a:lnTo>
                  <a:pt x="3655043" y="479"/>
                </a:lnTo>
                <a:lnTo>
                  <a:pt x="4284981" y="479"/>
                </a:lnTo>
                <a:cubicBezTo>
                  <a:pt x="4287201" y="398"/>
                  <a:pt x="4289424" y="398"/>
                  <a:pt x="4291646" y="479"/>
                </a:cubicBezTo>
                <a:cubicBezTo>
                  <a:pt x="4344296" y="2319"/>
                  <a:pt x="4385488" y="46497"/>
                  <a:pt x="4383646" y="99143"/>
                </a:cubicBezTo>
                <a:cubicBezTo>
                  <a:pt x="4381806" y="151801"/>
                  <a:pt x="4337631" y="192986"/>
                  <a:pt x="4284981" y="191145"/>
                </a:cubicBezTo>
                <a:lnTo>
                  <a:pt x="2963294" y="191145"/>
                </a:lnTo>
                <a:lnTo>
                  <a:pt x="2955440" y="191145"/>
                </a:lnTo>
                <a:lnTo>
                  <a:pt x="1633753" y="191145"/>
                </a:lnTo>
                <a:lnTo>
                  <a:pt x="1633753" y="191144"/>
                </a:lnTo>
                <a:lnTo>
                  <a:pt x="997146" y="191144"/>
                </a:lnTo>
                <a:lnTo>
                  <a:pt x="997155" y="190725"/>
                </a:lnTo>
                <a:lnTo>
                  <a:pt x="98725" y="190725"/>
                </a:lnTo>
                <a:cubicBezTo>
                  <a:pt x="96504" y="190806"/>
                  <a:pt x="94281" y="190806"/>
                  <a:pt x="92059" y="190725"/>
                </a:cubicBezTo>
                <a:cubicBezTo>
                  <a:pt x="39410" y="188885"/>
                  <a:pt x="-1782" y="144707"/>
                  <a:pt x="59" y="92061"/>
                </a:cubicBezTo>
                <a:close/>
              </a:path>
            </a:pathLst>
          </a:custGeom>
          <a:gradFill flip="none" rotWithShape="1">
            <a:gsLst>
              <a:gs pos="53000">
                <a:srgbClr val="CAEFFF"/>
              </a:gs>
              <a:gs pos="49000">
                <a:srgbClr val="F2ACB8"/>
              </a:gs>
              <a:gs pos="100000">
                <a:srgbClr val="CAEFFF"/>
              </a:gs>
              <a:gs pos="0">
                <a:srgbClr val="F2ACB8"/>
              </a:gs>
            </a:gsLst>
            <a:lin ang="0" scaled="1"/>
            <a:tileRect/>
          </a:gradFill>
          <a:ln w="9525" cap="flat">
            <a:noFill/>
            <a:prstDash val="solid"/>
            <a:miter/>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00000"/>
              </a:solidFill>
              <a:effectLst/>
              <a:uLnTx/>
              <a:uFillTx/>
            </a:endParaRPr>
          </a:p>
        </p:txBody>
      </p:sp>
      <p:cxnSp>
        <p:nvCxnSpPr>
          <p:cNvPr id="163" name="Straight Connector 162">
            <a:extLst>
              <a:ext uri="{FF2B5EF4-FFF2-40B4-BE49-F238E27FC236}">
                <a16:creationId xmlns:a16="http://schemas.microsoft.com/office/drawing/2014/main" id="{FAEE1772-81B9-452F-BAF9-14B81489A09C}"/>
              </a:ext>
            </a:extLst>
          </p:cNvPr>
          <p:cNvCxnSpPr>
            <a:cxnSpLocks/>
          </p:cNvCxnSpPr>
          <p:nvPr/>
        </p:nvCxnSpPr>
        <p:spPr>
          <a:xfrm>
            <a:off x="830734" y="3336019"/>
            <a:ext cx="10781064" cy="0"/>
          </a:xfrm>
          <a:prstGeom prst="line">
            <a:avLst/>
          </a:prstGeom>
          <a:noFill/>
          <a:ln w="9525" cap="flat" cmpd="sng" algn="ctr">
            <a:solidFill>
              <a:schemeClr val="bg1">
                <a:lumMod val="50000"/>
              </a:schemeClr>
            </a:solidFill>
            <a:prstDash val="sysDot"/>
            <a:miter lim="800000"/>
            <a:tailEnd type="none"/>
          </a:ln>
          <a:effectLst/>
        </p:spPr>
      </p:cxnSp>
      <p:grpSp>
        <p:nvGrpSpPr>
          <p:cNvPr id="28" name="Group 27">
            <a:extLst>
              <a:ext uri="{FF2B5EF4-FFF2-40B4-BE49-F238E27FC236}">
                <a16:creationId xmlns:a16="http://schemas.microsoft.com/office/drawing/2014/main" id="{A0186ABB-54F2-4484-9C99-1777EF3ED449}"/>
              </a:ext>
            </a:extLst>
          </p:cNvPr>
          <p:cNvGrpSpPr/>
          <p:nvPr/>
        </p:nvGrpSpPr>
        <p:grpSpPr>
          <a:xfrm>
            <a:off x="830734" y="2784647"/>
            <a:ext cx="322617" cy="338446"/>
            <a:chOff x="830734" y="2882146"/>
            <a:chExt cx="396228" cy="384575"/>
          </a:xfrm>
        </p:grpSpPr>
        <p:sp>
          <p:nvSpPr>
            <p:cNvPr id="165" name="Oval 164">
              <a:extLst>
                <a:ext uri="{FF2B5EF4-FFF2-40B4-BE49-F238E27FC236}">
                  <a16:creationId xmlns:a16="http://schemas.microsoft.com/office/drawing/2014/main" id="{C8778870-37A6-492C-8CDC-486FB1FC2374}"/>
                </a:ext>
              </a:extLst>
            </p:cNvPr>
            <p:cNvSpPr/>
            <p:nvPr/>
          </p:nvSpPr>
          <p:spPr>
            <a:xfrm>
              <a:off x="830734" y="2882146"/>
              <a:ext cx="396228" cy="384575"/>
            </a:xfrm>
            <a:prstGeom prst="ellipse">
              <a:avLst/>
            </a:prstGeom>
            <a:solidFill>
              <a:schemeClr val="tx1"/>
            </a:solidFill>
            <a:ln w="6350" cap="sq" cmpd="sng" algn="ctr">
              <a:solidFill>
                <a:srgbClr val="051C2C"/>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100" b="0" i="0" u="none" strike="noStrike" kern="0" cap="none" spc="0" normalizeH="0" baseline="0" noProof="0" dirty="0">
                <a:ln>
                  <a:noFill/>
                </a:ln>
                <a:solidFill>
                  <a:srgbClr val="FFFFFF"/>
                </a:solidFill>
                <a:effectLst/>
                <a:uLnTx/>
                <a:uFillTx/>
                <a:ea typeface="+mn-ea"/>
                <a:cs typeface="+mn-cs"/>
              </a:endParaRPr>
            </a:p>
          </p:txBody>
        </p:sp>
        <p:pic>
          <p:nvPicPr>
            <p:cNvPr id="166" name="Graphic 165">
              <a:extLst>
                <a:ext uri="{FF2B5EF4-FFF2-40B4-BE49-F238E27FC236}">
                  <a16:creationId xmlns:a16="http://schemas.microsoft.com/office/drawing/2014/main" id="{A49B38C0-C1FB-4E02-A6C5-F5487DC46148}"/>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838348" y="2889536"/>
              <a:ext cx="381000" cy="369795"/>
            </a:xfrm>
            <a:prstGeom prst="rect">
              <a:avLst/>
            </a:prstGeom>
          </p:spPr>
        </p:pic>
      </p:grpSp>
      <p:grpSp>
        <p:nvGrpSpPr>
          <p:cNvPr id="29" name="Group 28">
            <a:extLst>
              <a:ext uri="{FF2B5EF4-FFF2-40B4-BE49-F238E27FC236}">
                <a16:creationId xmlns:a16="http://schemas.microsoft.com/office/drawing/2014/main" id="{B00D5244-B96E-4B93-8CE7-E2C6C3752EC1}"/>
              </a:ext>
            </a:extLst>
          </p:cNvPr>
          <p:cNvGrpSpPr/>
          <p:nvPr/>
        </p:nvGrpSpPr>
        <p:grpSpPr>
          <a:xfrm>
            <a:off x="830734" y="3462676"/>
            <a:ext cx="322617" cy="338446"/>
            <a:chOff x="830734" y="3788869"/>
            <a:chExt cx="396228" cy="384575"/>
          </a:xfrm>
        </p:grpSpPr>
        <p:sp>
          <p:nvSpPr>
            <p:cNvPr id="168" name="Oval 167">
              <a:extLst>
                <a:ext uri="{FF2B5EF4-FFF2-40B4-BE49-F238E27FC236}">
                  <a16:creationId xmlns:a16="http://schemas.microsoft.com/office/drawing/2014/main" id="{541C8C05-2FFE-479E-94D0-C8218B0A3E05}"/>
                </a:ext>
              </a:extLst>
            </p:cNvPr>
            <p:cNvSpPr/>
            <p:nvPr/>
          </p:nvSpPr>
          <p:spPr>
            <a:xfrm>
              <a:off x="830734" y="3788869"/>
              <a:ext cx="396228" cy="384575"/>
            </a:xfrm>
            <a:prstGeom prst="ellipse">
              <a:avLst/>
            </a:prstGeom>
            <a:solidFill>
              <a:schemeClr val="tx1"/>
            </a:solidFill>
            <a:ln w="6350" cap="sq" cmpd="sng" algn="ctr">
              <a:solidFill>
                <a:srgbClr val="051C2C"/>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100" b="0" i="0" u="none" strike="noStrike" kern="0" cap="none" spc="0" normalizeH="0" baseline="0" noProof="0" dirty="0">
                <a:ln>
                  <a:noFill/>
                </a:ln>
                <a:solidFill>
                  <a:srgbClr val="FFFFFF"/>
                </a:solidFill>
                <a:effectLst/>
                <a:uLnTx/>
                <a:uFillTx/>
                <a:ea typeface="+mn-ea"/>
                <a:cs typeface="+mn-cs"/>
              </a:endParaRPr>
            </a:p>
          </p:txBody>
        </p:sp>
        <p:pic>
          <p:nvPicPr>
            <p:cNvPr id="169" name="Graphic 168">
              <a:extLst>
                <a:ext uri="{FF2B5EF4-FFF2-40B4-BE49-F238E27FC236}">
                  <a16:creationId xmlns:a16="http://schemas.microsoft.com/office/drawing/2014/main" id="{8E725D1B-EDDA-4D8A-A733-5B8C9D199641}"/>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838348" y="3796259"/>
              <a:ext cx="381000" cy="369795"/>
            </a:xfrm>
            <a:prstGeom prst="rect">
              <a:avLst/>
            </a:prstGeom>
          </p:spPr>
        </p:pic>
      </p:grpSp>
      <p:sp>
        <p:nvSpPr>
          <p:cNvPr id="177" name="BigStat 10">
            <a:extLst>
              <a:ext uri="{FF2B5EF4-FFF2-40B4-BE49-F238E27FC236}">
                <a16:creationId xmlns:a16="http://schemas.microsoft.com/office/drawing/2014/main" id="{FE0F495E-0F8B-46C8-9D35-1D4A4FF181CF}"/>
              </a:ext>
            </a:extLst>
          </p:cNvPr>
          <p:cNvSpPr txBox="1">
            <a:spLocks/>
          </p:cNvSpPr>
          <p:nvPr>
            <p:custDataLst>
              <p:tags r:id="rId4"/>
            </p:custDataLst>
          </p:nvPr>
        </p:nvSpPr>
        <p:spPr>
          <a:xfrm>
            <a:off x="830733" y="1766141"/>
            <a:ext cx="1215349" cy="86177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600"/>
              </a:spcAft>
              <a:buClrTx/>
              <a:buSzTx/>
              <a:buFont typeface="Segoe UI" panose="020B0502040204020203" pitchFamily="34" charset="0"/>
              <a:buChar char="​"/>
              <a:tabLst/>
              <a:defRPr/>
            </a:pPr>
            <a:r>
              <a:rPr kumimoji="0" lang="en-US" sz="1400" b="1" i="0" u="none" strike="noStrike" kern="0" cap="none" spc="0" normalizeH="0" baseline="0" noProof="0" dirty="0">
                <a:ln>
                  <a:noFill/>
                </a:ln>
                <a:solidFill>
                  <a:srgbClr val="000000"/>
                </a:solidFill>
                <a:effectLst/>
                <a:uLnTx/>
                <a:uFillTx/>
                <a:cs typeface="Arial" panose="020B0604020202020204" pitchFamily="34" charset="0"/>
              </a:rPr>
              <a:t>Total direct costs of poor employee wellbeing</a:t>
            </a:r>
          </a:p>
        </p:txBody>
      </p:sp>
      <p:sp>
        <p:nvSpPr>
          <p:cNvPr id="178" name="BigStat 10">
            <a:extLst>
              <a:ext uri="{FF2B5EF4-FFF2-40B4-BE49-F238E27FC236}">
                <a16:creationId xmlns:a16="http://schemas.microsoft.com/office/drawing/2014/main" id="{77AD3CFB-842D-471A-9554-C9F0C90275C3}"/>
              </a:ext>
            </a:extLst>
          </p:cNvPr>
          <p:cNvSpPr txBox="1">
            <a:spLocks/>
          </p:cNvSpPr>
          <p:nvPr>
            <p:custDataLst>
              <p:tags r:id="rId5"/>
            </p:custDataLst>
          </p:nvPr>
        </p:nvSpPr>
        <p:spPr>
          <a:xfrm>
            <a:off x="830733" y="3949112"/>
            <a:ext cx="1215349" cy="90756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600"/>
              </a:spcAft>
              <a:buClrTx/>
              <a:buSzTx/>
              <a:buFont typeface="Segoe UI" panose="020B0502040204020203" pitchFamily="34" charset="0"/>
              <a:buChar char="​"/>
              <a:tabLst/>
              <a:defRPr/>
            </a:pPr>
            <a:r>
              <a:rPr kumimoji="0" lang="en-US" sz="1400" b="1" i="0" u="none" strike="noStrike" kern="0" cap="none" spc="0" normalizeH="0" baseline="0" noProof="0" dirty="0">
                <a:ln>
                  <a:noFill/>
                </a:ln>
                <a:solidFill>
                  <a:srgbClr val="000000"/>
                </a:solidFill>
                <a:effectLst/>
                <a:uLnTx/>
                <a:uFillTx/>
                <a:cs typeface="Arial" panose="020B0604020202020204" pitchFamily="34" charset="0"/>
              </a:rPr>
              <a:t>Total benefits created through good wellbeing</a:t>
            </a:r>
            <a:endParaRPr kumimoji="0" lang="en-US" sz="1400" b="1" i="0" u="none" strike="noStrike" kern="0" cap="none" spc="0" normalizeH="0" baseline="0" noProof="0" dirty="0">
              <a:ln>
                <a:noFill/>
              </a:ln>
              <a:solidFill>
                <a:srgbClr val="F2ACB8"/>
              </a:solidFill>
              <a:effectLst/>
              <a:uLnTx/>
              <a:uFillTx/>
              <a:cs typeface="Arial" panose="020B0604020202020204" pitchFamily="34" charset="0"/>
            </a:endParaRPr>
          </a:p>
        </p:txBody>
      </p:sp>
      <p:cxnSp>
        <p:nvCxnSpPr>
          <p:cNvPr id="182" name="Connector: Elbow 181">
            <a:extLst>
              <a:ext uri="{FF2B5EF4-FFF2-40B4-BE49-F238E27FC236}">
                <a16:creationId xmlns:a16="http://schemas.microsoft.com/office/drawing/2014/main" id="{564B07B5-90F4-4BDF-8090-6C8A76E46DD5}"/>
              </a:ext>
            </a:extLst>
          </p:cNvPr>
          <p:cNvCxnSpPr>
            <a:cxnSpLocks/>
            <a:stCxn id="180" idx="1"/>
            <a:endCxn id="181" idx="1"/>
          </p:cNvCxnSpPr>
          <p:nvPr/>
        </p:nvCxnSpPr>
        <p:spPr>
          <a:xfrm rot="10800000" flipV="1">
            <a:off x="3916605" y="1426664"/>
            <a:ext cx="12700" cy="255833"/>
          </a:xfrm>
          <a:prstGeom prst="bentConnector3">
            <a:avLst>
              <a:gd name="adj1" fmla="val 1800000"/>
            </a:avLst>
          </a:prstGeom>
          <a:noFill/>
          <a:ln w="6350" cap="flat" cmpd="sng" algn="ctr">
            <a:solidFill>
              <a:srgbClr val="000000"/>
            </a:solidFill>
            <a:prstDash val="solid"/>
            <a:miter lim="800000"/>
            <a:tailEnd type="none"/>
          </a:ln>
          <a:effectLst/>
        </p:spPr>
      </p:cxnSp>
      <p:grpSp>
        <p:nvGrpSpPr>
          <p:cNvPr id="183" name="XWhite 116">
            <a:extLst>
              <a:ext uri="{FF2B5EF4-FFF2-40B4-BE49-F238E27FC236}">
                <a16:creationId xmlns:a16="http://schemas.microsoft.com/office/drawing/2014/main" id="{73712828-6A54-459F-B74C-448E0206E526}"/>
              </a:ext>
            </a:extLst>
          </p:cNvPr>
          <p:cNvGrpSpPr>
            <a:grpSpLocks noChangeAspect="1"/>
          </p:cNvGrpSpPr>
          <p:nvPr>
            <p:custDataLst>
              <p:tags r:id="rId6"/>
            </p:custDataLst>
          </p:nvPr>
        </p:nvGrpSpPr>
        <p:grpSpPr>
          <a:xfrm>
            <a:off x="3634324" y="1479981"/>
            <a:ext cx="138895" cy="147536"/>
            <a:chOff x="1016000" y="1016000"/>
            <a:chExt cx="396228" cy="396228"/>
          </a:xfrm>
        </p:grpSpPr>
        <p:sp>
          <p:nvSpPr>
            <p:cNvPr id="184" name="Oval 183">
              <a:extLst>
                <a:ext uri="{FF2B5EF4-FFF2-40B4-BE49-F238E27FC236}">
                  <a16:creationId xmlns:a16="http://schemas.microsoft.com/office/drawing/2014/main" id="{07D8E064-C723-4B69-8F8C-C047BBB4DA1B}"/>
                </a:ext>
              </a:extLst>
            </p:cNvPr>
            <p:cNvSpPr/>
            <p:nvPr/>
          </p:nvSpPr>
          <p:spPr>
            <a:xfrm>
              <a:off x="1016000" y="1016000"/>
              <a:ext cx="396228" cy="396228"/>
            </a:xfrm>
            <a:prstGeom prst="ellipse">
              <a:avLst/>
            </a:prstGeom>
            <a:solidFill>
              <a:srgbClr val="FFFFFF"/>
            </a:solidFill>
            <a:ln w="6350" cap="sq" cmpd="sng" algn="ctr">
              <a:solidFill>
                <a:srgbClr val="051C2C"/>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100" b="0" i="0" u="none" strike="noStrike" kern="0" cap="none" spc="0" normalizeH="0" baseline="0" noProof="0" dirty="0">
                <a:ln>
                  <a:noFill/>
                </a:ln>
                <a:solidFill>
                  <a:srgbClr val="FFFFFF"/>
                </a:solidFill>
                <a:effectLst/>
                <a:uLnTx/>
                <a:uFillTx/>
                <a:ea typeface="+mn-ea"/>
                <a:cs typeface="+mn-cs"/>
              </a:endParaRPr>
            </a:p>
          </p:txBody>
        </p:sp>
        <p:pic>
          <p:nvPicPr>
            <p:cNvPr id="185" name="Graphic 184">
              <a:extLst>
                <a:ext uri="{FF2B5EF4-FFF2-40B4-BE49-F238E27FC236}">
                  <a16:creationId xmlns:a16="http://schemas.microsoft.com/office/drawing/2014/main" id="{C6AB1EFB-5EF9-4A7D-86D4-7094FD7BCE5C}"/>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023614" y="1023614"/>
              <a:ext cx="381000" cy="381000"/>
            </a:xfrm>
            <a:prstGeom prst="rect">
              <a:avLst/>
            </a:prstGeom>
          </p:spPr>
        </p:pic>
      </p:grpSp>
      <p:cxnSp>
        <p:nvCxnSpPr>
          <p:cNvPr id="188" name="Connector: Elbow 187">
            <a:extLst>
              <a:ext uri="{FF2B5EF4-FFF2-40B4-BE49-F238E27FC236}">
                <a16:creationId xmlns:a16="http://schemas.microsoft.com/office/drawing/2014/main" id="{47C68D51-FA52-4A3E-97C6-C745970047FC}"/>
              </a:ext>
            </a:extLst>
          </p:cNvPr>
          <p:cNvCxnSpPr>
            <a:cxnSpLocks/>
            <a:stCxn id="186" idx="1"/>
            <a:endCxn id="187" idx="1"/>
          </p:cNvCxnSpPr>
          <p:nvPr/>
        </p:nvCxnSpPr>
        <p:spPr>
          <a:xfrm rot="10800000" flipV="1">
            <a:off x="3916605" y="2042157"/>
            <a:ext cx="12700" cy="255834"/>
          </a:xfrm>
          <a:prstGeom prst="bentConnector3">
            <a:avLst>
              <a:gd name="adj1" fmla="val 1800000"/>
            </a:avLst>
          </a:prstGeom>
          <a:noFill/>
          <a:ln w="6350" cap="flat" cmpd="sng" algn="ctr">
            <a:solidFill>
              <a:srgbClr val="000000"/>
            </a:solidFill>
            <a:prstDash val="solid"/>
            <a:miter lim="800000"/>
            <a:tailEnd type="none"/>
          </a:ln>
          <a:effectLst/>
        </p:spPr>
      </p:cxnSp>
      <p:grpSp>
        <p:nvGrpSpPr>
          <p:cNvPr id="189" name="XWhite 116">
            <a:extLst>
              <a:ext uri="{FF2B5EF4-FFF2-40B4-BE49-F238E27FC236}">
                <a16:creationId xmlns:a16="http://schemas.microsoft.com/office/drawing/2014/main" id="{6FDFEA21-08D0-4976-84B4-4D7F04305FEF}"/>
              </a:ext>
            </a:extLst>
          </p:cNvPr>
          <p:cNvGrpSpPr>
            <a:grpSpLocks noChangeAspect="1"/>
          </p:cNvGrpSpPr>
          <p:nvPr>
            <p:custDataLst>
              <p:tags r:id="rId7"/>
            </p:custDataLst>
          </p:nvPr>
        </p:nvGrpSpPr>
        <p:grpSpPr>
          <a:xfrm>
            <a:off x="3634324" y="2097218"/>
            <a:ext cx="138895" cy="147536"/>
            <a:chOff x="1016000" y="1016000"/>
            <a:chExt cx="396228" cy="396228"/>
          </a:xfrm>
        </p:grpSpPr>
        <p:sp>
          <p:nvSpPr>
            <p:cNvPr id="190" name="Oval 189">
              <a:extLst>
                <a:ext uri="{FF2B5EF4-FFF2-40B4-BE49-F238E27FC236}">
                  <a16:creationId xmlns:a16="http://schemas.microsoft.com/office/drawing/2014/main" id="{18F0C942-1009-4877-850D-2382207E0E62}"/>
                </a:ext>
              </a:extLst>
            </p:cNvPr>
            <p:cNvSpPr/>
            <p:nvPr/>
          </p:nvSpPr>
          <p:spPr>
            <a:xfrm>
              <a:off x="1016000" y="1016000"/>
              <a:ext cx="396228" cy="396228"/>
            </a:xfrm>
            <a:prstGeom prst="ellipse">
              <a:avLst/>
            </a:prstGeom>
            <a:solidFill>
              <a:srgbClr val="FFFFFF"/>
            </a:solidFill>
            <a:ln w="6350" cap="sq" cmpd="sng" algn="ctr">
              <a:solidFill>
                <a:srgbClr val="051C2C"/>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100" b="0" i="0" u="none" strike="noStrike" kern="0" cap="none" spc="0" normalizeH="0" baseline="0" noProof="0" dirty="0">
                <a:ln>
                  <a:noFill/>
                </a:ln>
                <a:solidFill>
                  <a:srgbClr val="FFFFFF"/>
                </a:solidFill>
                <a:effectLst/>
                <a:uLnTx/>
                <a:uFillTx/>
                <a:ea typeface="+mn-ea"/>
                <a:cs typeface="+mn-cs"/>
              </a:endParaRPr>
            </a:p>
          </p:txBody>
        </p:sp>
        <p:pic>
          <p:nvPicPr>
            <p:cNvPr id="191" name="Graphic 190">
              <a:extLst>
                <a:ext uri="{FF2B5EF4-FFF2-40B4-BE49-F238E27FC236}">
                  <a16:creationId xmlns:a16="http://schemas.microsoft.com/office/drawing/2014/main" id="{CA916E90-F4D8-4535-9D49-0B5E39E4BBFF}"/>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023614" y="1023614"/>
              <a:ext cx="381000" cy="381000"/>
            </a:xfrm>
            <a:prstGeom prst="rect">
              <a:avLst/>
            </a:prstGeom>
          </p:spPr>
        </p:pic>
      </p:grpSp>
      <p:cxnSp>
        <p:nvCxnSpPr>
          <p:cNvPr id="194" name="Connector: Elbow 193">
            <a:extLst>
              <a:ext uri="{FF2B5EF4-FFF2-40B4-BE49-F238E27FC236}">
                <a16:creationId xmlns:a16="http://schemas.microsoft.com/office/drawing/2014/main" id="{ADB62146-5190-48C9-A88F-35BBFA75DDEC}"/>
              </a:ext>
            </a:extLst>
          </p:cNvPr>
          <p:cNvCxnSpPr>
            <a:cxnSpLocks/>
            <a:stCxn id="192" idx="1"/>
            <a:endCxn id="193" idx="1"/>
          </p:cNvCxnSpPr>
          <p:nvPr/>
        </p:nvCxnSpPr>
        <p:spPr>
          <a:xfrm rot="10800000" flipV="1">
            <a:off x="3916605" y="2657653"/>
            <a:ext cx="12700" cy="255834"/>
          </a:xfrm>
          <a:prstGeom prst="bentConnector3">
            <a:avLst>
              <a:gd name="adj1" fmla="val 1800000"/>
            </a:avLst>
          </a:prstGeom>
          <a:noFill/>
          <a:ln w="6350" cap="flat" cmpd="sng" algn="ctr">
            <a:solidFill>
              <a:srgbClr val="000000"/>
            </a:solidFill>
            <a:prstDash val="solid"/>
            <a:miter lim="800000"/>
            <a:tailEnd type="none"/>
          </a:ln>
          <a:effectLst/>
        </p:spPr>
      </p:cxnSp>
      <p:grpSp>
        <p:nvGrpSpPr>
          <p:cNvPr id="195" name="XWhite 116">
            <a:extLst>
              <a:ext uri="{FF2B5EF4-FFF2-40B4-BE49-F238E27FC236}">
                <a16:creationId xmlns:a16="http://schemas.microsoft.com/office/drawing/2014/main" id="{7BFC5136-B86B-4540-A349-794955533B3F}"/>
              </a:ext>
            </a:extLst>
          </p:cNvPr>
          <p:cNvGrpSpPr>
            <a:grpSpLocks noChangeAspect="1"/>
          </p:cNvGrpSpPr>
          <p:nvPr>
            <p:custDataLst>
              <p:tags r:id="rId8"/>
            </p:custDataLst>
          </p:nvPr>
        </p:nvGrpSpPr>
        <p:grpSpPr>
          <a:xfrm>
            <a:off x="3634324" y="2712713"/>
            <a:ext cx="138895" cy="147536"/>
            <a:chOff x="1016000" y="1016000"/>
            <a:chExt cx="396228" cy="396228"/>
          </a:xfrm>
        </p:grpSpPr>
        <p:sp>
          <p:nvSpPr>
            <p:cNvPr id="196" name="Oval 195">
              <a:extLst>
                <a:ext uri="{FF2B5EF4-FFF2-40B4-BE49-F238E27FC236}">
                  <a16:creationId xmlns:a16="http://schemas.microsoft.com/office/drawing/2014/main" id="{D9DBAAAA-C215-4200-BA8E-EB26E1720F61}"/>
                </a:ext>
              </a:extLst>
            </p:cNvPr>
            <p:cNvSpPr/>
            <p:nvPr/>
          </p:nvSpPr>
          <p:spPr>
            <a:xfrm>
              <a:off x="1016000" y="1016000"/>
              <a:ext cx="396228" cy="396228"/>
            </a:xfrm>
            <a:prstGeom prst="ellipse">
              <a:avLst/>
            </a:prstGeom>
            <a:solidFill>
              <a:srgbClr val="FFFFFF"/>
            </a:solidFill>
            <a:ln w="6350" cap="sq" cmpd="sng" algn="ctr">
              <a:solidFill>
                <a:srgbClr val="051C2C"/>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100" b="0" i="0" u="none" strike="noStrike" kern="0" cap="none" spc="0" normalizeH="0" baseline="0" noProof="0" dirty="0">
                <a:ln>
                  <a:noFill/>
                </a:ln>
                <a:solidFill>
                  <a:srgbClr val="FFFFFF"/>
                </a:solidFill>
                <a:effectLst/>
                <a:uLnTx/>
                <a:uFillTx/>
                <a:ea typeface="+mn-ea"/>
                <a:cs typeface="+mn-cs"/>
              </a:endParaRPr>
            </a:p>
          </p:txBody>
        </p:sp>
        <p:pic>
          <p:nvPicPr>
            <p:cNvPr id="197" name="Graphic 196">
              <a:extLst>
                <a:ext uri="{FF2B5EF4-FFF2-40B4-BE49-F238E27FC236}">
                  <a16:creationId xmlns:a16="http://schemas.microsoft.com/office/drawing/2014/main" id="{62D52152-3BE6-45F8-A7A7-FD878A787150}"/>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023614" y="1023614"/>
              <a:ext cx="381000" cy="381000"/>
            </a:xfrm>
            <a:prstGeom prst="rect">
              <a:avLst/>
            </a:prstGeom>
          </p:spPr>
        </p:pic>
      </p:grpSp>
      <p:cxnSp>
        <p:nvCxnSpPr>
          <p:cNvPr id="170" name="Straight Connector 169">
            <a:extLst>
              <a:ext uri="{FF2B5EF4-FFF2-40B4-BE49-F238E27FC236}">
                <a16:creationId xmlns:a16="http://schemas.microsoft.com/office/drawing/2014/main" id="{DA6D8EB1-EC5D-431F-846A-B9EA29BBBCE4}"/>
              </a:ext>
            </a:extLst>
          </p:cNvPr>
          <p:cNvCxnSpPr>
            <a:cxnSpLocks/>
          </p:cNvCxnSpPr>
          <p:nvPr/>
        </p:nvCxnSpPr>
        <p:spPr>
          <a:xfrm>
            <a:off x="2359323" y="1849194"/>
            <a:ext cx="9402641" cy="0"/>
          </a:xfrm>
          <a:prstGeom prst="line">
            <a:avLst/>
          </a:prstGeom>
          <a:noFill/>
          <a:ln w="9525" cap="flat" cmpd="sng" algn="ctr">
            <a:solidFill>
              <a:schemeClr val="bg1">
                <a:lumMod val="50000"/>
              </a:schemeClr>
            </a:solidFill>
            <a:prstDash val="sysDot"/>
            <a:miter lim="800000"/>
            <a:tailEnd type="none"/>
          </a:ln>
          <a:effectLst/>
        </p:spPr>
      </p:cxnSp>
      <p:cxnSp>
        <p:nvCxnSpPr>
          <p:cNvPr id="171" name="Straight Connector 170">
            <a:extLst>
              <a:ext uri="{FF2B5EF4-FFF2-40B4-BE49-F238E27FC236}">
                <a16:creationId xmlns:a16="http://schemas.microsoft.com/office/drawing/2014/main" id="{80705D97-D376-49AB-9562-F6207855116A}"/>
              </a:ext>
            </a:extLst>
          </p:cNvPr>
          <p:cNvCxnSpPr>
            <a:cxnSpLocks/>
          </p:cNvCxnSpPr>
          <p:nvPr/>
        </p:nvCxnSpPr>
        <p:spPr>
          <a:xfrm>
            <a:off x="2359323" y="2464690"/>
            <a:ext cx="9402641" cy="0"/>
          </a:xfrm>
          <a:prstGeom prst="line">
            <a:avLst/>
          </a:prstGeom>
          <a:noFill/>
          <a:ln w="9525" cap="flat" cmpd="sng" algn="ctr">
            <a:solidFill>
              <a:schemeClr val="bg1">
                <a:lumMod val="50000"/>
              </a:schemeClr>
            </a:solidFill>
            <a:prstDash val="sysDot"/>
            <a:miter lim="800000"/>
            <a:tailEnd type="none"/>
          </a:ln>
          <a:effectLst/>
        </p:spPr>
      </p:cxnSp>
      <p:cxnSp>
        <p:nvCxnSpPr>
          <p:cNvPr id="172" name="Straight Connector 171">
            <a:extLst>
              <a:ext uri="{FF2B5EF4-FFF2-40B4-BE49-F238E27FC236}">
                <a16:creationId xmlns:a16="http://schemas.microsoft.com/office/drawing/2014/main" id="{EEE11045-7090-4F2C-B363-B3C41E616882}"/>
              </a:ext>
            </a:extLst>
          </p:cNvPr>
          <p:cNvCxnSpPr>
            <a:cxnSpLocks/>
          </p:cNvCxnSpPr>
          <p:nvPr/>
        </p:nvCxnSpPr>
        <p:spPr>
          <a:xfrm>
            <a:off x="2359323" y="1276740"/>
            <a:ext cx="9402641" cy="0"/>
          </a:xfrm>
          <a:prstGeom prst="line">
            <a:avLst/>
          </a:prstGeom>
          <a:noFill/>
          <a:ln w="12700" cap="flat" cmpd="sng" algn="ctr">
            <a:solidFill>
              <a:schemeClr val="tx1"/>
            </a:solidFill>
            <a:prstDash val="solid"/>
            <a:miter lim="800000"/>
            <a:tailEnd type="none"/>
          </a:ln>
          <a:effectLst/>
        </p:spPr>
      </p:cxnSp>
      <p:cxnSp>
        <p:nvCxnSpPr>
          <p:cNvPr id="176" name="Straight Connector 175">
            <a:extLst>
              <a:ext uri="{FF2B5EF4-FFF2-40B4-BE49-F238E27FC236}">
                <a16:creationId xmlns:a16="http://schemas.microsoft.com/office/drawing/2014/main" id="{F2A1E35E-4C7E-4D21-BC96-14C60E1FA087}"/>
              </a:ext>
            </a:extLst>
          </p:cNvPr>
          <p:cNvCxnSpPr>
            <a:cxnSpLocks/>
          </p:cNvCxnSpPr>
          <p:nvPr/>
        </p:nvCxnSpPr>
        <p:spPr>
          <a:xfrm>
            <a:off x="2359323" y="4567011"/>
            <a:ext cx="9402641" cy="0"/>
          </a:xfrm>
          <a:prstGeom prst="line">
            <a:avLst/>
          </a:prstGeom>
          <a:noFill/>
          <a:ln w="9525" cap="flat" cmpd="sng" algn="ctr">
            <a:solidFill>
              <a:schemeClr val="bg1">
                <a:lumMod val="50000"/>
              </a:schemeClr>
            </a:solidFill>
            <a:prstDash val="sysDot"/>
            <a:miter lim="800000"/>
            <a:tailEnd type="none"/>
          </a:ln>
          <a:effectLst/>
        </p:spPr>
      </p:cxnSp>
      <p:cxnSp>
        <p:nvCxnSpPr>
          <p:cNvPr id="198" name="Straight Connector 197">
            <a:extLst>
              <a:ext uri="{FF2B5EF4-FFF2-40B4-BE49-F238E27FC236}">
                <a16:creationId xmlns:a16="http://schemas.microsoft.com/office/drawing/2014/main" id="{84152A9A-4050-453A-BCC3-CDD85FD88DCD}"/>
              </a:ext>
            </a:extLst>
          </p:cNvPr>
          <p:cNvCxnSpPr>
            <a:cxnSpLocks/>
          </p:cNvCxnSpPr>
          <p:nvPr/>
        </p:nvCxnSpPr>
        <p:spPr>
          <a:xfrm>
            <a:off x="2359323" y="3951515"/>
            <a:ext cx="9402641" cy="0"/>
          </a:xfrm>
          <a:prstGeom prst="line">
            <a:avLst/>
          </a:prstGeom>
          <a:noFill/>
          <a:ln w="9525" cap="flat" cmpd="sng" algn="ctr">
            <a:solidFill>
              <a:schemeClr val="bg1">
                <a:lumMod val="50000"/>
              </a:schemeClr>
            </a:solidFill>
            <a:prstDash val="sysDot"/>
            <a:miter lim="800000"/>
            <a:tailEnd type="none"/>
          </a:ln>
          <a:effectLst/>
        </p:spPr>
      </p:cxnSp>
      <p:cxnSp>
        <p:nvCxnSpPr>
          <p:cNvPr id="203" name="Connector: Elbow 202">
            <a:extLst>
              <a:ext uri="{FF2B5EF4-FFF2-40B4-BE49-F238E27FC236}">
                <a16:creationId xmlns:a16="http://schemas.microsoft.com/office/drawing/2014/main" id="{0EC9F871-A20C-454C-BBA4-C5043017DA42}"/>
              </a:ext>
            </a:extLst>
          </p:cNvPr>
          <p:cNvCxnSpPr>
            <a:cxnSpLocks/>
            <a:stCxn id="202" idx="1"/>
            <a:endCxn id="201" idx="1"/>
          </p:cNvCxnSpPr>
          <p:nvPr/>
        </p:nvCxnSpPr>
        <p:spPr>
          <a:xfrm rot="10800000" flipV="1">
            <a:off x="3916605" y="4144479"/>
            <a:ext cx="12700" cy="255833"/>
          </a:xfrm>
          <a:prstGeom prst="bentConnector3">
            <a:avLst>
              <a:gd name="adj1" fmla="val 1800000"/>
            </a:avLst>
          </a:prstGeom>
          <a:noFill/>
          <a:ln w="6350" cap="flat" cmpd="sng" algn="ctr">
            <a:solidFill>
              <a:srgbClr val="000000"/>
            </a:solidFill>
            <a:prstDash val="solid"/>
            <a:miter lim="800000"/>
            <a:tailEnd type="none"/>
          </a:ln>
          <a:effectLst/>
        </p:spPr>
      </p:cxnSp>
      <p:grpSp>
        <p:nvGrpSpPr>
          <p:cNvPr id="204" name="XWhite 116">
            <a:extLst>
              <a:ext uri="{FF2B5EF4-FFF2-40B4-BE49-F238E27FC236}">
                <a16:creationId xmlns:a16="http://schemas.microsoft.com/office/drawing/2014/main" id="{850789FE-A5B5-43A9-A4C4-D2A76494EF8E}"/>
              </a:ext>
            </a:extLst>
          </p:cNvPr>
          <p:cNvGrpSpPr>
            <a:grpSpLocks noChangeAspect="1"/>
          </p:cNvGrpSpPr>
          <p:nvPr>
            <p:custDataLst>
              <p:tags r:id="rId9"/>
            </p:custDataLst>
          </p:nvPr>
        </p:nvGrpSpPr>
        <p:grpSpPr>
          <a:xfrm>
            <a:off x="3634324" y="4199538"/>
            <a:ext cx="138895" cy="147536"/>
            <a:chOff x="1016000" y="1016000"/>
            <a:chExt cx="396228" cy="396228"/>
          </a:xfrm>
        </p:grpSpPr>
        <p:sp>
          <p:nvSpPr>
            <p:cNvPr id="205" name="Oval 204">
              <a:extLst>
                <a:ext uri="{FF2B5EF4-FFF2-40B4-BE49-F238E27FC236}">
                  <a16:creationId xmlns:a16="http://schemas.microsoft.com/office/drawing/2014/main" id="{8874F4C1-CADE-433A-9918-821508137930}"/>
                </a:ext>
              </a:extLst>
            </p:cNvPr>
            <p:cNvSpPr/>
            <p:nvPr/>
          </p:nvSpPr>
          <p:spPr>
            <a:xfrm>
              <a:off x="1016000" y="1016000"/>
              <a:ext cx="396228" cy="396228"/>
            </a:xfrm>
            <a:prstGeom prst="ellipse">
              <a:avLst/>
            </a:prstGeom>
            <a:solidFill>
              <a:srgbClr val="FFFFFF"/>
            </a:solidFill>
            <a:ln w="6350" cap="sq" cmpd="sng" algn="ctr">
              <a:solidFill>
                <a:srgbClr val="051C2C"/>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100" b="0" i="0" u="none" strike="noStrike" kern="0" cap="none" spc="0" normalizeH="0" baseline="0" noProof="0" dirty="0">
                <a:ln>
                  <a:noFill/>
                </a:ln>
                <a:solidFill>
                  <a:srgbClr val="FFFFFF"/>
                </a:solidFill>
                <a:effectLst/>
                <a:uLnTx/>
                <a:uFillTx/>
                <a:ea typeface="+mn-ea"/>
                <a:cs typeface="+mn-cs"/>
              </a:endParaRPr>
            </a:p>
          </p:txBody>
        </p:sp>
        <p:pic>
          <p:nvPicPr>
            <p:cNvPr id="206" name="Graphic 205">
              <a:extLst>
                <a:ext uri="{FF2B5EF4-FFF2-40B4-BE49-F238E27FC236}">
                  <a16:creationId xmlns:a16="http://schemas.microsoft.com/office/drawing/2014/main" id="{25BD05BC-3ED9-40B3-A782-350746D88B30}"/>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023614" y="1023614"/>
              <a:ext cx="381000" cy="381000"/>
            </a:xfrm>
            <a:prstGeom prst="rect">
              <a:avLst/>
            </a:prstGeom>
          </p:spPr>
        </p:pic>
      </p:grpSp>
      <p:cxnSp>
        <p:nvCxnSpPr>
          <p:cNvPr id="211" name="Connector: Elbow 210">
            <a:extLst>
              <a:ext uri="{FF2B5EF4-FFF2-40B4-BE49-F238E27FC236}">
                <a16:creationId xmlns:a16="http://schemas.microsoft.com/office/drawing/2014/main" id="{720A3236-E6AF-4D2A-9309-75153B010AF8}"/>
              </a:ext>
            </a:extLst>
          </p:cNvPr>
          <p:cNvCxnSpPr>
            <a:cxnSpLocks/>
            <a:stCxn id="209" idx="1"/>
            <a:endCxn id="210" idx="1"/>
          </p:cNvCxnSpPr>
          <p:nvPr/>
        </p:nvCxnSpPr>
        <p:spPr>
          <a:xfrm rot="10800000" flipV="1">
            <a:off x="3916605" y="4759974"/>
            <a:ext cx="12700" cy="255830"/>
          </a:xfrm>
          <a:prstGeom prst="bentConnector3">
            <a:avLst>
              <a:gd name="adj1" fmla="val 1800000"/>
            </a:avLst>
          </a:prstGeom>
          <a:noFill/>
          <a:ln w="6350" cap="flat" cmpd="sng" algn="ctr">
            <a:solidFill>
              <a:srgbClr val="000000"/>
            </a:solidFill>
            <a:prstDash val="solid"/>
            <a:miter lim="800000"/>
            <a:tailEnd type="none"/>
          </a:ln>
          <a:effectLst/>
        </p:spPr>
      </p:cxnSp>
      <p:grpSp>
        <p:nvGrpSpPr>
          <p:cNvPr id="212" name="XWhite 116">
            <a:extLst>
              <a:ext uri="{FF2B5EF4-FFF2-40B4-BE49-F238E27FC236}">
                <a16:creationId xmlns:a16="http://schemas.microsoft.com/office/drawing/2014/main" id="{F0C794D7-DF8C-4C7C-B09D-C74AC8085BC0}"/>
              </a:ext>
            </a:extLst>
          </p:cNvPr>
          <p:cNvGrpSpPr>
            <a:grpSpLocks noChangeAspect="1"/>
          </p:cNvGrpSpPr>
          <p:nvPr>
            <p:custDataLst>
              <p:tags r:id="rId10"/>
            </p:custDataLst>
          </p:nvPr>
        </p:nvGrpSpPr>
        <p:grpSpPr>
          <a:xfrm>
            <a:off x="3634324" y="4815032"/>
            <a:ext cx="138895" cy="147536"/>
            <a:chOff x="1016000" y="1016000"/>
            <a:chExt cx="396228" cy="396228"/>
          </a:xfrm>
        </p:grpSpPr>
        <p:sp>
          <p:nvSpPr>
            <p:cNvPr id="213" name="Oval 212">
              <a:extLst>
                <a:ext uri="{FF2B5EF4-FFF2-40B4-BE49-F238E27FC236}">
                  <a16:creationId xmlns:a16="http://schemas.microsoft.com/office/drawing/2014/main" id="{0C16A97A-3F96-425A-A32A-78974D5DB845}"/>
                </a:ext>
              </a:extLst>
            </p:cNvPr>
            <p:cNvSpPr/>
            <p:nvPr/>
          </p:nvSpPr>
          <p:spPr>
            <a:xfrm>
              <a:off x="1016000" y="1016000"/>
              <a:ext cx="396228" cy="396228"/>
            </a:xfrm>
            <a:prstGeom prst="ellipse">
              <a:avLst/>
            </a:prstGeom>
            <a:solidFill>
              <a:srgbClr val="FFFFFF"/>
            </a:solidFill>
            <a:ln w="6350" cap="sq" cmpd="sng" algn="ctr">
              <a:solidFill>
                <a:srgbClr val="051C2C"/>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100" b="0" i="0" u="none" strike="noStrike" kern="0" cap="none" spc="0" normalizeH="0" baseline="0" noProof="0" dirty="0">
                <a:ln>
                  <a:noFill/>
                </a:ln>
                <a:solidFill>
                  <a:srgbClr val="FFFFFF"/>
                </a:solidFill>
                <a:effectLst/>
                <a:uLnTx/>
                <a:uFillTx/>
                <a:ea typeface="+mn-ea"/>
                <a:cs typeface="+mn-cs"/>
              </a:endParaRPr>
            </a:p>
          </p:txBody>
        </p:sp>
        <p:pic>
          <p:nvPicPr>
            <p:cNvPr id="214" name="Graphic 213">
              <a:extLst>
                <a:ext uri="{FF2B5EF4-FFF2-40B4-BE49-F238E27FC236}">
                  <a16:creationId xmlns:a16="http://schemas.microsoft.com/office/drawing/2014/main" id="{A7D25ECD-CEAA-4267-9557-29F22E991197}"/>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023614" y="1023614"/>
              <a:ext cx="381000" cy="381000"/>
            </a:xfrm>
            <a:prstGeom prst="rect">
              <a:avLst/>
            </a:prstGeom>
          </p:spPr>
        </p:pic>
      </p:grpSp>
      <p:cxnSp>
        <p:nvCxnSpPr>
          <p:cNvPr id="219" name="Connector: Elbow 218">
            <a:extLst>
              <a:ext uri="{FF2B5EF4-FFF2-40B4-BE49-F238E27FC236}">
                <a16:creationId xmlns:a16="http://schemas.microsoft.com/office/drawing/2014/main" id="{A07CE249-5BD3-4C48-8523-531D013DC75A}"/>
              </a:ext>
            </a:extLst>
          </p:cNvPr>
          <p:cNvCxnSpPr>
            <a:cxnSpLocks/>
            <a:stCxn id="217" idx="1"/>
            <a:endCxn id="218" idx="1"/>
          </p:cNvCxnSpPr>
          <p:nvPr/>
        </p:nvCxnSpPr>
        <p:spPr>
          <a:xfrm rot="10800000" flipV="1">
            <a:off x="3916605" y="3528984"/>
            <a:ext cx="12700" cy="255833"/>
          </a:xfrm>
          <a:prstGeom prst="bentConnector3">
            <a:avLst>
              <a:gd name="adj1" fmla="val 1800000"/>
            </a:avLst>
          </a:prstGeom>
          <a:noFill/>
          <a:ln w="6350" cap="flat" cmpd="sng" algn="ctr">
            <a:solidFill>
              <a:srgbClr val="000000"/>
            </a:solidFill>
            <a:prstDash val="solid"/>
            <a:miter lim="800000"/>
            <a:tailEnd type="none"/>
          </a:ln>
          <a:effectLst/>
        </p:spPr>
      </p:cxnSp>
      <p:grpSp>
        <p:nvGrpSpPr>
          <p:cNvPr id="220" name="XWhite 116">
            <a:extLst>
              <a:ext uri="{FF2B5EF4-FFF2-40B4-BE49-F238E27FC236}">
                <a16:creationId xmlns:a16="http://schemas.microsoft.com/office/drawing/2014/main" id="{A534AC6B-78B4-41FA-B94B-C44C0EC741ED}"/>
              </a:ext>
            </a:extLst>
          </p:cNvPr>
          <p:cNvGrpSpPr>
            <a:grpSpLocks noChangeAspect="1"/>
          </p:cNvGrpSpPr>
          <p:nvPr>
            <p:custDataLst>
              <p:tags r:id="rId11"/>
            </p:custDataLst>
          </p:nvPr>
        </p:nvGrpSpPr>
        <p:grpSpPr>
          <a:xfrm>
            <a:off x="3634324" y="3584043"/>
            <a:ext cx="138895" cy="147536"/>
            <a:chOff x="1016000" y="1016000"/>
            <a:chExt cx="396228" cy="396228"/>
          </a:xfrm>
        </p:grpSpPr>
        <p:sp>
          <p:nvSpPr>
            <p:cNvPr id="221" name="Oval 220">
              <a:extLst>
                <a:ext uri="{FF2B5EF4-FFF2-40B4-BE49-F238E27FC236}">
                  <a16:creationId xmlns:a16="http://schemas.microsoft.com/office/drawing/2014/main" id="{4DF24232-251F-4FE5-8CF5-0BA6D3D42321}"/>
                </a:ext>
              </a:extLst>
            </p:cNvPr>
            <p:cNvSpPr/>
            <p:nvPr/>
          </p:nvSpPr>
          <p:spPr>
            <a:xfrm>
              <a:off x="1016000" y="1016000"/>
              <a:ext cx="396228" cy="396228"/>
            </a:xfrm>
            <a:prstGeom prst="ellipse">
              <a:avLst/>
            </a:prstGeom>
            <a:solidFill>
              <a:srgbClr val="FFFFFF"/>
            </a:solidFill>
            <a:ln w="6350" cap="sq" cmpd="sng" algn="ctr">
              <a:solidFill>
                <a:srgbClr val="051C2C"/>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100" b="0" i="0" u="none" strike="noStrike" kern="0" cap="none" spc="0" normalizeH="0" baseline="0" noProof="0" dirty="0">
                <a:ln>
                  <a:noFill/>
                </a:ln>
                <a:solidFill>
                  <a:srgbClr val="FFFFFF"/>
                </a:solidFill>
                <a:effectLst/>
                <a:uLnTx/>
                <a:uFillTx/>
                <a:ea typeface="+mn-ea"/>
                <a:cs typeface="+mn-cs"/>
              </a:endParaRPr>
            </a:p>
          </p:txBody>
        </p:sp>
        <p:pic>
          <p:nvPicPr>
            <p:cNvPr id="222" name="Graphic 221">
              <a:extLst>
                <a:ext uri="{FF2B5EF4-FFF2-40B4-BE49-F238E27FC236}">
                  <a16:creationId xmlns:a16="http://schemas.microsoft.com/office/drawing/2014/main" id="{0AD2E8B7-0FD4-4300-9BA5-2D62A7BAEC82}"/>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023614" y="1023614"/>
              <a:ext cx="381000" cy="381000"/>
            </a:xfrm>
            <a:prstGeom prst="rect">
              <a:avLst/>
            </a:prstGeom>
          </p:spPr>
        </p:pic>
      </p:grpSp>
      <p:sp>
        <p:nvSpPr>
          <p:cNvPr id="180" name="TextBox 179">
            <a:extLst>
              <a:ext uri="{FF2B5EF4-FFF2-40B4-BE49-F238E27FC236}">
                <a16:creationId xmlns:a16="http://schemas.microsoft.com/office/drawing/2014/main" id="{5C55780F-FC85-44D3-9678-7B23BA567033}"/>
              </a:ext>
            </a:extLst>
          </p:cNvPr>
          <p:cNvSpPr txBox="1">
            <a:spLocks/>
          </p:cNvSpPr>
          <p:nvPr/>
        </p:nvSpPr>
        <p:spPr>
          <a:xfrm>
            <a:off x="3916605" y="1337528"/>
            <a:ext cx="7695193" cy="178271"/>
          </a:xfrm>
          <a:prstGeom prst="rect">
            <a:avLst/>
          </a:prstGeom>
          <a:noFill/>
          <a:extLst>
            <a:ext uri="{909E8E84-426E-40DD-AFC4-6F175D3DCCD1}">
              <a14:hiddenFill xmlns:a14="http://schemas.microsoft.com/office/drawing/2010/main">
                <a:solidFill>
                  <a:srgbClr val="FFFFFF"/>
                </a:solidFill>
              </a14:hiddenFill>
            </a:ext>
          </a:extLst>
        </p:spPr>
        <p:txBody>
          <a:bodyPr vert="horz"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175" marR="0" lvl="1" indent="0" defTabSz="914400" eaLnBrk="1" fontAlgn="auto" latinLnBrk="0" hangingPunct="1">
              <a:lnSpc>
                <a:spcPct val="100000"/>
              </a:lnSpc>
              <a:spcBef>
                <a:spcPts val="0"/>
              </a:spcBef>
              <a:spcAft>
                <a:spcPts val="300"/>
              </a:spcAft>
              <a:buClrTx/>
              <a:buSzPct val="100000"/>
              <a:buFont typeface="Wingdings" panose="05000000000000000000" pitchFamily="2" charset="2"/>
              <a:buNone/>
              <a:tabLst/>
              <a:defRPr/>
            </a:pPr>
            <a:r>
              <a:rPr kumimoji="0" lang="en-GB" sz="1100" b="1" i="0" u="none" strike="noStrike" kern="0" cap="none" spc="0" normalizeH="0" baseline="0" noProof="0" dirty="0">
                <a:ln>
                  <a:noFill/>
                </a:ln>
                <a:solidFill>
                  <a:srgbClr val="000000"/>
                </a:solidFill>
                <a:effectLst/>
                <a:uLnTx/>
                <a:uFillTx/>
                <a:cs typeface="Arial" panose="020B0604020202020204" pitchFamily="34" charset="0"/>
                <a:sym typeface=""/>
              </a:rPr>
              <a:t>Total turnover </a:t>
            </a:r>
            <a:r>
              <a:rPr kumimoji="0" lang="en-GB" sz="1100" b="0" i="0" u="none" strike="noStrike" kern="0" cap="none" spc="0" normalizeH="0" baseline="0" noProof="0" dirty="0">
                <a:ln>
                  <a:noFill/>
                </a:ln>
                <a:solidFill>
                  <a:srgbClr val="000000"/>
                </a:solidFill>
                <a:effectLst/>
                <a:uLnTx/>
                <a:uFillTx/>
                <a:cs typeface="Arial" panose="020B0604020202020204" pitchFamily="34" charset="0"/>
                <a:sym typeface=""/>
              </a:rPr>
              <a:t>=  Total number of employees</a:t>
            </a:r>
            <a:r>
              <a:rPr kumimoji="0" lang="en-GB" sz="1100" b="0" i="0" u="none" strike="noStrike" kern="0" cap="none" spc="0" normalizeH="0" baseline="30000" noProof="0" dirty="0">
                <a:ln>
                  <a:noFill/>
                </a:ln>
                <a:solidFill>
                  <a:srgbClr val="000000"/>
                </a:solidFill>
                <a:effectLst/>
                <a:uLnTx/>
                <a:uFillTx/>
                <a:cs typeface="Arial" panose="020B0604020202020204" pitchFamily="34" charset="0"/>
                <a:sym typeface=""/>
              </a:rPr>
              <a:t>1</a:t>
            </a:r>
            <a:r>
              <a:rPr kumimoji="0" lang="en-GB" sz="1100" b="0" i="0" u="none" strike="noStrike" kern="0" cap="none" spc="0" normalizeH="0" baseline="0" noProof="0" dirty="0">
                <a:ln>
                  <a:noFill/>
                </a:ln>
                <a:solidFill>
                  <a:srgbClr val="000000"/>
                </a:solidFill>
                <a:effectLst/>
                <a:uLnTx/>
                <a:uFillTx/>
                <a:cs typeface="Arial" panose="020B0604020202020204" pitchFamily="34" charset="0"/>
                <a:sym typeface=""/>
              </a:rPr>
              <a:t> x Turnover rate</a:t>
            </a:r>
            <a:r>
              <a:rPr kumimoji="0" lang="en-GB" sz="1100" b="0" i="0" u="none" strike="noStrike" kern="0" cap="none" spc="0" normalizeH="0" baseline="30000" noProof="0" dirty="0">
                <a:ln>
                  <a:noFill/>
                </a:ln>
                <a:solidFill>
                  <a:srgbClr val="000000"/>
                </a:solidFill>
                <a:effectLst/>
                <a:uLnTx/>
                <a:uFillTx/>
                <a:cs typeface="Arial" panose="020B0604020202020204" pitchFamily="34" charset="0"/>
                <a:sym typeface=""/>
              </a:rPr>
              <a:t>2</a:t>
            </a:r>
            <a:r>
              <a:rPr kumimoji="0" lang="en-GB" sz="1100" b="0" i="0" u="none" strike="noStrike" kern="0" cap="none" spc="0" normalizeH="0" baseline="0" noProof="0" dirty="0">
                <a:ln>
                  <a:noFill/>
                </a:ln>
                <a:solidFill>
                  <a:srgbClr val="000000"/>
                </a:solidFill>
                <a:effectLst/>
                <a:uLnTx/>
                <a:uFillTx/>
                <a:cs typeface="Arial" panose="020B0604020202020204" pitchFamily="34" charset="0"/>
                <a:sym typeface=""/>
              </a:rPr>
              <a:t> x % of turnover due to wellbeing</a:t>
            </a:r>
            <a:r>
              <a:rPr kumimoji="0" lang="en-GB" sz="1100" b="0" i="0" u="none" strike="noStrike" kern="0" cap="none" spc="0" normalizeH="0" baseline="30000" noProof="0" dirty="0">
                <a:ln>
                  <a:noFill/>
                </a:ln>
                <a:solidFill>
                  <a:srgbClr val="000000"/>
                </a:solidFill>
                <a:effectLst/>
                <a:uLnTx/>
                <a:uFillTx/>
                <a:cs typeface="Arial" panose="020B0604020202020204" pitchFamily="34" charset="0"/>
                <a:sym typeface=""/>
              </a:rPr>
              <a:t>3,4</a:t>
            </a:r>
            <a:endParaRPr kumimoji="0" lang="en-US" sz="1100" b="0" i="0" u="none" strike="noStrike" kern="0" cap="none" spc="0" normalizeH="0" baseline="0" noProof="0" dirty="0">
              <a:ln>
                <a:noFill/>
              </a:ln>
              <a:solidFill>
                <a:srgbClr val="000000"/>
              </a:solidFill>
              <a:effectLst/>
              <a:uLnTx/>
              <a:uFillTx/>
              <a:cs typeface="Arial" panose="020B0604020202020204" pitchFamily="34" charset="0"/>
              <a:sym typeface=""/>
            </a:endParaRPr>
          </a:p>
        </p:txBody>
      </p:sp>
      <p:sp>
        <p:nvSpPr>
          <p:cNvPr id="181" name="TextBox 180">
            <a:extLst>
              <a:ext uri="{FF2B5EF4-FFF2-40B4-BE49-F238E27FC236}">
                <a16:creationId xmlns:a16="http://schemas.microsoft.com/office/drawing/2014/main" id="{D1CE1B88-C0AD-40D0-A2D1-4307D9B603F4}"/>
              </a:ext>
            </a:extLst>
          </p:cNvPr>
          <p:cNvSpPr txBox="1">
            <a:spLocks/>
          </p:cNvSpPr>
          <p:nvPr/>
        </p:nvSpPr>
        <p:spPr>
          <a:xfrm>
            <a:off x="3916605" y="1593361"/>
            <a:ext cx="7695193" cy="178271"/>
          </a:xfrm>
          <a:prstGeom prst="rect">
            <a:avLst/>
          </a:prstGeom>
          <a:noFill/>
          <a:extLst>
            <a:ext uri="{909E8E84-426E-40DD-AFC4-6F175D3DCCD1}">
              <a14:hiddenFill xmlns:a14="http://schemas.microsoft.com/office/drawing/2010/main">
                <a:solidFill>
                  <a:srgbClr val="FFFFFF"/>
                </a:solidFill>
              </a14:hiddenFill>
            </a:ext>
          </a:extLst>
        </p:spPr>
        <p:txBody>
          <a:bodyPr vert="horz"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175" marR="0" lvl="1" indent="0" defTabSz="914400" eaLnBrk="1" fontAlgn="auto" latinLnBrk="0" hangingPunct="1">
              <a:lnSpc>
                <a:spcPct val="100000"/>
              </a:lnSpc>
              <a:spcBef>
                <a:spcPts val="0"/>
              </a:spcBef>
              <a:spcAft>
                <a:spcPts val="300"/>
              </a:spcAft>
              <a:buClrTx/>
              <a:buSzPct val="100000"/>
              <a:buFont typeface="Wingdings" panose="05000000000000000000" pitchFamily="2" charset="2"/>
              <a:buNone/>
              <a:tabLst/>
              <a:defRPr/>
            </a:pPr>
            <a:r>
              <a:rPr kumimoji="0" lang="en-GB" sz="1100" b="1" i="0" u="none" strike="noStrike" kern="0" cap="none" spc="0" normalizeH="0" baseline="0" noProof="0" dirty="0">
                <a:ln>
                  <a:noFill/>
                </a:ln>
                <a:solidFill>
                  <a:srgbClr val="000000"/>
                </a:solidFill>
                <a:effectLst/>
                <a:uLnTx/>
                <a:uFillTx/>
                <a:cs typeface="Arial" panose="020B0604020202020204" pitchFamily="34" charset="0"/>
                <a:sym typeface=""/>
              </a:rPr>
              <a:t>Cost of turnover per employee </a:t>
            </a:r>
            <a:r>
              <a:rPr kumimoji="0" lang="en-GB" sz="1100" b="0" i="0" u="none" strike="noStrike" kern="0" cap="none" spc="0" normalizeH="0" baseline="0" noProof="0" dirty="0">
                <a:ln>
                  <a:noFill/>
                </a:ln>
                <a:solidFill>
                  <a:srgbClr val="000000"/>
                </a:solidFill>
                <a:effectLst/>
                <a:uLnTx/>
                <a:uFillTx/>
                <a:cs typeface="Arial" panose="020B0604020202020204" pitchFamily="34" charset="0"/>
                <a:sym typeface=""/>
              </a:rPr>
              <a:t>= % of employee pay loss due to turnover</a:t>
            </a:r>
            <a:r>
              <a:rPr kumimoji="0" lang="en-GB" sz="1100" b="0" i="0" u="none" strike="noStrike" kern="0" cap="none" spc="0" normalizeH="0" baseline="30000" noProof="0" dirty="0">
                <a:ln>
                  <a:noFill/>
                </a:ln>
                <a:solidFill>
                  <a:srgbClr val="000000"/>
                </a:solidFill>
                <a:effectLst/>
                <a:uLnTx/>
                <a:uFillTx/>
                <a:cs typeface="Arial" panose="020B0604020202020204" pitchFamily="34" charset="0"/>
                <a:sym typeface=""/>
              </a:rPr>
              <a:t>3,5</a:t>
            </a:r>
            <a:r>
              <a:rPr kumimoji="0" lang="en-GB" sz="1100" b="0" i="0" u="none" strike="noStrike" kern="0" cap="none" spc="0" normalizeH="0" baseline="0" noProof="0" dirty="0">
                <a:ln>
                  <a:noFill/>
                </a:ln>
                <a:solidFill>
                  <a:srgbClr val="000000"/>
                </a:solidFill>
                <a:effectLst/>
                <a:uLnTx/>
                <a:uFillTx/>
                <a:cs typeface="Arial" panose="020B0604020202020204" pitchFamily="34" charset="0"/>
                <a:sym typeface=""/>
              </a:rPr>
              <a:t> x  average employee pay</a:t>
            </a:r>
            <a:r>
              <a:rPr kumimoji="0" lang="en-GB" sz="1100" b="0" i="0" u="none" strike="noStrike" kern="0" cap="none" spc="0" normalizeH="0" baseline="30000" noProof="0" dirty="0">
                <a:ln>
                  <a:noFill/>
                </a:ln>
                <a:solidFill>
                  <a:srgbClr val="000000"/>
                </a:solidFill>
                <a:effectLst/>
                <a:uLnTx/>
                <a:uFillTx/>
                <a:cs typeface="Arial" panose="020B0604020202020204" pitchFamily="34" charset="0"/>
                <a:sym typeface=""/>
              </a:rPr>
              <a:t>6</a:t>
            </a:r>
            <a:endParaRPr kumimoji="0" lang="en-US" sz="1100" b="0" i="0" u="none" strike="noStrike" kern="0" cap="none" spc="0" normalizeH="0" baseline="0" noProof="0" dirty="0">
              <a:ln>
                <a:noFill/>
              </a:ln>
              <a:solidFill>
                <a:srgbClr val="000000"/>
              </a:solidFill>
              <a:effectLst/>
              <a:uLnTx/>
              <a:uFillTx/>
              <a:cs typeface="Arial" panose="020B0604020202020204" pitchFamily="34" charset="0"/>
              <a:sym typeface=""/>
            </a:endParaRPr>
          </a:p>
        </p:txBody>
      </p:sp>
      <p:sp>
        <p:nvSpPr>
          <p:cNvPr id="186" name="TextBox 185">
            <a:extLst>
              <a:ext uri="{FF2B5EF4-FFF2-40B4-BE49-F238E27FC236}">
                <a16:creationId xmlns:a16="http://schemas.microsoft.com/office/drawing/2014/main" id="{764AD2F5-4B22-490B-BADC-09CD400F58AB}"/>
              </a:ext>
            </a:extLst>
          </p:cNvPr>
          <p:cNvSpPr txBox="1">
            <a:spLocks/>
          </p:cNvSpPr>
          <p:nvPr/>
        </p:nvSpPr>
        <p:spPr>
          <a:xfrm>
            <a:off x="3916605" y="1953022"/>
            <a:ext cx="7695193" cy="1782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175" marR="0" lvl="1" indent="0" defTabSz="914400" eaLnBrk="1" fontAlgn="auto" latinLnBrk="0" hangingPunct="1">
              <a:lnSpc>
                <a:spcPct val="100000"/>
              </a:lnSpc>
              <a:spcBef>
                <a:spcPts val="0"/>
              </a:spcBef>
              <a:spcAft>
                <a:spcPts val="300"/>
              </a:spcAft>
              <a:buClrTx/>
              <a:buSzPct val="100000"/>
              <a:buFont typeface="Wingdings" panose="05000000000000000000" pitchFamily="2" charset="2"/>
              <a:buNone/>
              <a:tabLst/>
              <a:defRPr/>
            </a:pPr>
            <a:r>
              <a:rPr kumimoji="0" lang="en-GB" sz="1100" b="1" i="0" u="none" strike="noStrike" kern="0" cap="none" spc="0" normalizeH="0" baseline="0" noProof="0" dirty="0">
                <a:ln>
                  <a:noFill/>
                </a:ln>
                <a:solidFill>
                  <a:srgbClr val="000000"/>
                </a:solidFill>
                <a:effectLst/>
                <a:uLnTx/>
                <a:uFillTx/>
                <a:cs typeface="Arial" panose="020B0604020202020204" pitchFamily="34" charset="0"/>
              </a:rPr>
              <a:t>Est. working days lost due to work-related ill health and non-fatal workplace injuries</a:t>
            </a:r>
            <a:r>
              <a:rPr kumimoji="0" lang="en-GB" sz="1100" b="0" i="0" u="none" strike="noStrike" kern="0" cap="none" spc="0" normalizeH="0" baseline="30000" noProof="0" dirty="0">
                <a:ln>
                  <a:noFill/>
                </a:ln>
                <a:solidFill>
                  <a:srgbClr val="000000"/>
                </a:solidFill>
                <a:effectLst/>
                <a:uLnTx/>
                <a:uFillTx/>
                <a:cs typeface="Arial" panose="020B0604020202020204" pitchFamily="34" charset="0"/>
                <a:sym typeface=""/>
              </a:rPr>
              <a:t>7</a:t>
            </a:r>
            <a:endParaRPr kumimoji="0" lang="en-GB" sz="1100" b="0" i="0" u="none" strike="noStrike" kern="0" cap="none" spc="0" normalizeH="0" baseline="0" noProof="0" dirty="0">
              <a:ln>
                <a:noFill/>
              </a:ln>
              <a:solidFill>
                <a:srgbClr val="000000"/>
              </a:solidFill>
              <a:effectLst/>
              <a:uLnTx/>
              <a:uFillTx/>
              <a:cs typeface="Arial" panose="020B0604020202020204" pitchFamily="34" charset="0"/>
            </a:endParaRPr>
          </a:p>
        </p:txBody>
      </p:sp>
      <p:sp>
        <p:nvSpPr>
          <p:cNvPr id="187" name="TextBox 186">
            <a:extLst>
              <a:ext uri="{FF2B5EF4-FFF2-40B4-BE49-F238E27FC236}">
                <a16:creationId xmlns:a16="http://schemas.microsoft.com/office/drawing/2014/main" id="{55237ADF-E498-45F4-B576-B60BE5BD0E6C}"/>
              </a:ext>
            </a:extLst>
          </p:cNvPr>
          <p:cNvSpPr txBox="1">
            <a:spLocks/>
          </p:cNvSpPr>
          <p:nvPr/>
        </p:nvSpPr>
        <p:spPr>
          <a:xfrm>
            <a:off x="3916605" y="2208856"/>
            <a:ext cx="7695193" cy="178271"/>
          </a:xfrm>
          <a:prstGeom prst="rect">
            <a:avLst/>
          </a:prstGeom>
          <a:noFill/>
          <a:extLst>
            <a:ext uri="{909E8E84-426E-40DD-AFC4-6F175D3DCCD1}">
              <a14:hiddenFill xmlns:a14="http://schemas.microsoft.com/office/drawing/2010/main">
                <a:solidFill>
                  <a:srgbClr val="FFFFFF"/>
                </a:solidFill>
              </a14:hiddenFill>
            </a:ext>
          </a:extLst>
        </p:spPr>
        <p:txBody>
          <a:bodyPr vert="horz"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175" marR="0" lvl="1" indent="0" defTabSz="914400" eaLnBrk="1" fontAlgn="auto" latinLnBrk="0" hangingPunct="1">
              <a:lnSpc>
                <a:spcPct val="100000"/>
              </a:lnSpc>
              <a:spcBef>
                <a:spcPts val="0"/>
              </a:spcBef>
              <a:spcAft>
                <a:spcPts val="300"/>
              </a:spcAft>
              <a:buClrTx/>
              <a:buSzPct val="100000"/>
              <a:buFont typeface="Wingdings" panose="05000000000000000000" pitchFamily="2" charset="2"/>
              <a:buNone/>
              <a:tabLst/>
              <a:defRPr/>
            </a:pPr>
            <a:r>
              <a:rPr kumimoji="0" lang="en-US" sz="1100" b="1" i="0" u="none" strike="noStrike" kern="0" cap="none" spc="0" normalizeH="0" baseline="0" noProof="0" dirty="0">
                <a:ln>
                  <a:noFill/>
                </a:ln>
                <a:solidFill>
                  <a:srgbClr val="000000"/>
                </a:solidFill>
                <a:effectLst/>
                <a:uLnTx/>
                <a:uFillTx/>
                <a:cs typeface="Arial" panose="020B0604020202020204" pitchFamily="34" charset="0"/>
                <a:sym typeface=""/>
              </a:rPr>
              <a:t>Average daily pay</a:t>
            </a:r>
            <a:r>
              <a:rPr kumimoji="0" lang="en-GB" sz="1100" b="0" i="0" u="none" strike="noStrike" kern="0" cap="none" spc="0" normalizeH="0" baseline="30000" noProof="0" dirty="0">
                <a:ln>
                  <a:noFill/>
                </a:ln>
                <a:solidFill>
                  <a:srgbClr val="000000"/>
                </a:solidFill>
                <a:effectLst/>
                <a:uLnTx/>
                <a:uFillTx/>
                <a:cs typeface="Arial" panose="020B0604020202020204" pitchFamily="34" charset="0"/>
                <a:sym typeface=""/>
              </a:rPr>
              <a:t>6</a:t>
            </a:r>
            <a:endParaRPr kumimoji="0" lang="en-US" sz="1100" b="0" i="0" u="none" strike="noStrike" kern="0" cap="none" spc="0" normalizeH="0" baseline="0" noProof="0" dirty="0">
              <a:ln>
                <a:noFill/>
              </a:ln>
              <a:solidFill>
                <a:srgbClr val="000000"/>
              </a:solidFill>
              <a:effectLst/>
              <a:uLnTx/>
              <a:uFillTx/>
              <a:cs typeface="Arial" panose="020B0604020202020204" pitchFamily="34" charset="0"/>
              <a:sym typeface=""/>
            </a:endParaRPr>
          </a:p>
        </p:txBody>
      </p:sp>
      <p:sp>
        <p:nvSpPr>
          <p:cNvPr id="192" name="TextBox 191">
            <a:extLst>
              <a:ext uri="{FF2B5EF4-FFF2-40B4-BE49-F238E27FC236}">
                <a16:creationId xmlns:a16="http://schemas.microsoft.com/office/drawing/2014/main" id="{AA6DA916-B71A-4F07-B3D1-876B1F939B12}"/>
              </a:ext>
            </a:extLst>
          </p:cNvPr>
          <p:cNvSpPr txBox="1">
            <a:spLocks/>
          </p:cNvSpPr>
          <p:nvPr/>
        </p:nvSpPr>
        <p:spPr>
          <a:xfrm>
            <a:off x="3916605" y="2568518"/>
            <a:ext cx="7695193" cy="178271"/>
          </a:xfrm>
          <a:prstGeom prst="rect">
            <a:avLst/>
          </a:prstGeom>
          <a:noFill/>
          <a:extLst>
            <a:ext uri="{909E8E84-426E-40DD-AFC4-6F175D3DCCD1}">
              <a14:hiddenFill xmlns:a14="http://schemas.microsoft.com/office/drawing/2010/main">
                <a:solidFill>
                  <a:srgbClr val="FFFFFF"/>
                </a:solidFill>
              </a14:hiddenFill>
            </a:ext>
          </a:extLst>
        </p:spPr>
        <p:txBody>
          <a:bodyPr vert="horz"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175" marR="0" lvl="1" indent="0" defTabSz="914400" eaLnBrk="1" fontAlgn="auto" latinLnBrk="0" hangingPunct="1">
              <a:lnSpc>
                <a:spcPct val="100000"/>
              </a:lnSpc>
              <a:spcBef>
                <a:spcPts val="0"/>
              </a:spcBef>
              <a:spcAft>
                <a:spcPts val="300"/>
              </a:spcAft>
              <a:buClrTx/>
              <a:buSzPct val="100000"/>
              <a:buFont typeface="Wingdings" panose="05000000000000000000" pitchFamily="2" charset="2"/>
              <a:buNone/>
              <a:tabLst/>
              <a:defRPr/>
            </a:pPr>
            <a:r>
              <a:rPr kumimoji="0" lang="en-GB" sz="1100" b="1" i="0" u="none" strike="noStrike" kern="0" cap="none" spc="0" normalizeH="0" baseline="0" noProof="0" dirty="0">
                <a:ln>
                  <a:noFill/>
                </a:ln>
                <a:solidFill>
                  <a:srgbClr val="000000"/>
                </a:solidFill>
                <a:effectLst/>
                <a:uLnTx/>
                <a:uFillTx/>
                <a:cs typeface="Arial" panose="020B0604020202020204" pitchFamily="34" charset="0"/>
                <a:sym typeface=""/>
              </a:rPr>
              <a:t>Productive days lost </a:t>
            </a:r>
            <a:r>
              <a:rPr kumimoji="0" lang="en-GB" sz="1100" b="0" i="0" u="none" strike="noStrike" kern="0" cap="none" spc="0" normalizeH="0" baseline="0" noProof="0" dirty="0">
                <a:ln>
                  <a:noFill/>
                </a:ln>
                <a:solidFill>
                  <a:srgbClr val="000000"/>
                </a:solidFill>
                <a:effectLst/>
                <a:uLnTx/>
                <a:uFillTx/>
                <a:cs typeface="Arial" panose="020B0604020202020204" pitchFamily="34" charset="0"/>
                <a:sym typeface=""/>
              </a:rPr>
              <a:t>=  Productive days/hours lost per employee</a:t>
            </a:r>
            <a:r>
              <a:rPr kumimoji="0" lang="en-GB" sz="1100" b="0" i="0" u="none" strike="noStrike" kern="0" cap="none" spc="0" normalizeH="0" baseline="30000" noProof="0" dirty="0">
                <a:ln>
                  <a:noFill/>
                </a:ln>
                <a:solidFill>
                  <a:srgbClr val="000000"/>
                </a:solidFill>
                <a:effectLst/>
                <a:uLnTx/>
                <a:uFillTx/>
                <a:cs typeface="Arial" panose="020B0604020202020204" pitchFamily="34" charset="0"/>
                <a:sym typeface=""/>
              </a:rPr>
              <a:t>8</a:t>
            </a:r>
            <a:r>
              <a:rPr kumimoji="0" lang="en-GB" sz="1100" b="0" i="0" u="none" strike="noStrike" kern="0" cap="none" spc="0" normalizeH="0" baseline="0" noProof="0" dirty="0">
                <a:ln>
                  <a:noFill/>
                </a:ln>
                <a:solidFill>
                  <a:srgbClr val="000000"/>
                </a:solidFill>
                <a:effectLst/>
                <a:uLnTx/>
                <a:uFillTx/>
                <a:cs typeface="Arial" panose="020B0604020202020204" pitchFamily="34" charset="0"/>
                <a:sym typeface=""/>
              </a:rPr>
              <a:t> x Total number of employees</a:t>
            </a:r>
            <a:r>
              <a:rPr kumimoji="0" lang="en-GB" sz="1100" b="0" i="0" u="none" strike="noStrike" kern="0" cap="none" spc="0" normalizeH="0" baseline="30000" noProof="0" dirty="0">
                <a:ln>
                  <a:noFill/>
                </a:ln>
                <a:solidFill>
                  <a:srgbClr val="000000"/>
                </a:solidFill>
                <a:effectLst/>
                <a:uLnTx/>
                <a:uFillTx/>
                <a:cs typeface="Arial" panose="020B0604020202020204" pitchFamily="34" charset="0"/>
                <a:sym typeface=""/>
              </a:rPr>
              <a:t>1</a:t>
            </a:r>
            <a:endParaRPr kumimoji="0" lang="en-US" sz="1100" b="0" i="0" u="none" strike="noStrike" kern="0" cap="none" spc="0" normalizeH="0" baseline="0" noProof="0" dirty="0">
              <a:ln>
                <a:noFill/>
              </a:ln>
              <a:solidFill>
                <a:srgbClr val="000000"/>
              </a:solidFill>
              <a:effectLst/>
              <a:uLnTx/>
              <a:uFillTx/>
              <a:cs typeface="Arial" panose="020B0604020202020204" pitchFamily="34" charset="0"/>
              <a:sym typeface=""/>
            </a:endParaRPr>
          </a:p>
        </p:txBody>
      </p:sp>
      <p:sp>
        <p:nvSpPr>
          <p:cNvPr id="193" name="TextBox 192">
            <a:extLst>
              <a:ext uri="{FF2B5EF4-FFF2-40B4-BE49-F238E27FC236}">
                <a16:creationId xmlns:a16="http://schemas.microsoft.com/office/drawing/2014/main" id="{379E02D0-F7C8-4CE1-BB81-57011C03CC87}"/>
              </a:ext>
            </a:extLst>
          </p:cNvPr>
          <p:cNvSpPr txBox="1">
            <a:spLocks/>
          </p:cNvSpPr>
          <p:nvPr/>
        </p:nvSpPr>
        <p:spPr>
          <a:xfrm>
            <a:off x="3916605" y="2824352"/>
            <a:ext cx="7695193" cy="178271"/>
          </a:xfrm>
          <a:prstGeom prst="rect">
            <a:avLst/>
          </a:prstGeom>
          <a:noFill/>
          <a:extLst>
            <a:ext uri="{909E8E84-426E-40DD-AFC4-6F175D3DCCD1}">
              <a14:hiddenFill xmlns:a14="http://schemas.microsoft.com/office/drawing/2010/main">
                <a:solidFill>
                  <a:srgbClr val="FFFFFF"/>
                </a:solidFill>
              </a14:hiddenFill>
            </a:ext>
          </a:extLst>
        </p:spPr>
        <p:txBody>
          <a:bodyPr vert="horz"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175" marR="0" lvl="1" indent="0" defTabSz="914400" eaLnBrk="1" fontAlgn="auto" latinLnBrk="0" hangingPunct="1">
              <a:lnSpc>
                <a:spcPct val="100000"/>
              </a:lnSpc>
              <a:spcBef>
                <a:spcPts val="0"/>
              </a:spcBef>
              <a:spcAft>
                <a:spcPts val="300"/>
              </a:spcAft>
              <a:buClrTx/>
              <a:buSzPct val="100000"/>
              <a:buFont typeface="Wingdings" panose="05000000000000000000" pitchFamily="2" charset="2"/>
              <a:buNone/>
              <a:tabLst/>
              <a:defRPr/>
            </a:pPr>
            <a:r>
              <a:rPr kumimoji="0" lang="en-US" sz="1100" b="1" i="0" u="none" strike="noStrike" kern="0" cap="none" spc="0" normalizeH="0" baseline="0" noProof="0" dirty="0">
                <a:ln>
                  <a:noFill/>
                </a:ln>
                <a:solidFill>
                  <a:srgbClr val="000000"/>
                </a:solidFill>
                <a:effectLst/>
                <a:uLnTx/>
                <a:uFillTx/>
                <a:cs typeface="Arial" panose="020B0604020202020204" pitchFamily="34" charset="0"/>
                <a:sym typeface=""/>
              </a:rPr>
              <a:t>Average daily/hourly pay</a:t>
            </a:r>
            <a:r>
              <a:rPr kumimoji="0" lang="en-GB" sz="1100" b="0" i="0" u="none" strike="noStrike" kern="0" cap="none" spc="0" normalizeH="0" baseline="30000" noProof="0" dirty="0">
                <a:ln>
                  <a:noFill/>
                </a:ln>
                <a:solidFill>
                  <a:srgbClr val="000000"/>
                </a:solidFill>
                <a:effectLst/>
                <a:uLnTx/>
                <a:uFillTx/>
                <a:cs typeface="Arial" panose="020B0604020202020204" pitchFamily="34" charset="0"/>
                <a:sym typeface=""/>
              </a:rPr>
              <a:t>6</a:t>
            </a:r>
            <a:endParaRPr kumimoji="0" lang="en-US" sz="1100" b="0" i="0" u="none" strike="noStrike" kern="0" cap="none" spc="0" normalizeH="0" baseline="0" noProof="0" dirty="0">
              <a:ln>
                <a:noFill/>
              </a:ln>
              <a:solidFill>
                <a:srgbClr val="000000"/>
              </a:solidFill>
              <a:effectLst/>
              <a:uLnTx/>
              <a:uFillTx/>
              <a:cs typeface="Arial" panose="020B0604020202020204" pitchFamily="34" charset="0"/>
              <a:sym typeface=""/>
            </a:endParaRPr>
          </a:p>
        </p:txBody>
      </p:sp>
      <p:sp>
        <p:nvSpPr>
          <p:cNvPr id="201" name="TextBox 200">
            <a:extLst>
              <a:ext uri="{FF2B5EF4-FFF2-40B4-BE49-F238E27FC236}">
                <a16:creationId xmlns:a16="http://schemas.microsoft.com/office/drawing/2014/main" id="{DC94E5E8-70F9-48B6-8477-F1252CDD3CE7}"/>
              </a:ext>
            </a:extLst>
          </p:cNvPr>
          <p:cNvSpPr txBox="1">
            <a:spLocks/>
          </p:cNvSpPr>
          <p:nvPr/>
        </p:nvSpPr>
        <p:spPr>
          <a:xfrm>
            <a:off x="3916605" y="4311176"/>
            <a:ext cx="7695193" cy="1782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175" marR="0" lvl="1" indent="0" defTabSz="914400" eaLnBrk="1" fontAlgn="auto" latinLnBrk="0" hangingPunct="1">
              <a:lnSpc>
                <a:spcPct val="100000"/>
              </a:lnSpc>
              <a:spcBef>
                <a:spcPts val="0"/>
              </a:spcBef>
              <a:spcAft>
                <a:spcPts val="300"/>
              </a:spcAft>
              <a:buClrTx/>
              <a:buSzPct val="100000"/>
              <a:buFont typeface="Wingdings" panose="05000000000000000000" pitchFamily="2" charset="2"/>
              <a:buNone/>
              <a:tabLst/>
              <a:defRPr/>
            </a:pPr>
            <a:r>
              <a:rPr kumimoji="0" lang="en-GB" sz="1100" b="1" i="0" u="none" strike="noStrike" kern="0" cap="none" spc="0" normalizeH="0" baseline="0" noProof="0" dirty="0">
                <a:ln>
                  <a:noFill/>
                </a:ln>
                <a:solidFill>
                  <a:srgbClr val="000000"/>
                </a:solidFill>
                <a:effectLst/>
                <a:uLnTx/>
                <a:uFillTx/>
                <a:cs typeface="Arial" panose="020B0604020202020204" pitchFamily="34" charset="0"/>
                <a:sym typeface=""/>
              </a:rPr>
              <a:t>Benefit of retention </a:t>
            </a:r>
            <a:r>
              <a:rPr kumimoji="0" lang="en-GB" sz="1100" b="0" i="0" u="none" strike="noStrike" kern="0" cap="none" spc="0" normalizeH="0" baseline="0" noProof="0" dirty="0">
                <a:ln>
                  <a:noFill/>
                </a:ln>
                <a:solidFill>
                  <a:srgbClr val="000000"/>
                </a:solidFill>
                <a:effectLst/>
                <a:uLnTx/>
                <a:uFillTx/>
                <a:cs typeface="Arial" panose="020B0604020202020204" pitchFamily="34" charset="0"/>
                <a:sym typeface=""/>
              </a:rPr>
              <a:t>=  Relative</a:t>
            </a:r>
            <a:r>
              <a:rPr kumimoji="0" lang="en-US" sz="1100" b="0" i="0" u="none" strike="noStrike" kern="0" cap="none" spc="0" normalizeH="0" baseline="0" noProof="0" dirty="0">
                <a:ln>
                  <a:noFill/>
                </a:ln>
                <a:solidFill>
                  <a:srgbClr val="000000"/>
                </a:solidFill>
                <a:effectLst/>
                <a:uLnTx/>
                <a:uFillTx/>
                <a:cs typeface="Arial" panose="020B0604020202020204" pitchFamily="34" charset="0"/>
                <a:sym typeface=""/>
              </a:rPr>
              <a:t> p</a:t>
            </a:r>
            <a:r>
              <a:rPr kumimoji="0" lang="en-US" sz="1100" b="0" i="0" u="none" strike="noStrike" kern="0" cap="none" spc="0" normalizeH="0" baseline="0" noProof="0" dirty="0">
                <a:ln>
                  <a:noFill/>
                </a:ln>
                <a:solidFill>
                  <a:srgbClr val="000000"/>
                </a:solidFill>
                <a:effectLst/>
                <a:uLnTx/>
                <a:uFillTx/>
                <a:cs typeface="Arial" panose="020B0604020202020204" pitchFamily="34" charset="0"/>
              </a:rPr>
              <a:t>erformance in first and second year of tenure compared to average</a:t>
            </a:r>
            <a:r>
              <a:rPr kumimoji="0" lang="en-GB" sz="1100" b="0" i="0" u="none" strike="noStrike" kern="0" cap="none" spc="0" normalizeH="0" baseline="30000" noProof="0" dirty="0">
                <a:ln>
                  <a:noFill/>
                </a:ln>
                <a:solidFill>
                  <a:srgbClr val="000000"/>
                </a:solidFill>
                <a:effectLst/>
                <a:uLnTx/>
                <a:uFillTx/>
                <a:cs typeface="Arial" panose="020B0604020202020204" pitchFamily="34" charset="0"/>
                <a:sym typeface=""/>
              </a:rPr>
              <a:t>12</a:t>
            </a:r>
            <a:r>
              <a:rPr kumimoji="0" lang="en-US" sz="1100" b="0" i="0" u="none" strike="noStrike" kern="0" cap="none" spc="0" normalizeH="0" baseline="0" noProof="0" dirty="0">
                <a:ln>
                  <a:noFill/>
                </a:ln>
                <a:solidFill>
                  <a:srgbClr val="000000"/>
                </a:solidFill>
                <a:effectLst/>
                <a:uLnTx/>
                <a:uFillTx/>
                <a:cs typeface="Arial" panose="020B0604020202020204" pitchFamily="34" charset="0"/>
              </a:rPr>
              <a:t> </a:t>
            </a:r>
            <a:r>
              <a:rPr kumimoji="0" lang="en-GB" sz="1100" b="0" i="0" u="none" strike="noStrike" kern="0" cap="none" spc="0" normalizeH="0" baseline="0" noProof="0" dirty="0">
                <a:ln>
                  <a:noFill/>
                </a:ln>
                <a:solidFill>
                  <a:srgbClr val="000000"/>
                </a:solidFill>
                <a:effectLst/>
                <a:uLnTx/>
                <a:uFillTx/>
                <a:cs typeface="Arial" panose="020B0604020202020204" pitchFamily="34" charset="0"/>
                <a:sym typeface=""/>
              </a:rPr>
              <a:t>x annual pay</a:t>
            </a:r>
            <a:r>
              <a:rPr kumimoji="0" lang="en-GB" sz="1100" b="0" i="0" u="none" strike="noStrike" kern="0" cap="none" spc="0" normalizeH="0" baseline="30000" noProof="0" dirty="0">
                <a:ln>
                  <a:noFill/>
                </a:ln>
                <a:solidFill>
                  <a:srgbClr val="000000"/>
                </a:solidFill>
                <a:effectLst/>
                <a:uLnTx/>
                <a:uFillTx/>
                <a:cs typeface="Arial" panose="020B0604020202020204" pitchFamily="34" charset="0"/>
                <a:sym typeface=""/>
              </a:rPr>
              <a:t>6</a:t>
            </a:r>
            <a:endParaRPr kumimoji="0" lang="en-US" sz="1100" b="0" i="0" u="none" strike="noStrike" kern="0" cap="none" spc="0" normalizeH="0" baseline="0" noProof="0" dirty="0">
              <a:ln>
                <a:noFill/>
              </a:ln>
              <a:solidFill>
                <a:srgbClr val="000000"/>
              </a:solidFill>
              <a:effectLst/>
              <a:uLnTx/>
              <a:uFillTx/>
              <a:cs typeface="Arial" panose="020B0604020202020204" pitchFamily="34" charset="0"/>
              <a:sym typeface=""/>
            </a:endParaRPr>
          </a:p>
        </p:txBody>
      </p:sp>
      <p:sp>
        <p:nvSpPr>
          <p:cNvPr id="202" name="TextBox 201">
            <a:extLst>
              <a:ext uri="{FF2B5EF4-FFF2-40B4-BE49-F238E27FC236}">
                <a16:creationId xmlns:a16="http://schemas.microsoft.com/office/drawing/2014/main" id="{CA5A9619-12F4-475F-AC7A-A007685EB83F}"/>
              </a:ext>
            </a:extLst>
          </p:cNvPr>
          <p:cNvSpPr txBox="1">
            <a:spLocks/>
          </p:cNvSpPr>
          <p:nvPr/>
        </p:nvSpPr>
        <p:spPr>
          <a:xfrm>
            <a:off x="3916605" y="4055343"/>
            <a:ext cx="7695193" cy="178271"/>
          </a:xfrm>
          <a:prstGeom prst="rect">
            <a:avLst/>
          </a:prstGeom>
          <a:noFill/>
          <a:extLst>
            <a:ext uri="{909E8E84-426E-40DD-AFC4-6F175D3DCCD1}">
              <a14:hiddenFill xmlns:a14="http://schemas.microsoft.com/office/drawing/2010/main">
                <a:solidFill>
                  <a:srgbClr val="FFFFFF"/>
                </a:solidFill>
              </a14:hiddenFill>
            </a:ext>
          </a:extLst>
        </p:spPr>
        <p:txBody>
          <a:bodyPr vert="horz"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175" marR="0" lvl="1" indent="0" defTabSz="914400" eaLnBrk="1" fontAlgn="auto" latinLnBrk="0" hangingPunct="1">
              <a:lnSpc>
                <a:spcPct val="100000"/>
              </a:lnSpc>
              <a:spcBef>
                <a:spcPts val="0"/>
              </a:spcBef>
              <a:spcAft>
                <a:spcPts val="300"/>
              </a:spcAft>
              <a:buClrTx/>
              <a:buSzPct val="100000"/>
              <a:buFont typeface="Wingdings" panose="05000000000000000000" pitchFamily="2" charset="2"/>
              <a:buNone/>
              <a:tabLst/>
              <a:defRPr/>
            </a:pPr>
            <a:r>
              <a:rPr kumimoji="0" lang="en-GB" sz="1100" b="1" i="0" u="none" strike="noStrike" kern="0" cap="none" spc="0" normalizeH="0" baseline="0" noProof="0" dirty="0">
                <a:ln>
                  <a:noFill/>
                </a:ln>
                <a:solidFill>
                  <a:srgbClr val="000000"/>
                </a:solidFill>
                <a:effectLst/>
                <a:uLnTx/>
                <a:uFillTx/>
                <a:cs typeface="Arial" panose="020B0604020202020204" pitchFamily="34" charset="0"/>
                <a:sym typeface=""/>
              </a:rPr>
              <a:t>Total turnover </a:t>
            </a:r>
            <a:r>
              <a:rPr kumimoji="0" lang="en-GB" sz="1100" b="0" i="0" u="none" strike="noStrike" kern="0" cap="none" spc="0" normalizeH="0" baseline="0" noProof="0" dirty="0">
                <a:ln>
                  <a:noFill/>
                </a:ln>
                <a:solidFill>
                  <a:srgbClr val="000000"/>
                </a:solidFill>
                <a:effectLst/>
                <a:uLnTx/>
                <a:uFillTx/>
                <a:cs typeface="Arial" panose="020B0604020202020204" pitchFamily="34" charset="0"/>
                <a:sym typeface=""/>
              </a:rPr>
              <a:t>= Total number of employees</a:t>
            </a:r>
            <a:r>
              <a:rPr kumimoji="0" lang="en-GB" sz="1100" b="0" i="0" u="none" strike="noStrike" kern="0" cap="none" spc="0" normalizeH="0" baseline="30000" noProof="0" dirty="0">
                <a:ln>
                  <a:noFill/>
                </a:ln>
                <a:solidFill>
                  <a:srgbClr val="000000"/>
                </a:solidFill>
                <a:effectLst/>
                <a:uLnTx/>
                <a:uFillTx/>
                <a:cs typeface="Arial" panose="020B0604020202020204" pitchFamily="34" charset="0"/>
                <a:sym typeface=""/>
              </a:rPr>
              <a:t>1</a:t>
            </a:r>
            <a:r>
              <a:rPr kumimoji="0" lang="en-GB" sz="1100" b="0" i="0" u="none" strike="noStrike" kern="0" cap="none" spc="0" normalizeH="0" baseline="0" noProof="0" dirty="0">
                <a:ln>
                  <a:noFill/>
                </a:ln>
                <a:solidFill>
                  <a:srgbClr val="000000"/>
                </a:solidFill>
                <a:effectLst/>
                <a:uLnTx/>
                <a:uFillTx/>
                <a:cs typeface="Arial" panose="020B0604020202020204" pitchFamily="34" charset="0"/>
                <a:sym typeface=""/>
              </a:rPr>
              <a:t> x Turnover rate</a:t>
            </a:r>
            <a:r>
              <a:rPr kumimoji="0" lang="en-GB" sz="1100" b="0" i="0" u="none" strike="noStrike" kern="0" cap="none" spc="0" normalizeH="0" baseline="30000" noProof="0" dirty="0">
                <a:ln>
                  <a:noFill/>
                </a:ln>
                <a:solidFill>
                  <a:srgbClr val="000000"/>
                </a:solidFill>
                <a:effectLst/>
                <a:uLnTx/>
                <a:uFillTx/>
                <a:cs typeface="Arial" panose="020B0604020202020204" pitchFamily="34" charset="0"/>
                <a:sym typeface=""/>
              </a:rPr>
              <a:t>2</a:t>
            </a:r>
            <a:r>
              <a:rPr kumimoji="0" lang="en-GB" sz="1100" b="0" i="0" u="none" strike="noStrike" kern="0" cap="none" spc="0" normalizeH="0" baseline="0" noProof="0" dirty="0">
                <a:ln>
                  <a:noFill/>
                </a:ln>
                <a:solidFill>
                  <a:srgbClr val="000000"/>
                </a:solidFill>
                <a:effectLst/>
                <a:uLnTx/>
                <a:uFillTx/>
                <a:cs typeface="Arial" panose="020B0604020202020204" pitchFamily="34" charset="0"/>
                <a:sym typeface=""/>
              </a:rPr>
              <a:t> x % turnover due to wellbeing</a:t>
            </a:r>
            <a:r>
              <a:rPr kumimoji="0" lang="en-GB" sz="1100" b="0" i="0" u="none" strike="noStrike" kern="0" cap="none" spc="0" normalizeH="0" baseline="30000" noProof="0" dirty="0">
                <a:ln>
                  <a:noFill/>
                </a:ln>
                <a:solidFill>
                  <a:srgbClr val="000000"/>
                </a:solidFill>
                <a:effectLst/>
                <a:uLnTx/>
                <a:uFillTx/>
                <a:cs typeface="Arial" panose="020B0604020202020204" pitchFamily="34" charset="0"/>
                <a:sym typeface=""/>
              </a:rPr>
              <a:t>3,4</a:t>
            </a:r>
            <a:endParaRPr kumimoji="0" lang="en-US" sz="1100" b="0" i="0" u="none" strike="noStrike" kern="0" cap="none" spc="0" normalizeH="0" baseline="0" noProof="0" dirty="0">
              <a:ln>
                <a:noFill/>
              </a:ln>
              <a:solidFill>
                <a:srgbClr val="000000"/>
              </a:solidFill>
              <a:effectLst/>
              <a:uLnTx/>
              <a:uFillTx/>
              <a:cs typeface="Arial" panose="020B0604020202020204" pitchFamily="34" charset="0"/>
              <a:sym typeface=""/>
            </a:endParaRPr>
          </a:p>
        </p:txBody>
      </p:sp>
      <p:sp>
        <p:nvSpPr>
          <p:cNvPr id="209" name="TextBox 208">
            <a:extLst>
              <a:ext uri="{FF2B5EF4-FFF2-40B4-BE49-F238E27FC236}">
                <a16:creationId xmlns:a16="http://schemas.microsoft.com/office/drawing/2014/main" id="{B542884E-31AB-4B63-AC47-537921D26AA1}"/>
              </a:ext>
            </a:extLst>
          </p:cNvPr>
          <p:cNvSpPr txBox="1">
            <a:spLocks/>
          </p:cNvSpPr>
          <p:nvPr/>
        </p:nvSpPr>
        <p:spPr>
          <a:xfrm>
            <a:off x="3916605" y="4670839"/>
            <a:ext cx="7695193" cy="178271"/>
          </a:xfrm>
          <a:prstGeom prst="rect">
            <a:avLst/>
          </a:prstGeom>
          <a:noFill/>
          <a:extLst>
            <a:ext uri="{909E8E84-426E-40DD-AFC4-6F175D3DCCD1}">
              <a14:hiddenFill xmlns:a14="http://schemas.microsoft.com/office/drawing/2010/main">
                <a:solidFill>
                  <a:srgbClr val="FFFFFF"/>
                </a:solidFill>
              </a14:hiddenFill>
            </a:ext>
          </a:extLst>
        </p:spPr>
        <p:txBody>
          <a:bodyPr vert="horz"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175" marR="0" lvl="1" indent="0" defTabSz="914400" eaLnBrk="1" fontAlgn="auto" latinLnBrk="0" hangingPunct="1">
              <a:lnSpc>
                <a:spcPct val="100000"/>
              </a:lnSpc>
              <a:spcBef>
                <a:spcPts val="0"/>
              </a:spcBef>
              <a:spcAft>
                <a:spcPts val="300"/>
              </a:spcAft>
              <a:buClrTx/>
              <a:buSzPct val="100000"/>
              <a:buFont typeface="Wingdings" panose="05000000000000000000" pitchFamily="2" charset="2"/>
              <a:buNone/>
              <a:tabLst/>
              <a:defRPr/>
            </a:pPr>
            <a:r>
              <a:rPr kumimoji="0" lang="en-US" sz="1100" b="1" i="0" u="none" strike="noStrike" kern="0" cap="none" spc="0" normalizeH="0" baseline="0" noProof="0" dirty="0">
                <a:ln>
                  <a:noFill/>
                </a:ln>
                <a:solidFill>
                  <a:srgbClr val="000000"/>
                </a:solidFill>
                <a:effectLst/>
                <a:uLnTx/>
                <a:uFillTx/>
                <a:cs typeface="Arial" panose="020B0604020202020204" pitchFamily="34" charset="0"/>
              </a:rPr>
              <a:t>Total premium by employees for employers with an above average happiness score in the UK</a:t>
            </a:r>
            <a:r>
              <a:rPr kumimoji="0" lang="en-GB" sz="1100" b="0" i="0" u="none" strike="noStrike" kern="0" cap="none" spc="0" normalizeH="0" baseline="30000" noProof="0" dirty="0">
                <a:ln>
                  <a:noFill/>
                </a:ln>
                <a:solidFill>
                  <a:srgbClr val="000000"/>
                </a:solidFill>
                <a:effectLst/>
                <a:uLnTx/>
                <a:uFillTx/>
                <a:cs typeface="Arial" panose="020B0604020202020204" pitchFamily="34" charset="0"/>
                <a:sym typeface=""/>
              </a:rPr>
              <a:t>13</a:t>
            </a:r>
            <a:r>
              <a:rPr kumimoji="0" lang="en-US" sz="1100" b="1" i="0" u="none" strike="noStrike" kern="0" cap="none" spc="0" normalizeH="0" baseline="0" noProof="0" dirty="0">
                <a:ln>
                  <a:noFill/>
                </a:ln>
                <a:solidFill>
                  <a:srgbClr val="000000"/>
                </a:solidFill>
                <a:effectLst/>
                <a:uLnTx/>
                <a:uFillTx/>
                <a:cs typeface="Arial" panose="020B0604020202020204" pitchFamily="34" charset="0"/>
              </a:rPr>
              <a:t> </a:t>
            </a:r>
          </a:p>
        </p:txBody>
      </p:sp>
      <p:sp>
        <p:nvSpPr>
          <p:cNvPr id="210" name="TextBox 209">
            <a:extLst>
              <a:ext uri="{FF2B5EF4-FFF2-40B4-BE49-F238E27FC236}">
                <a16:creationId xmlns:a16="http://schemas.microsoft.com/office/drawing/2014/main" id="{D05E7D2D-B51F-4698-814F-3955B04F67CB}"/>
              </a:ext>
            </a:extLst>
          </p:cNvPr>
          <p:cNvSpPr txBox="1">
            <a:spLocks/>
          </p:cNvSpPr>
          <p:nvPr/>
        </p:nvSpPr>
        <p:spPr>
          <a:xfrm>
            <a:off x="3916605" y="4926669"/>
            <a:ext cx="7695193" cy="178271"/>
          </a:xfrm>
          <a:prstGeom prst="rect">
            <a:avLst/>
          </a:prstGeom>
          <a:noFill/>
          <a:extLst>
            <a:ext uri="{909E8E84-426E-40DD-AFC4-6F175D3DCCD1}">
              <a14:hiddenFill xmlns:a14="http://schemas.microsoft.com/office/drawing/2010/main">
                <a:solidFill>
                  <a:srgbClr val="FFFFFF"/>
                </a:solidFill>
              </a14:hiddenFill>
            </a:ext>
          </a:extLst>
        </p:spPr>
        <p:txBody>
          <a:bodyPr vert="horz"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175" marR="0" lvl="1" indent="0" defTabSz="914400" eaLnBrk="1" fontAlgn="auto" latinLnBrk="0" hangingPunct="1">
              <a:lnSpc>
                <a:spcPct val="100000"/>
              </a:lnSpc>
              <a:spcBef>
                <a:spcPts val="0"/>
              </a:spcBef>
              <a:spcAft>
                <a:spcPts val="300"/>
              </a:spcAft>
              <a:buClrTx/>
              <a:buSzPct val="100000"/>
              <a:buFont typeface="Wingdings" panose="05000000000000000000" pitchFamily="2" charset="2"/>
              <a:buNone/>
              <a:tabLst/>
              <a:defRPr/>
            </a:pPr>
            <a:r>
              <a:rPr kumimoji="0" lang="en-US" sz="1100" b="1" i="0" u="none" strike="noStrike" kern="0" cap="none" spc="0" normalizeH="0" baseline="0" noProof="0" dirty="0">
                <a:ln>
                  <a:noFill/>
                </a:ln>
                <a:solidFill>
                  <a:srgbClr val="000000"/>
                </a:solidFill>
                <a:effectLst/>
                <a:uLnTx/>
                <a:uFillTx/>
                <a:cs typeface="Arial" panose="020B0604020202020204" pitchFamily="34" charset="0"/>
                <a:sym typeface=""/>
              </a:rPr>
              <a:t>Total turnover </a:t>
            </a:r>
            <a:r>
              <a:rPr kumimoji="0" lang="en-US" sz="1100" b="0" i="0" u="none" strike="noStrike" kern="0" cap="none" spc="0" normalizeH="0" baseline="0" noProof="0" dirty="0">
                <a:ln>
                  <a:noFill/>
                </a:ln>
                <a:solidFill>
                  <a:srgbClr val="000000"/>
                </a:solidFill>
                <a:effectLst/>
                <a:uLnTx/>
                <a:uFillTx/>
                <a:cs typeface="Arial" panose="020B0604020202020204" pitchFamily="34" charset="0"/>
                <a:sym typeface=""/>
              </a:rPr>
              <a:t>= Total number of employees</a:t>
            </a:r>
            <a:r>
              <a:rPr kumimoji="0" lang="en-GB" sz="1100" b="0" i="0" u="none" strike="noStrike" kern="0" cap="none" spc="0" normalizeH="0" baseline="30000" noProof="0" dirty="0">
                <a:ln>
                  <a:noFill/>
                </a:ln>
                <a:solidFill>
                  <a:srgbClr val="000000"/>
                </a:solidFill>
                <a:effectLst/>
                <a:uLnTx/>
                <a:uFillTx/>
                <a:cs typeface="Arial" panose="020B0604020202020204" pitchFamily="34" charset="0"/>
                <a:sym typeface=""/>
              </a:rPr>
              <a:t>1</a:t>
            </a:r>
            <a:r>
              <a:rPr kumimoji="0" lang="en-US" sz="1100" b="0" i="0" u="none" strike="noStrike" kern="0" cap="none" spc="0" normalizeH="0" baseline="30000" noProof="0" dirty="0">
                <a:ln>
                  <a:noFill/>
                </a:ln>
                <a:solidFill>
                  <a:srgbClr val="000000"/>
                </a:solidFill>
                <a:effectLst/>
                <a:uLnTx/>
                <a:uFillTx/>
                <a:cs typeface="Arial" panose="020B0604020202020204" pitchFamily="34" charset="0"/>
                <a:sym typeface=""/>
              </a:rPr>
              <a:t> </a:t>
            </a:r>
            <a:r>
              <a:rPr kumimoji="0" lang="en-US" sz="1100" b="0" i="0" u="none" strike="noStrike" kern="0" cap="none" spc="0" normalizeH="0" baseline="0" noProof="0" dirty="0">
                <a:ln>
                  <a:noFill/>
                </a:ln>
                <a:solidFill>
                  <a:srgbClr val="000000"/>
                </a:solidFill>
                <a:effectLst/>
                <a:uLnTx/>
                <a:uFillTx/>
                <a:cs typeface="Arial" panose="020B0604020202020204" pitchFamily="34" charset="0"/>
                <a:sym typeface=""/>
              </a:rPr>
              <a:t>x Turnover rate</a:t>
            </a:r>
            <a:r>
              <a:rPr kumimoji="0" lang="en-GB" sz="1100" b="0" i="0" u="none" strike="noStrike" kern="0" cap="none" spc="0" normalizeH="0" baseline="30000" noProof="0" dirty="0">
                <a:ln>
                  <a:noFill/>
                </a:ln>
                <a:solidFill>
                  <a:srgbClr val="000000"/>
                </a:solidFill>
                <a:effectLst/>
                <a:uLnTx/>
                <a:uFillTx/>
                <a:cs typeface="Arial" panose="020B0604020202020204" pitchFamily="34" charset="0"/>
                <a:sym typeface=""/>
              </a:rPr>
              <a:t>2</a:t>
            </a:r>
            <a:endParaRPr kumimoji="0" lang="en-US" sz="1100" b="1" i="0" u="none" strike="noStrike" kern="0" cap="none" spc="0" normalizeH="0" baseline="0" noProof="0" dirty="0">
              <a:ln>
                <a:noFill/>
              </a:ln>
              <a:solidFill>
                <a:srgbClr val="000000"/>
              </a:solidFill>
              <a:effectLst/>
              <a:uLnTx/>
              <a:uFillTx/>
              <a:cs typeface="Arial" panose="020B0604020202020204" pitchFamily="34" charset="0"/>
              <a:sym typeface=""/>
            </a:endParaRPr>
          </a:p>
        </p:txBody>
      </p:sp>
      <p:sp>
        <p:nvSpPr>
          <p:cNvPr id="217" name="TextBox 216">
            <a:extLst>
              <a:ext uri="{FF2B5EF4-FFF2-40B4-BE49-F238E27FC236}">
                <a16:creationId xmlns:a16="http://schemas.microsoft.com/office/drawing/2014/main" id="{07DF0497-0ED8-4351-BFCA-27EC3EE9A8B8}"/>
              </a:ext>
            </a:extLst>
          </p:cNvPr>
          <p:cNvSpPr txBox="1">
            <a:spLocks/>
          </p:cNvSpPr>
          <p:nvPr/>
        </p:nvSpPr>
        <p:spPr>
          <a:xfrm>
            <a:off x="3916605" y="3439848"/>
            <a:ext cx="7695193" cy="1782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175" marR="0" lvl="1" indent="0" defTabSz="914400" eaLnBrk="1" fontAlgn="auto" latinLnBrk="0" hangingPunct="1">
              <a:lnSpc>
                <a:spcPct val="100000"/>
              </a:lnSpc>
              <a:spcBef>
                <a:spcPts val="0"/>
              </a:spcBef>
              <a:spcAft>
                <a:spcPts val="300"/>
              </a:spcAft>
              <a:buClrTx/>
              <a:buSzPct val="100000"/>
              <a:buFont typeface="Wingdings" panose="05000000000000000000" pitchFamily="2" charset="2"/>
              <a:buNone/>
              <a:tabLst/>
              <a:defRPr/>
            </a:pPr>
            <a:r>
              <a:rPr kumimoji="0" lang="en-GB" sz="1100" b="1" i="0" u="none" strike="noStrike" kern="0" cap="none" spc="0" normalizeH="0" baseline="0" noProof="0" dirty="0">
                <a:ln>
                  <a:noFill/>
                </a:ln>
                <a:solidFill>
                  <a:srgbClr val="000000"/>
                </a:solidFill>
                <a:effectLst/>
                <a:uLnTx/>
                <a:uFillTx/>
                <a:cs typeface="Arial" panose="020B0604020202020204" pitchFamily="34" charset="0"/>
                <a:sym typeface=""/>
              </a:rPr>
              <a:t>Increase in productivity associated with increased wellbeing</a:t>
            </a:r>
            <a:r>
              <a:rPr kumimoji="0" lang="en-GB" sz="1100" b="0" i="0" u="none" strike="noStrike" kern="0" cap="none" spc="0" normalizeH="0" baseline="30000" noProof="0" dirty="0">
                <a:ln>
                  <a:noFill/>
                </a:ln>
                <a:solidFill>
                  <a:srgbClr val="000000"/>
                </a:solidFill>
                <a:effectLst/>
                <a:uLnTx/>
                <a:uFillTx/>
                <a:cs typeface="Arial" panose="020B0604020202020204" pitchFamily="34" charset="0"/>
                <a:sym typeface=""/>
              </a:rPr>
              <a:t>9,10,11</a:t>
            </a:r>
            <a:endParaRPr kumimoji="0" lang="en-US" sz="1100" b="0" i="0" u="none" strike="noStrike" kern="0" cap="none" spc="0" normalizeH="0" baseline="0" noProof="0" dirty="0">
              <a:ln>
                <a:noFill/>
              </a:ln>
              <a:solidFill>
                <a:srgbClr val="000000"/>
              </a:solidFill>
              <a:effectLst/>
              <a:uLnTx/>
              <a:uFillTx/>
              <a:cs typeface="Arial" panose="020B0604020202020204" pitchFamily="34" charset="0"/>
              <a:sym typeface=""/>
            </a:endParaRPr>
          </a:p>
        </p:txBody>
      </p:sp>
      <p:sp>
        <p:nvSpPr>
          <p:cNvPr id="218" name="TextBox 217">
            <a:extLst>
              <a:ext uri="{FF2B5EF4-FFF2-40B4-BE49-F238E27FC236}">
                <a16:creationId xmlns:a16="http://schemas.microsoft.com/office/drawing/2014/main" id="{919855AB-8461-478B-9ECC-6D46F9477C83}"/>
              </a:ext>
            </a:extLst>
          </p:cNvPr>
          <p:cNvSpPr txBox="1">
            <a:spLocks/>
          </p:cNvSpPr>
          <p:nvPr/>
        </p:nvSpPr>
        <p:spPr>
          <a:xfrm>
            <a:off x="3916605" y="3695681"/>
            <a:ext cx="7695193" cy="178271"/>
          </a:xfrm>
          <a:prstGeom prst="rect">
            <a:avLst/>
          </a:prstGeom>
          <a:noFill/>
          <a:extLst>
            <a:ext uri="{909E8E84-426E-40DD-AFC4-6F175D3DCCD1}">
              <a14:hiddenFill xmlns:a14="http://schemas.microsoft.com/office/drawing/2010/main">
                <a:solidFill>
                  <a:srgbClr val="FFFFFF"/>
                </a:solidFill>
              </a14:hiddenFill>
            </a:ext>
          </a:extLst>
        </p:spPr>
        <p:txBody>
          <a:bodyPr vert="horz"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175" marR="0" lvl="1" indent="0" defTabSz="914400" eaLnBrk="1" fontAlgn="auto" latinLnBrk="0" hangingPunct="1">
              <a:lnSpc>
                <a:spcPct val="100000"/>
              </a:lnSpc>
              <a:spcBef>
                <a:spcPts val="0"/>
              </a:spcBef>
              <a:spcAft>
                <a:spcPts val="300"/>
              </a:spcAft>
              <a:buClrTx/>
              <a:buSzPct val="100000"/>
              <a:buFont typeface="Wingdings" panose="05000000000000000000" pitchFamily="2" charset="2"/>
              <a:buNone/>
              <a:tabLst/>
              <a:defRPr/>
            </a:pPr>
            <a:r>
              <a:rPr kumimoji="0" lang="en-US" sz="1100" b="1" i="0" u="none" strike="noStrike" kern="0" cap="none" spc="0" normalizeH="0" baseline="0" noProof="0" dirty="0">
                <a:ln>
                  <a:noFill/>
                </a:ln>
                <a:solidFill>
                  <a:srgbClr val="000000"/>
                </a:solidFill>
                <a:effectLst/>
                <a:uLnTx/>
                <a:uFillTx/>
                <a:cs typeface="Arial" panose="020B0604020202020204" pitchFamily="34" charset="0"/>
                <a:sym typeface=""/>
              </a:rPr>
              <a:t>Average value of productivity = </a:t>
            </a:r>
            <a:r>
              <a:rPr kumimoji="0" lang="en-US" sz="1100" b="0" i="0" u="none" strike="noStrike" kern="0" cap="none" spc="0" normalizeH="0" baseline="0" noProof="0" dirty="0">
                <a:ln>
                  <a:noFill/>
                </a:ln>
                <a:solidFill>
                  <a:srgbClr val="000000"/>
                </a:solidFill>
                <a:effectLst/>
                <a:uLnTx/>
                <a:uFillTx/>
                <a:cs typeface="Arial" panose="020B0604020202020204" pitchFamily="34" charset="0"/>
                <a:sym typeface=""/>
              </a:rPr>
              <a:t>Average daily/hourly pay</a:t>
            </a:r>
            <a:r>
              <a:rPr kumimoji="0" lang="en-GB" sz="1100" b="0" i="0" u="none" strike="noStrike" kern="0" cap="none" spc="0" normalizeH="0" baseline="30000" noProof="0" dirty="0">
                <a:ln>
                  <a:noFill/>
                </a:ln>
                <a:solidFill>
                  <a:srgbClr val="000000"/>
                </a:solidFill>
                <a:effectLst/>
                <a:uLnTx/>
                <a:uFillTx/>
                <a:cs typeface="Arial" panose="020B0604020202020204" pitchFamily="34" charset="0"/>
                <a:sym typeface=""/>
              </a:rPr>
              <a:t>6</a:t>
            </a:r>
            <a:r>
              <a:rPr kumimoji="0" lang="en-GB" sz="1100" b="1" i="0" u="none" strike="noStrike" kern="0" cap="none" spc="0" normalizeH="0" baseline="30000" noProof="0" dirty="0">
                <a:ln>
                  <a:noFill/>
                </a:ln>
                <a:solidFill>
                  <a:srgbClr val="000000"/>
                </a:solidFill>
                <a:effectLst/>
                <a:uLnTx/>
                <a:uFillTx/>
                <a:cs typeface="Arial" panose="020B0604020202020204" pitchFamily="34" charset="0"/>
                <a:sym typeface=""/>
              </a:rPr>
              <a:t> </a:t>
            </a:r>
            <a:r>
              <a:rPr kumimoji="0" lang="en-GB" sz="1100" b="0" i="0" u="none" strike="noStrike" kern="0" cap="none" spc="0" normalizeH="0" baseline="0" noProof="0" dirty="0">
                <a:ln>
                  <a:noFill/>
                </a:ln>
                <a:solidFill>
                  <a:srgbClr val="000000"/>
                </a:solidFill>
                <a:effectLst/>
                <a:uLnTx/>
                <a:uFillTx/>
                <a:cs typeface="Arial" panose="020B0604020202020204" pitchFamily="34" charset="0"/>
                <a:sym typeface=""/>
              </a:rPr>
              <a:t>x Total number of employees</a:t>
            </a:r>
            <a:r>
              <a:rPr kumimoji="0" lang="en-GB" sz="1100" b="0" i="0" u="none" strike="noStrike" kern="0" cap="none" spc="0" normalizeH="0" baseline="30000" noProof="0" dirty="0">
                <a:ln>
                  <a:noFill/>
                </a:ln>
                <a:solidFill>
                  <a:srgbClr val="000000"/>
                </a:solidFill>
                <a:effectLst/>
                <a:uLnTx/>
                <a:uFillTx/>
                <a:cs typeface="Arial" panose="020B0604020202020204" pitchFamily="34" charset="0"/>
                <a:sym typeface=""/>
              </a:rPr>
              <a:t>1 </a:t>
            </a:r>
            <a:endParaRPr kumimoji="0" lang="en-US" sz="1100" b="0" i="0" u="none" strike="noStrike" kern="0" cap="none" spc="0" normalizeH="0" baseline="0" noProof="0" dirty="0">
              <a:ln>
                <a:noFill/>
              </a:ln>
              <a:solidFill>
                <a:srgbClr val="000000"/>
              </a:solidFill>
              <a:effectLst/>
              <a:uLnTx/>
              <a:uFillTx/>
              <a:cs typeface="Arial" panose="020B0604020202020204" pitchFamily="34" charset="0"/>
              <a:sym typeface=""/>
            </a:endParaRPr>
          </a:p>
        </p:txBody>
      </p:sp>
      <p:sp>
        <p:nvSpPr>
          <p:cNvPr id="223" name="4. Footnote">
            <a:extLst>
              <a:ext uri="{FF2B5EF4-FFF2-40B4-BE49-F238E27FC236}">
                <a16:creationId xmlns:a16="http://schemas.microsoft.com/office/drawing/2014/main" id="{0100C7FC-B1C5-47C6-8071-57E7E89F185D}"/>
              </a:ext>
            </a:extLst>
          </p:cNvPr>
          <p:cNvSpPr txBox="1">
            <a:spLocks/>
          </p:cNvSpPr>
          <p:nvPr>
            <p:custDataLst>
              <p:tags r:id="rId12"/>
            </p:custDataLst>
          </p:nvPr>
        </p:nvSpPr>
        <p:spPr>
          <a:xfrm>
            <a:off x="3916605" y="3053919"/>
            <a:ext cx="7695193" cy="178271"/>
          </a:xfrm>
          <a:prstGeom prst="rect">
            <a:avLst/>
          </a:prstGeom>
          <a:noFill/>
        </p:spPr>
        <p:txBody>
          <a:bodyPr wrap="square" lIns="0" tIns="0" rIns="0" bIns="0" rtlCol="0" anchor="b">
            <a:spAutoFit/>
          </a:bodyPr>
          <a:lstStyle/>
          <a:p>
            <a:pPr marL="203200" indent="-212725">
              <a:defRPr/>
            </a:pPr>
            <a:r>
              <a:rPr lang="en-US" sz="1100" i="1" dirty="0">
                <a:solidFill>
                  <a:srgbClr val="000000"/>
                </a:solidFill>
                <a:cs typeface="Arial" panose="020B0604020202020204" pitchFamily="34" charset="0"/>
              </a:rPr>
              <a:t>Incremental value captured from Presenteeism depends on the extent of overlap with increased Productivity</a:t>
            </a:r>
          </a:p>
        </p:txBody>
      </p:sp>
      <p:sp>
        <p:nvSpPr>
          <p:cNvPr id="173" name="TextBox 172">
            <a:extLst>
              <a:ext uri="{FF2B5EF4-FFF2-40B4-BE49-F238E27FC236}">
                <a16:creationId xmlns:a16="http://schemas.microsoft.com/office/drawing/2014/main" id="{2A6773AA-9656-4E0F-9107-CA2F1B340341}"/>
              </a:ext>
            </a:extLst>
          </p:cNvPr>
          <p:cNvSpPr txBox="1">
            <a:spLocks/>
          </p:cNvSpPr>
          <p:nvPr/>
        </p:nvSpPr>
        <p:spPr>
          <a:xfrm>
            <a:off x="2359326" y="2067807"/>
            <a:ext cx="1081964" cy="178271"/>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100" b="1" i="0" u="none" strike="noStrike" kern="0" cap="none" spc="0" normalizeH="0" baseline="0" noProof="0" dirty="0">
                <a:ln>
                  <a:noFill/>
                </a:ln>
                <a:solidFill>
                  <a:srgbClr val="000000"/>
                </a:solidFill>
                <a:effectLst/>
                <a:uLnTx/>
                <a:uFillTx/>
                <a:cs typeface="Arial" panose="020B0604020202020204" pitchFamily="34" charset="0"/>
              </a:rPr>
              <a:t>Absenteeism </a:t>
            </a:r>
          </a:p>
        </p:txBody>
      </p:sp>
      <p:sp>
        <p:nvSpPr>
          <p:cNvPr id="174" name="TextBox 173">
            <a:extLst>
              <a:ext uri="{FF2B5EF4-FFF2-40B4-BE49-F238E27FC236}">
                <a16:creationId xmlns:a16="http://schemas.microsoft.com/office/drawing/2014/main" id="{BBEF0EE5-B6F4-49B7-8FF4-3053B8A493E6}"/>
              </a:ext>
            </a:extLst>
          </p:cNvPr>
          <p:cNvSpPr txBox="1">
            <a:spLocks/>
          </p:cNvSpPr>
          <p:nvPr/>
        </p:nvSpPr>
        <p:spPr>
          <a:xfrm>
            <a:off x="2359325" y="1452312"/>
            <a:ext cx="1081964" cy="178271"/>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100" b="1" i="0" u="none" strike="noStrike" kern="0" cap="none" spc="0" normalizeH="0" baseline="0" noProof="0" dirty="0">
                <a:ln>
                  <a:noFill/>
                </a:ln>
                <a:solidFill>
                  <a:srgbClr val="000000"/>
                </a:solidFill>
                <a:effectLst/>
                <a:uLnTx/>
                <a:uFillTx/>
                <a:cs typeface="Arial" panose="020B0604020202020204" pitchFamily="34" charset="0"/>
              </a:rPr>
              <a:t>Attrition</a:t>
            </a:r>
          </a:p>
        </p:txBody>
      </p:sp>
      <p:sp>
        <p:nvSpPr>
          <p:cNvPr id="175" name="TextBox 174">
            <a:extLst>
              <a:ext uri="{FF2B5EF4-FFF2-40B4-BE49-F238E27FC236}">
                <a16:creationId xmlns:a16="http://schemas.microsoft.com/office/drawing/2014/main" id="{7EDAB1AB-EC73-4EC7-A528-7ECE846CDE6B}"/>
              </a:ext>
            </a:extLst>
          </p:cNvPr>
          <p:cNvSpPr txBox="1">
            <a:spLocks/>
          </p:cNvSpPr>
          <p:nvPr/>
        </p:nvSpPr>
        <p:spPr>
          <a:xfrm>
            <a:off x="2359326" y="2683303"/>
            <a:ext cx="1081964" cy="178271"/>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100" b="1" i="0" u="none" strike="noStrike" kern="0" cap="none" spc="0" normalizeH="0" baseline="0" noProof="0" dirty="0">
                <a:ln>
                  <a:noFill/>
                </a:ln>
                <a:solidFill>
                  <a:srgbClr val="000000"/>
                </a:solidFill>
                <a:effectLst/>
                <a:uLnTx/>
                <a:uFillTx/>
                <a:cs typeface="Arial" panose="020B0604020202020204" pitchFamily="34" charset="0"/>
              </a:rPr>
              <a:t>Presenteeism</a:t>
            </a:r>
          </a:p>
        </p:txBody>
      </p:sp>
      <p:sp>
        <p:nvSpPr>
          <p:cNvPr id="200" name="TextBox 199">
            <a:extLst>
              <a:ext uri="{FF2B5EF4-FFF2-40B4-BE49-F238E27FC236}">
                <a16:creationId xmlns:a16="http://schemas.microsoft.com/office/drawing/2014/main" id="{E3B843D9-0F4B-41BD-95A6-7EFE437C9B46}"/>
              </a:ext>
            </a:extLst>
          </p:cNvPr>
          <p:cNvSpPr txBox="1">
            <a:spLocks/>
          </p:cNvSpPr>
          <p:nvPr/>
        </p:nvSpPr>
        <p:spPr>
          <a:xfrm>
            <a:off x="2359326" y="4170127"/>
            <a:ext cx="1097262" cy="178271"/>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100" b="1" i="0" u="none" strike="noStrike" kern="0" cap="none" spc="0" normalizeH="0" baseline="0" noProof="0" dirty="0">
                <a:ln>
                  <a:noFill/>
                </a:ln>
                <a:solidFill>
                  <a:srgbClr val="000000"/>
                </a:solidFill>
                <a:effectLst/>
                <a:uLnTx/>
                <a:uFillTx/>
                <a:cs typeface="Arial" panose="020B0604020202020204" pitchFamily="34" charset="0"/>
              </a:rPr>
              <a:t>Retention</a:t>
            </a:r>
          </a:p>
        </p:txBody>
      </p:sp>
      <p:sp>
        <p:nvSpPr>
          <p:cNvPr id="208" name="TextBox 207">
            <a:extLst>
              <a:ext uri="{FF2B5EF4-FFF2-40B4-BE49-F238E27FC236}">
                <a16:creationId xmlns:a16="http://schemas.microsoft.com/office/drawing/2014/main" id="{AC645D6F-E7F9-485C-9A4F-2B164A50D90A}"/>
              </a:ext>
            </a:extLst>
          </p:cNvPr>
          <p:cNvSpPr txBox="1">
            <a:spLocks/>
          </p:cNvSpPr>
          <p:nvPr/>
        </p:nvSpPr>
        <p:spPr>
          <a:xfrm>
            <a:off x="2359326" y="4785622"/>
            <a:ext cx="1097262" cy="178271"/>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100" b="1" i="0" u="none" strike="noStrike" kern="0" cap="none" spc="0" normalizeH="0" baseline="0" noProof="0" dirty="0">
                <a:ln>
                  <a:noFill/>
                </a:ln>
                <a:solidFill>
                  <a:srgbClr val="000000"/>
                </a:solidFill>
                <a:effectLst/>
                <a:uLnTx/>
                <a:uFillTx/>
                <a:cs typeface="Arial" panose="020B0604020202020204" pitchFamily="34" charset="0"/>
              </a:rPr>
              <a:t>Attraction</a:t>
            </a:r>
          </a:p>
        </p:txBody>
      </p:sp>
      <p:sp>
        <p:nvSpPr>
          <p:cNvPr id="216" name="TextBox 215">
            <a:extLst>
              <a:ext uri="{FF2B5EF4-FFF2-40B4-BE49-F238E27FC236}">
                <a16:creationId xmlns:a16="http://schemas.microsoft.com/office/drawing/2014/main" id="{7BB97915-6BF3-4254-84BD-46DC7B142261}"/>
              </a:ext>
            </a:extLst>
          </p:cNvPr>
          <p:cNvSpPr txBox="1">
            <a:spLocks/>
          </p:cNvSpPr>
          <p:nvPr/>
        </p:nvSpPr>
        <p:spPr>
          <a:xfrm>
            <a:off x="2359326" y="3554632"/>
            <a:ext cx="1097262" cy="178271"/>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100" b="1" i="0" u="none" strike="noStrike" kern="0" cap="none" spc="0" normalizeH="0" baseline="0" noProof="0" dirty="0">
                <a:ln>
                  <a:noFill/>
                </a:ln>
                <a:solidFill>
                  <a:srgbClr val="000000"/>
                </a:solidFill>
                <a:effectLst/>
                <a:uLnTx/>
                <a:uFillTx/>
                <a:cs typeface="Arial" panose="020B0604020202020204" pitchFamily="34" charset="0"/>
              </a:rPr>
              <a:t>Productivity</a:t>
            </a:r>
          </a:p>
        </p:txBody>
      </p:sp>
      <p:sp>
        <p:nvSpPr>
          <p:cNvPr id="225" name="TextBox 224">
            <a:extLst>
              <a:ext uri="{FF2B5EF4-FFF2-40B4-BE49-F238E27FC236}">
                <a16:creationId xmlns:a16="http://schemas.microsoft.com/office/drawing/2014/main" id="{A12052AC-9A10-492C-B018-EE63FCF13DE2}"/>
              </a:ext>
            </a:extLst>
          </p:cNvPr>
          <p:cNvSpPr txBox="1">
            <a:spLocks/>
          </p:cNvSpPr>
          <p:nvPr>
            <p:custDataLst>
              <p:tags r:id="rId13"/>
            </p:custDataLst>
          </p:nvPr>
        </p:nvSpPr>
        <p:spPr>
          <a:xfrm>
            <a:off x="2359324" y="1062181"/>
            <a:ext cx="1081964" cy="178271"/>
          </a:xfrm>
          <a:prstGeom prst="rect">
            <a:avLst/>
          </a:prstGeom>
        </p:spPr>
        <p:txBody>
          <a:bodyPr vert="horz" wrap="square" lIns="0" tIns="0" rIns="0" bIns="0" rtlCol="0" anchor="b">
            <a:spAutoFit/>
          </a:bodyPr>
          <a:lstStyle>
            <a:lvl1pPr lvl="0" indent="0">
              <a:lnSpc>
                <a:spcPct val="100000"/>
              </a:lnSpc>
              <a:spcBef>
                <a:spcPts val="300"/>
              </a:spcBef>
              <a:spcAft>
                <a:spcPts val="300"/>
              </a:spcAft>
              <a:buFont typeface="Segoe UI" panose="020B0502040204020203" pitchFamily="34" charset="0"/>
              <a:buChar char="​"/>
              <a:defRPr sz="1600">
                <a:latin typeface="Arial" panose="020B0604020202020204" pitchFamily="34" charset="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latin typeface="Arial" panose="020B0604020202020204" pitchFamily="34" charset="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latin typeface="Arial" panose="020B0604020202020204" pitchFamily="34" charset="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3500"/>
              </a:spcBef>
              <a:buNone/>
              <a:defRPr/>
            </a:pPr>
            <a:r>
              <a:rPr kumimoji="0" lang="en-US" sz="1100" b="1" strike="noStrike" kern="1200" cap="none" spc="0" normalizeH="0" baseline="0" noProof="0" dirty="0">
                <a:ln>
                  <a:noFill/>
                </a:ln>
                <a:solidFill>
                  <a:srgbClr val="080808"/>
                </a:solidFill>
                <a:effectLst/>
                <a:uLnTx/>
                <a:uFillTx/>
                <a:latin typeface="+mn-lt"/>
                <a:ea typeface="+mn-ea"/>
                <a:cs typeface="Arial" panose="020B0604020202020204" pitchFamily="34" charset="0"/>
              </a:rPr>
              <a:t>Driver</a:t>
            </a:r>
          </a:p>
        </p:txBody>
      </p:sp>
      <p:sp>
        <p:nvSpPr>
          <p:cNvPr id="226" name="TextBox 225">
            <a:extLst>
              <a:ext uri="{FF2B5EF4-FFF2-40B4-BE49-F238E27FC236}">
                <a16:creationId xmlns:a16="http://schemas.microsoft.com/office/drawing/2014/main" id="{8F469EFB-F730-49F4-A1E5-9EB888257F77}"/>
              </a:ext>
            </a:extLst>
          </p:cNvPr>
          <p:cNvSpPr txBox="1">
            <a:spLocks/>
          </p:cNvSpPr>
          <p:nvPr>
            <p:custDataLst>
              <p:tags r:id="rId14"/>
            </p:custDataLst>
          </p:nvPr>
        </p:nvSpPr>
        <p:spPr>
          <a:xfrm>
            <a:off x="3474141" y="1062181"/>
            <a:ext cx="3394857" cy="178271"/>
          </a:xfrm>
          <a:prstGeom prst="rect">
            <a:avLst/>
          </a:prstGeom>
        </p:spPr>
        <p:txBody>
          <a:bodyPr vert="horz" wrap="square" lIns="0" tIns="0" rIns="0" bIns="0" rtlCol="0" anchor="b">
            <a:spAutoFit/>
          </a:bodyPr>
          <a:lstStyle>
            <a:lvl1pPr lvl="0" indent="0">
              <a:lnSpc>
                <a:spcPct val="100000"/>
              </a:lnSpc>
              <a:spcBef>
                <a:spcPts val="300"/>
              </a:spcBef>
              <a:spcAft>
                <a:spcPts val="300"/>
              </a:spcAft>
              <a:buFont typeface="Segoe UI" panose="020B0502040204020203" pitchFamily="34" charset="0"/>
              <a:buChar char="​"/>
              <a:defRPr sz="1600">
                <a:latin typeface="Arial" panose="020B0604020202020204" pitchFamily="34" charset="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latin typeface="Arial" panose="020B0604020202020204" pitchFamily="34" charset="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latin typeface="Arial" panose="020B0604020202020204" pitchFamily="34" charset="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3500"/>
              </a:spcBef>
              <a:buNone/>
              <a:defRPr/>
            </a:pPr>
            <a:r>
              <a:rPr kumimoji="0" lang="en-US" sz="1100" b="1" strike="noStrike" kern="1200" cap="none" spc="0" normalizeH="0" noProof="0" dirty="0">
                <a:ln>
                  <a:noFill/>
                </a:ln>
                <a:solidFill>
                  <a:srgbClr val="080808"/>
                </a:solidFill>
                <a:effectLst/>
                <a:uLnTx/>
                <a:uFillTx/>
                <a:latin typeface="+mn-lt"/>
                <a:ea typeface="+mn-ea"/>
                <a:cs typeface="Arial" panose="020B0604020202020204" pitchFamily="34" charset="0"/>
              </a:rPr>
              <a:t>Formula to calculate value</a:t>
            </a:r>
            <a:endParaRPr kumimoji="0" lang="en-US" sz="1100" strike="noStrike" kern="1200" cap="none" spc="0" normalizeH="0" noProof="0" dirty="0">
              <a:ln>
                <a:noFill/>
              </a:ln>
              <a:solidFill>
                <a:srgbClr val="080808"/>
              </a:solidFill>
              <a:effectLst/>
              <a:uLnTx/>
              <a:uFillTx/>
              <a:latin typeface="+mn-lt"/>
              <a:ea typeface="+mn-ea"/>
              <a:cs typeface="Arial" panose="020B0604020202020204" pitchFamily="34" charset="0"/>
            </a:endParaRPr>
          </a:p>
        </p:txBody>
      </p:sp>
      <p:sp>
        <p:nvSpPr>
          <p:cNvPr id="74" name="Text Placeholder 11">
            <a:extLst>
              <a:ext uri="{FF2B5EF4-FFF2-40B4-BE49-F238E27FC236}">
                <a16:creationId xmlns:a16="http://schemas.microsoft.com/office/drawing/2014/main" id="{88175963-8103-42F9-AAF0-E5647D768745}"/>
              </a:ext>
            </a:extLst>
          </p:cNvPr>
          <p:cNvSpPr txBox="1">
            <a:spLocks/>
          </p:cNvSpPr>
          <p:nvPr/>
        </p:nvSpPr>
        <p:spPr>
          <a:xfrm>
            <a:off x="480047" y="369294"/>
            <a:ext cx="11131751" cy="523220"/>
          </a:xfrm>
          <a:prstGeom prst="rect">
            <a:avLst/>
          </a:prstGeom>
        </p:spPr>
        <p:txBody>
          <a:bodyPr vert="horz" lIns="91440" tIns="45720" rIns="91440" bIns="45720" rtlCol="0">
            <a:spAutoFit/>
          </a:bodyPr>
          <a:lstStyle>
            <a:lvl1pPr marL="0" indent="0" algn="l" defTabSz="885688" rtl="0" eaLnBrk="1" latinLnBrk="0" hangingPunct="1">
              <a:lnSpc>
                <a:spcPct val="90000"/>
              </a:lnSpc>
              <a:spcBef>
                <a:spcPts val="969"/>
              </a:spcBef>
              <a:buFont typeface="Arial" panose="020B0604020202020204" pitchFamily="34" charset="0"/>
              <a:buNone/>
              <a:defRPr sz="2800" b="1" kern="1200" cap="all" baseline="0">
                <a:solidFill>
                  <a:schemeClr val="tx1"/>
                </a:solidFill>
                <a:latin typeface="+mj-lt"/>
                <a:ea typeface="+mn-ea"/>
                <a:cs typeface="+mn-cs"/>
              </a:defRPr>
            </a:lvl1pPr>
            <a:lvl2pPr marL="457200" indent="0" algn="l" defTabSz="885688" rtl="0" eaLnBrk="1" latinLnBrk="0" hangingPunct="1">
              <a:lnSpc>
                <a:spcPct val="90000"/>
              </a:lnSpc>
              <a:spcBef>
                <a:spcPts val="484"/>
              </a:spcBef>
              <a:buFont typeface="Arial" panose="020B0604020202020204" pitchFamily="34" charset="0"/>
              <a:buNone/>
              <a:defRPr sz="1400" kern="1200">
                <a:solidFill>
                  <a:schemeClr val="tx1"/>
                </a:solidFill>
                <a:latin typeface="+mn-lt"/>
                <a:ea typeface="+mn-ea"/>
                <a:cs typeface="+mn-cs"/>
              </a:defRPr>
            </a:lvl2pPr>
            <a:lvl3pPr marL="914400" indent="0" algn="l" defTabSz="885688" rtl="0" eaLnBrk="1" latinLnBrk="0" hangingPunct="1">
              <a:lnSpc>
                <a:spcPct val="90000"/>
              </a:lnSpc>
              <a:spcBef>
                <a:spcPts val="484"/>
              </a:spcBef>
              <a:buFont typeface="Arial" panose="020B0604020202020204" pitchFamily="34" charset="0"/>
              <a:buNone/>
              <a:defRPr sz="1200" kern="1200">
                <a:solidFill>
                  <a:schemeClr val="tx1"/>
                </a:solidFill>
                <a:latin typeface="+mn-lt"/>
                <a:ea typeface="+mn-ea"/>
                <a:cs typeface="+mn-cs"/>
              </a:defRPr>
            </a:lvl3pPr>
            <a:lvl4pPr marL="13716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4pPr>
            <a:lvl5pPr marL="18288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5pPr>
            <a:lvl6pPr marL="22860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6pPr>
            <a:lvl7pPr marL="27432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7pPr>
            <a:lvl8pPr marL="32004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8pPr>
            <a:lvl9pPr marL="36576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dirty="0"/>
              <a:t>Impact sizing calculation methodology</a:t>
            </a:r>
          </a:p>
        </p:txBody>
      </p:sp>
      <p:sp>
        <p:nvSpPr>
          <p:cNvPr id="79" name="object 22">
            <a:extLst>
              <a:ext uri="{FF2B5EF4-FFF2-40B4-BE49-F238E27FC236}">
                <a16:creationId xmlns:a16="http://schemas.microsoft.com/office/drawing/2014/main" id="{C00B55A7-6C56-40BB-B834-EF4EA28BA044}"/>
              </a:ext>
            </a:extLst>
          </p:cNvPr>
          <p:cNvSpPr/>
          <p:nvPr/>
        </p:nvSpPr>
        <p:spPr>
          <a:xfrm>
            <a:off x="468007" y="5285372"/>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dirty="0"/>
          </a:p>
        </p:txBody>
      </p:sp>
      <p:pic>
        <p:nvPicPr>
          <p:cNvPr id="72" name="Picture 71">
            <a:extLst>
              <a:ext uri="{FF2B5EF4-FFF2-40B4-BE49-F238E27FC236}">
                <a16:creationId xmlns:a16="http://schemas.microsoft.com/office/drawing/2014/main" id="{8F44A62C-09AD-46FB-827B-D4E92FB03419}"/>
              </a:ext>
            </a:extLst>
          </p:cNvPr>
          <p:cNvPicPr>
            <a:picLocks noChangeAspect="1"/>
          </p:cNvPicPr>
          <p:nvPr/>
        </p:nvPicPr>
        <p:blipFill>
          <a:blip r:embed="rId38"/>
          <a:stretch>
            <a:fillRect/>
          </a:stretch>
        </p:blipFill>
        <p:spPr>
          <a:xfrm>
            <a:off x="8660129" y="5931015"/>
            <a:ext cx="2216241" cy="713065"/>
          </a:xfrm>
          <a:prstGeom prst="rect">
            <a:avLst/>
          </a:prstGeom>
        </p:spPr>
      </p:pic>
    </p:spTree>
    <p:extLst>
      <p:ext uri="{BB962C8B-B14F-4D97-AF65-F5344CB8AC3E}">
        <p14:creationId xmlns:p14="http://schemas.microsoft.com/office/powerpoint/2010/main" val="1794148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2" hidden="1">
            <a:extLst>
              <a:ext uri="{FF2B5EF4-FFF2-40B4-BE49-F238E27FC236}">
                <a16:creationId xmlns:a16="http://schemas.microsoft.com/office/drawing/2014/main" id="{1850F62D-42D1-806B-64E0-5BC8B3226FD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5" name="Object 2" hidden="1">
                        <a:extLst>
                          <a:ext uri="{FF2B5EF4-FFF2-40B4-BE49-F238E27FC236}">
                            <a16:creationId xmlns:a16="http://schemas.microsoft.com/office/drawing/2014/main" id="{1850F62D-42D1-806B-64E0-5BC8B3226FD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70" name="TextBox 169">
            <a:extLst>
              <a:ext uri="{FF2B5EF4-FFF2-40B4-BE49-F238E27FC236}">
                <a16:creationId xmlns:a16="http://schemas.microsoft.com/office/drawing/2014/main" id="{782A51C9-A070-4461-A061-68EB27CA2709}"/>
              </a:ext>
            </a:extLst>
          </p:cNvPr>
          <p:cNvSpPr txBox="1">
            <a:spLocks/>
          </p:cNvSpPr>
          <p:nvPr/>
        </p:nvSpPr>
        <p:spPr>
          <a:xfrm>
            <a:off x="6550294" y="4986720"/>
            <a:ext cx="1250863"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Months of employee pay lost with turnover</a:t>
            </a:r>
          </a:p>
        </p:txBody>
      </p:sp>
      <p:sp>
        <p:nvSpPr>
          <p:cNvPr id="172" name="TextBox 171">
            <a:extLst>
              <a:ext uri="{FF2B5EF4-FFF2-40B4-BE49-F238E27FC236}">
                <a16:creationId xmlns:a16="http://schemas.microsoft.com/office/drawing/2014/main" id="{0F56661A-6968-4CD5-8620-35E9EFB9C144}"/>
              </a:ext>
            </a:extLst>
          </p:cNvPr>
          <p:cNvSpPr txBox="1">
            <a:spLocks/>
          </p:cNvSpPr>
          <p:nvPr/>
        </p:nvSpPr>
        <p:spPr>
          <a:xfrm>
            <a:off x="8250048" y="4986720"/>
            <a:ext cx="1250863"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Avg. monthly regular pay, 2022 (ONS)</a:t>
            </a:r>
          </a:p>
        </p:txBody>
      </p:sp>
      <p:sp>
        <p:nvSpPr>
          <p:cNvPr id="190" name="TextBox 189">
            <a:extLst>
              <a:ext uri="{FF2B5EF4-FFF2-40B4-BE49-F238E27FC236}">
                <a16:creationId xmlns:a16="http://schemas.microsoft.com/office/drawing/2014/main" id="{B134B9E4-FACB-41CA-AD6D-238E089525D5}"/>
              </a:ext>
            </a:extLst>
          </p:cNvPr>
          <p:cNvSpPr txBox="1">
            <a:spLocks/>
          </p:cNvSpPr>
          <p:nvPr/>
        </p:nvSpPr>
        <p:spPr>
          <a:xfrm>
            <a:off x="3150786" y="4986720"/>
            <a:ext cx="1250863"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Annual cost of employee turnover</a:t>
            </a:r>
          </a:p>
        </p:txBody>
      </p:sp>
      <p:sp>
        <p:nvSpPr>
          <p:cNvPr id="176" name="TextBox 175">
            <a:extLst>
              <a:ext uri="{FF2B5EF4-FFF2-40B4-BE49-F238E27FC236}">
                <a16:creationId xmlns:a16="http://schemas.microsoft.com/office/drawing/2014/main" id="{CA59AC9A-3BBC-4A3A-A196-411BD09C636B}"/>
              </a:ext>
            </a:extLst>
          </p:cNvPr>
          <p:cNvSpPr txBox="1">
            <a:spLocks/>
          </p:cNvSpPr>
          <p:nvPr/>
        </p:nvSpPr>
        <p:spPr>
          <a:xfrm>
            <a:off x="4850540" y="4986720"/>
            <a:ext cx="1250863"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Average employees turned over, 2021</a:t>
            </a:r>
          </a:p>
        </p:txBody>
      </p:sp>
      <p:sp>
        <p:nvSpPr>
          <p:cNvPr id="181" name="TextBox 180">
            <a:extLst>
              <a:ext uri="{FF2B5EF4-FFF2-40B4-BE49-F238E27FC236}">
                <a16:creationId xmlns:a16="http://schemas.microsoft.com/office/drawing/2014/main" id="{36A923F9-8870-46A0-99C5-7640F77320DC}"/>
              </a:ext>
            </a:extLst>
          </p:cNvPr>
          <p:cNvSpPr txBox="1">
            <a:spLocks/>
          </p:cNvSpPr>
          <p:nvPr/>
        </p:nvSpPr>
        <p:spPr>
          <a:xfrm>
            <a:off x="6550294" y="4075195"/>
            <a:ext cx="1250863"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Share of employee pay lost with turnover</a:t>
            </a:r>
          </a:p>
        </p:txBody>
      </p:sp>
      <p:sp>
        <p:nvSpPr>
          <p:cNvPr id="183" name="TextBox 182">
            <a:extLst>
              <a:ext uri="{FF2B5EF4-FFF2-40B4-BE49-F238E27FC236}">
                <a16:creationId xmlns:a16="http://schemas.microsoft.com/office/drawing/2014/main" id="{E946DCBB-4617-4B73-8189-05F020C76501}"/>
              </a:ext>
            </a:extLst>
          </p:cNvPr>
          <p:cNvSpPr txBox="1">
            <a:spLocks/>
          </p:cNvSpPr>
          <p:nvPr/>
        </p:nvSpPr>
        <p:spPr>
          <a:xfrm>
            <a:off x="8250048" y="4075195"/>
            <a:ext cx="1250863"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Avg. annual regular pay, 2022 (ONS)</a:t>
            </a:r>
          </a:p>
        </p:txBody>
      </p:sp>
      <p:sp>
        <p:nvSpPr>
          <p:cNvPr id="192" name="TextBox 191">
            <a:extLst>
              <a:ext uri="{FF2B5EF4-FFF2-40B4-BE49-F238E27FC236}">
                <a16:creationId xmlns:a16="http://schemas.microsoft.com/office/drawing/2014/main" id="{B671D2D7-33AA-48AB-8D26-88791334F74D}"/>
              </a:ext>
            </a:extLst>
          </p:cNvPr>
          <p:cNvSpPr txBox="1">
            <a:spLocks/>
          </p:cNvSpPr>
          <p:nvPr/>
        </p:nvSpPr>
        <p:spPr>
          <a:xfrm>
            <a:off x="3150786" y="4075195"/>
            <a:ext cx="1250863"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Annual cost of employee turnover</a:t>
            </a:r>
          </a:p>
        </p:txBody>
      </p:sp>
      <p:sp>
        <p:nvSpPr>
          <p:cNvPr id="179" name="TextBox 178">
            <a:extLst>
              <a:ext uri="{FF2B5EF4-FFF2-40B4-BE49-F238E27FC236}">
                <a16:creationId xmlns:a16="http://schemas.microsoft.com/office/drawing/2014/main" id="{5FEF3BE6-9E7B-4E35-9D44-D5FA966471BE}"/>
              </a:ext>
            </a:extLst>
          </p:cNvPr>
          <p:cNvSpPr txBox="1">
            <a:spLocks/>
          </p:cNvSpPr>
          <p:nvPr/>
        </p:nvSpPr>
        <p:spPr>
          <a:xfrm>
            <a:off x="4850540" y="4075195"/>
            <a:ext cx="1250863"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Average employees turned over, 2021</a:t>
            </a:r>
          </a:p>
        </p:txBody>
      </p:sp>
      <p:sp>
        <p:nvSpPr>
          <p:cNvPr id="164" name="TextBox 163">
            <a:extLst>
              <a:ext uri="{FF2B5EF4-FFF2-40B4-BE49-F238E27FC236}">
                <a16:creationId xmlns:a16="http://schemas.microsoft.com/office/drawing/2014/main" id="{5931321B-201B-4BE4-9C31-E1A9DDAFFC45}"/>
              </a:ext>
            </a:extLst>
          </p:cNvPr>
          <p:cNvSpPr txBox="1">
            <a:spLocks/>
          </p:cNvSpPr>
          <p:nvPr/>
        </p:nvSpPr>
        <p:spPr>
          <a:xfrm>
            <a:off x="3150786" y="2185048"/>
            <a:ext cx="1661295" cy="36933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Employee turnover rate (total), 2021</a:t>
            </a:r>
          </a:p>
        </p:txBody>
      </p:sp>
      <p:sp>
        <p:nvSpPr>
          <p:cNvPr id="162" name="TextBox 161">
            <a:extLst>
              <a:ext uri="{FF2B5EF4-FFF2-40B4-BE49-F238E27FC236}">
                <a16:creationId xmlns:a16="http://schemas.microsoft.com/office/drawing/2014/main" id="{6606AD8F-10F6-4251-9E92-026CAEEB3876}"/>
              </a:ext>
            </a:extLst>
          </p:cNvPr>
          <p:cNvSpPr txBox="1">
            <a:spLocks/>
          </p:cNvSpPr>
          <p:nvPr/>
        </p:nvSpPr>
        <p:spPr>
          <a:xfrm>
            <a:off x="7745922" y="2185048"/>
            <a:ext cx="1661295" cy="36933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Number of employees, 2021 (ONS)</a:t>
            </a:r>
          </a:p>
        </p:txBody>
      </p:sp>
      <p:sp>
        <p:nvSpPr>
          <p:cNvPr id="194" name="TextBox 193">
            <a:extLst>
              <a:ext uri="{FF2B5EF4-FFF2-40B4-BE49-F238E27FC236}">
                <a16:creationId xmlns:a16="http://schemas.microsoft.com/office/drawing/2014/main" id="{ECED4940-C320-4B6A-815F-649211DD5392}"/>
              </a:ext>
            </a:extLst>
          </p:cNvPr>
          <p:cNvSpPr txBox="1">
            <a:spLocks/>
          </p:cNvSpPr>
          <p:nvPr/>
        </p:nvSpPr>
        <p:spPr>
          <a:xfrm>
            <a:off x="5448354" y="2185048"/>
            <a:ext cx="1661295" cy="36933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Proportion of turnover due to wellbeing</a:t>
            </a:r>
            <a:r>
              <a:rPr kumimoji="0" lang="en-US" sz="1200" b="0" i="0" u="none" strike="noStrike" kern="0" cap="none" spc="0" normalizeH="0" baseline="30000" noProof="0" dirty="0">
                <a:ln>
                  <a:noFill/>
                </a:ln>
                <a:solidFill>
                  <a:srgbClr val="000000"/>
                </a:solidFill>
                <a:effectLst/>
                <a:uLnTx/>
                <a:uFillTx/>
                <a:cs typeface="Arial" panose="020B0604020202020204" pitchFamily="34" charset="0"/>
              </a:rPr>
              <a:t>1</a:t>
            </a:r>
            <a:r>
              <a:rPr kumimoji="0" lang="en-US" sz="1200" b="0" i="0" u="none" strike="noStrike" kern="0" cap="none" spc="0" normalizeH="0" baseline="0" noProof="0" dirty="0">
                <a:ln>
                  <a:noFill/>
                </a:ln>
                <a:solidFill>
                  <a:srgbClr val="000000"/>
                </a:solidFill>
                <a:effectLst/>
                <a:uLnTx/>
                <a:uFillTx/>
                <a:cs typeface="Arial" panose="020B0604020202020204" pitchFamily="34" charset="0"/>
              </a:rPr>
              <a:t>, 2022  </a:t>
            </a:r>
          </a:p>
        </p:txBody>
      </p:sp>
      <p:sp>
        <p:nvSpPr>
          <p:cNvPr id="201" name="TextBox 200">
            <a:extLst>
              <a:ext uri="{FF2B5EF4-FFF2-40B4-BE49-F238E27FC236}">
                <a16:creationId xmlns:a16="http://schemas.microsoft.com/office/drawing/2014/main" id="{CBBC206A-78F5-4813-94D7-4B77785AC404}"/>
              </a:ext>
            </a:extLst>
          </p:cNvPr>
          <p:cNvSpPr txBox="1">
            <a:spLocks/>
          </p:cNvSpPr>
          <p:nvPr/>
        </p:nvSpPr>
        <p:spPr>
          <a:xfrm>
            <a:off x="3150786" y="3057385"/>
            <a:ext cx="1661295" cy="36933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Employee turnover rate (total), 2021</a:t>
            </a:r>
          </a:p>
        </p:txBody>
      </p:sp>
      <p:sp>
        <p:nvSpPr>
          <p:cNvPr id="199" name="TextBox 198">
            <a:extLst>
              <a:ext uri="{FF2B5EF4-FFF2-40B4-BE49-F238E27FC236}">
                <a16:creationId xmlns:a16="http://schemas.microsoft.com/office/drawing/2014/main" id="{DE579B7F-680F-4733-96C7-BBF4BB1158FD}"/>
              </a:ext>
            </a:extLst>
          </p:cNvPr>
          <p:cNvSpPr txBox="1">
            <a:spLocks/>
          </p:cNvSpPr>
          <p:nvPr/>
        </p:nvSpPr>
        <p:spPr>
          <a:xfrm>
            <a:off x="7745922" y="3057385"/>
            <a:ext cx="1661295" cy="36933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Number of employees, 2021 (ONS)</a:t>
            </a:r>
          </a:p>
        </p:txBody>
      </p:sp>
      <p:sp>
        <p:nvSpPr>
          <p:cNvPr id="204" name="TextBox 203">
            <a:extLst>
              <a:ext uri="{FF2B5EF4-FFF2-40B4-BE49-F238E27FC236}">
                <a16:creationId xmlns:a16="http://schemas.microsoft.com/office/drawing/2014/main" id="{4F6B1D27-E238-4B58-98B9-B068BC9ABDFB}"/>
              </a:ext>
            </a:extLst>
          </p:cNvPr>
          <p:cNvSpPr txBox="1">
            <a:spLocks/>
          </p:cNvSpPr>
          <p:nvPr/>
        </p:nvSpPr>
        <p:spPr>
          <a:xfrm>
            <a:off x="5448354" y="3057385"/>
            <a:ext cx="1661295" cy="36933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Proportion of turnover due to wellbeing, 2022  </a:t>
            </a:r>
          </a:p>
        </p:txBody>
      </p:sp>
      <p:sp>
        <p:nvSpPr>
          <p:cNvPr id="169" name="TextBox 168">
            <a:extLst>
              <a:ext uri="{FF2B5EF4-FFF2-40B4-BE49-F238E27FC236}">
                <a16:creationId xmlns:a16="http://schemas.microsoft.com/office/drawing/2014/main" id="{77FA583C-7CD2-46E5-9214-84FCC15440DD}"/>
              </a:ext>
            </a:extLst>
          </p:cNvPr>
          <p:cNvSpPr txBox="1">
            <a:spLocks/>
          </p:cNvSpPr>
          <p:nvPr/>
        </p:nvSpPr>
        <p:spPr>
          <a:xfrm>
            <a:off x="6550294" y="4744433"/>
            <a:ext cx="1250863"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200" b="1" i="0" u="none" strike="noStrike" kern="0" cap="none" spc="0" normalizeH="0" baseline="0" noProof="0" dirty="0">
                <a:ln>
                  <a:noFill/>
                </a:ln>
                <a:solidFill>
                  <a:srgbClr val="000000"/>
                </a:solidFill>
                <a:effectLst/>
                <a:uLnTx/>
                <a:uFillTx/>
                <a:cs typeface="Arial" panose="020B0604020202020204" pitchFamily="34" charset="0"/>
              </a:rPr>
              <a:t>6-9</a:t>
            </a:r>
          </a:p>
        </p:txBody>
      </p:sp>
      <p:sp>
        <p:nvSpPr>
          <p:cNvPr id="171" name="TextBox 170">
            <a:extLst>
              <a:ext uri="{FF2B5EF4-FFF2-40B4-BE49-F238E27FC236}">
                <a16:creationId xmlns:a16="http://schemas.microsoft.com/office/drawing/2014/main" id="{330F4A5C-D6F8-42B7-9D40-E84F60E6F260}"/>
              </a:ext>
            </a:extLst>
          </p:cNvPr>
          <p:cNvSpPr txBox="1">
            <a:spLocks/>
          </p:cNvSpPr>
          <p:nvPr/>
        </p:nvSpPr>
        <p:spPr>
          <a:xfrm>
            <a:off x="8250048" y="4744433"/>
            <a:ext cx="1250863"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200" b="1" i="0" u="none" strike="noStrike" kern="0" cap="none" spc="0" normalizeH="0" baseline="0" noProof="0" dirty="0">
                <a:ln>
                  <a:noFill/>
                </a:ln>
                <a:solidFill>
                  <a:srgbClr val="000000"/>
                </a:solidFill>
                <a:effectLst/>
                <a:uLnTx/>
                <a:uFillTx/>
                <a:cs typeface="Arial" panose="020B0604020202020204" pitchFamily="34" charset="0"/>
              </a:rPr>
              <a:t>£2.4k</a:t>
            </a:r>
          </a:p>
        </p:txBody>
      </p:sp>
      <p:sp>
        <p:nvSpPr>
          <p:cNvPr id="174" name="TextBox 173">
            <a:extLst>
              <a:ext uri="{FF2B5EF4-FFF2-40B4-BE49-F238E27FC236}">
                <a16:creationId xmlns:a16="http://schemas.microsoft.com/office/drawing/2014/main" id="{3F7BDC5C-ED93-4063-8665-2CD95D4692BB}"/>
              </a:ext>
            </a:extLst>
          </p:cNvPr>
          <p:cNvSpPr txBox="1">
            <a:spLocks/>
          </p:cNvSpPr>
          <p:nvPr/>
        </p:nvSpPr>
        <p:spPr>
          <a:xfrm>
            <a:off x="6265338" y="4744433"/>
            <a:ext cx="121021"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200" b="1" i="0" u="none" strike="noStrike" kern="0" cap="none" spc="0" normalizeH="0" baseline="0" noProof="0" dirty="0">
                <a:ln>
                  <a:noFill/>
                </a:ln>
                <a:solidFill>
                  <a:srgbClr val="000000"/>
                </a:solidFill>
                <a:effectLst/>
                <a:uLnTx/>
                <a:uFillTx/>
                <a:cs typeface="Arial" panose="020B0604020202020204" pitchFamily="34" charset="0"/>
              </a:rPr>
              <a:t>x</a:t>
            </a:r>
          </a:p>
        </p:txBody>
      </p:sp>
      <p:sp>
        <p:nvSpPr>
          <p:cNvPr id="186" name="TextBox 185">
            <a:extLst>
              <a:ext uri="{FF2B5EF4-FFF2-40B4-BE49-F238E27FC236}">
                <a16:creationId xmlns:a16="http://schemas.microsoft.com/office/drawing/2014/main" id="{98247BB2-ED4E-4800-AB57-E5BD5B72C703}"/>
              </a:ext>
            </a:extLst>
          </p:cNvPr>
          <p:cNvSpPr txBox="1">
            <a:spLocks/>
          </p:cNvSpPr>
          <p:nvPr/>
        </p:nvSpPr>
        <p:spPr>
          <a:xfrm>
            <a:off x="7965092" y="4744433"/>
            <a:ext cx="121021"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200" b="1" i="0" u="none" strike="noStrike" kern="0" cap="none" spc="0" normalizeH="0" baseline="0" noProof="0" dirty="0">
                <a:ln>
                  <a:noFill/>
                </a:ln>
                <a:solidFill>
                  <a:srgbClr val="000000"/>
                </a:solidFill>
                <a:effectLst/>
                <a:uLnTx/>
                <a:uFillTx/>
                <a:cs typeface="Arial" panose="020B0604020202020204" pitchFamily="34" charset="0"/>
              </a:rPr>
              <a:t>x</a:t>
            </a:r>
          </a:p>
        </p:txBody>
      </p:sp>
      <p:sp>
        <p:nvSpPr>
          <p:cNvPr id="189" name="TextBox 188">
            <a:extLst>
              <a:ext uri="{FF2B5EF4-FFF2-40B4-BE49-F238E27FC236}">
                <a16:creationId xmlns:a16="http://schemas.microsoft.com/office/drawing/2014/main" id="{3739A33B-87D9-494E-A79D-E8CA32067056}"/>
              </a:ext>
            </a:extLst>
          </p:cNvPr>
          <p:cNvSpPr txBox="1">
            <a:spLocks/>
          </p:cNvSpPr>
          <p:nvPr/>
        </p:nvSpPr>
        <p:spPr>
          <a:xfrm>
            <a:off x="3150786" y="4744433"/>
            <a:ext cx="1250863"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200" b="1" i="0" u="none" strike="noStrike" kern="0" cap="none" spc="0" normalizeH="0" baseline="0" noProof="0" dirty="0">
                <a:ln>
                  <a:noFill/>
                </a:ln>
                <a:solidFill>
                  <a:srgbClr val="000000"/>
                </a:solidFill>
                <a:effectLst/>
                <a:uLnTx/>
                <a:uFillTx/>
                <a:cs typeface="Arial" panose="020B0604020202020204" pitchFamily="34" charset="0"/>
              </a:rPr>
              <a:t>£22-36 billion</a:t>
            </a:r>
          </a:p>
        </p:txBody>
      </p:sp>
      <p:sp>
        <p:nvSpPr>
          <p:cNvPr id="175" name="TextBox 174">
            <a:extLst>
              <a:ext uri="{FF2B5EF4-FFF2-40B4-BE49-F238E27FC236}">
                <a16:creationId xmlns:a16="http://schemas.microsoft.com/office/drawing/2014/main" id="{2F9F6849-9ACA-41D7-B8A6-E884B34EEBEF}"/>
              </a:ext>
            </a:extLst>
          </p:cNvPr>
          <p:cNvSpPr txBox="1">
            <a:spLocks/>
          </p:cNvSpPr>
          <p:nvPr/>
        </p:nvSpPr>
        <p:spPr>
          <a:xfrm>
            <a:off x="4850540" y="4744433"/>
            <a:ext cx="1250863"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200" b="1" i="0" u="none" strike="noStrike" kern="0" cap="none" spc="0" normalizeH="0" baseline="0" noProof="0" dirty="0">
                <a:ln>
                  <a:noFill/>
                </a:ln>
                <a:solidFill>
                  <a:srgbClr val="000000"/>
                </a:solidFill>
                <a:effectLst/>
                <a:uLnTx/>
                <a:uFillTx/>
                <a:cs typeface="Arial" panose="020B0604020202020204" pitchFamily="34" charset="0"/>
              </a:rPr>
              <a:t>~1-2 million</a:t>
            </a:r>
          </a:p>
        </p:txBody>
      </p:sp>
      <p:sp>
        <p:nvSpPr>
          <p:cNvPr id="188" name="TextBox 187">
            <a:extLst>
              <a:ext uri="{FF2B5EF4-FFF2-40B4-BE49-F238E27FC236}">
                <a16:creationId xmlns:a16="http://schemas.microsoft.com/office/drawing/2014/main" id="{BE65BD9E-8080-4E9D-AEFB-7D469CD4633A}"/>
              </a:ext>
            </a:extLst>
          </p:cNvPr>
          <p:cNvSpPr txBox="1">
            <a:spLocks/>
          </p:cNvSpPr>
          <p:nvPr/>
        </p:nvSpPr>
        <p:spPr>
          <a:xfrm>
            <a:off x="4565584" y="4744433"/>
            <a:ext cx="121021"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200" b="1" i="0" u="none" strike="noStrike" kern="0" cap="none" spc="0" normalizeH="0" baseline="0" noProof="0" dirty="0">
                <a:ln>
                  <a:noFill/>
                </a:ln>
                <a:solidFill>
                  <a:srgbClr val="000000"/>
                </a:solidFill>
                <a:effectLst/>
                <a:uLnTx/>
                <a:uFillTx/>
                <a:cs typeface="Arial" panose="020B0604020202020204" pitchFamily="34" charset="0"/>
              </a:rPr>
              <a:t>=</a:t>
            </a:r>
          </a:p>
        </p:txBody>
      </p:sp>
      <p:sp>
        <p:nvSpPr>
          <p:cNvPr id="180" name="TextBox 179">
            <a:extLst>
              <a:ext uri="{FF2B5EF4-FFF2-40B4-BE49-F238E27FC236}">
                <a16:creationId xmlns:a16="http://schemas.microsoft.com/office/drawing/2014/main" id="{EC742843-AABF-4C60-B825-9FBFB0958C6B}"/>
              </a:ext>
            </a:extLst>
          </p:cNvPr>
          <p:cNvSpPr txBox="1">
            <a:spLocks/>
          </p:cNvSpPr>
          <p:nvPr/>
        </p:nvSpPr>
        <p:spPr>
          <a:xfrm>
            <a:off x="6550294" y="3832909"/>
            <a:ext cx="1250863"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200" b="1" i="0" u="none" strike="noStrike" kern="0" cap="none" spc="0" normalizeH="0" baseline="0" noProof="0" dirty="0">
                <a:ln>
                  <a:noFill/>
                </a:ln>
                <a:solidFill>
                  <a:srgbClr val="000000"/>
                </a:solidFill>
                <a:effectLst/>
                <a:uLnTx/>
                <a:uFillTx/>
                <a:cs typeface="Arial" panose="020B0604020202020204" pitchFamily="34" charset="0"/>
              </a:rPr>
              <a:t>33%</a:t>
            </a:r>
          </a:p>
        </p:txBody>
      </p:sp>
      <p:sp>
        <p:nvSpPr>
          <p:cNvPr id="182" name="TextBox 181">
            <a:extLst>
              <a:ext uri="{FF2B5EF4-FFF2-40B4-BE49-F238E27FC236}">
                <a16:creationId xmlns:a16="http://schemas.microsoft.com/office/drawing/2014/main" id="{FE31D754-0653-4387-BEB7-9F21FCBB0FFA}"/>
              </a:ext>
            </a:extLst>
          </p:cNvPr>
          <p:cNvSpPr txBox="1">
            <a:spLocks/>
          </p:cNvSpPr>
          <p:nvPr/>
        </p:nvSpPr>
        <p:spPr>
          <a:xfrm>
            <a:off x="8250048" y="3832909"/>
            <a:ext cx="1250863"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200" b="1" i="0" u="none" strike="noStrike" kern="0" cap="none" spc="0" normalizeH="0" baseline="0" noProof="0" dirty="0">
                <a:ln>
                  <a:noFill/>
                </a:ln>
                <a:solidFill>
                  <a:srgbClr val="000000"/>
                </a:solidFill>
                <a:effectLst/>
                <a:uLnTx/>
                <a:uFillTx/>
                <a:cs typeface="Arial" panose="020B0604020202020204" pitchFamily="34" charset="0"/>
              </a:rPr>
              <a:t>£28.4k</a:t>
            </a:r>
          </a:p>
        </p:txBody>
      </p:sp>
      <p:sp>
        <p:nvSpPr>
          <p:cNvPr id="184" name="TextBox 183">
            <a:extLst>
              <a:ext uri="{FF2B5EF4-FFF2-40B4-BE49-F238E27FC236}">
                <a16:creationId xmlns:a16="http://schemas.microsoft.com/office/drawing/2014/main" id="{047222DB-48BD-4C9F-AB77-9091F857DD9D}"/>
              </a:ext>
            </a:extLst>
          </p:cNvPr>
          <p:cNvSpPr txBox="1">
            <a:spLocks/>
          </p:cNvSpPr>
          <p:nvPr/>
        </p:nvSpPr>
        <p:spPr>
          <a:xfrm>
            <a:off x="6265338" y="3832909"/>
            <a:ext cx="121021"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200" b="1" i="0" u="none" strike="noStrike" kern="0" cap="none" spc="0" normalizeH="0" baseline="0" noProof="0" dirty="0">
                <a:ln>
                  <a:noFill/>
                </a:ln>
                <a:solidFill>
                  <a:srgbClr val="000000"/>
                </a:solidFill>
                <a:effectLst/>
                <a:uLnTx/>
                <a:uFillTx/>
                <a:cs typeface="Arial" panose="020B0604020202020204" pitchFamily="34" charset="0"/>
              </a:rPr>
              <a:t>x</a:t>
            </a:r>
          </a:p>
        </p:txBody>
      </p:sp>
      <p:sp>
        <p:nvSpPr>
          <p:cNvPr id="185" name="TextBox 184">
            <a:extLst>
              <a:ext uri="{FF2B5EF4-FFF2-40B4-BE49-F238E27FC236}">
                <a16:creationId xmlns:a16="http://schemas.microsoft.com/office/drawing/2014/main" id="{DE4C35F2-1E35-4CD9-8712-38DF08886C69}"/>
              </a:ext>
            </a:extLst>
          </p:cNvPr>
          <p:cNvSpPr txBox="1">
            <a:spLocks/>
          </p:cNvSpPr>
          <p:nvPr/>
        </p:nvSpPr>
        <p:spPr>
          <a:xfrm>
            <a:off x="7965092" y="3832909"/>
            <a:ext cx="121021"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200" b="1" i="0" u="none" strike="noStrike" kern="0" cap="none" spc="0" normalizeH="0" baseline="0" noProof="0" dirty="0">
                <a:ln>
                  <a:noFill/>
                </a:ln>
                <a:solidFill>
                  <a:srgbClr val="000000"/>
                </a:solidFill>
                <a:effectLst/>
                <a:uLnTx/>
                <a:uFillTx/>
                <a:cs typeface="Arial" panose="020B0604020202020204" pitchFamily="34" charset="0"/>
              </a:rPr>
              <a:t>x</a:t>
            </a:r>
          </a:p>
        </p:txBody>
      </p:sp>
      <p:sp>
        <p:nvSpPr>
          <p:cNvPr id="191" name="TextBox 190">
            <a:extLst>
              <a:ext uri="{FF2B5EF4-FFF2-40B4-BE49-F238E27FC236}">
                <a16:creationId xmlns:a16="http://schemas.microsoft.com/office/drawing/2014/main" id="{C6547263-BD1B-4664-ABE1-FF762F5DDDFE}"/>
              </a:ext>
            </a:extLst>
          </p:cNvPr>
          <p:cNvSpPr txBox="1">
            <a:spLocks/>
          </p:cNvSpPr>
          <p:nvPr/>
        </p:nvSpPr>
        <p:spPr>
          <a:xfrm>
            <a:off x="3150786" y="3832909"/>
            <a:ext cx="1250863"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200" b="1" i="0" u="none" strike="noStrike" kern="0" cap="none" spc="0" normalizeH="0" baseline="0" noProof="0" dirty="0">
                <a:ln>
                  <a:noFill/>
                </a:ln>
                <a:solidFill>
                  <a:srgbClr val="000000"/>
                </a:solidFill>
                <a:effectLst/>
                <a:uLnTx/>
                <a:uFillTx/>
                <a:cs typeface="Arial" panose="020B0604020202020204" pitchFamily="34" charset="0"/>
              </a:rPr>
              <a:t>£12-19 billion</a:t>
            </a:r>
          </a:p>
        </p:txBody>
      </p:sp>
      <p:sp>
        <p:nvSpPr>
          <p:cNvPr id="178" name="TextBox 177">
            <a:extLst>
              <a:ext uri="{FF2B5EF4-FFF2-40B4-BE49-F238E27FC236}">
                <a16:creationId xmlns:a16="http://schemas.microsoft.com/office/drawing/2014/main" id="{8E407890-4CAB-4306-AA4F-D59908FEDBA1}"/>
              </a:ext>
            </a:extLst>
          </p:cNvPr>
          <p:cNvSpPr txBox="1">
            <a:spLocks/>
          </p:cNvSpPr>
          <p:nvPr/>
        </p:nvSpPr>
        <p:spPr>
          <a:xfrm>
            <a:off x="4850540" y="3832909"/>
            <a:ext cx="1250863"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200" b="1" i="0" u="none" strike="noStrike" kern="0" cap="none" spc="0" normalizeH="0" baseline="0" noProof="0" dirty="0">
                <a:ln>
                  <a:noFill/>
                </a:ln>
                <a:solidFill>
                  <a:srgbClr val="000000"/>
                </a:solidFill>
                <a:effectLst/>
                <a:uLnTx/>
                <a:uFillTx/>
                <a:cs typeface="Arial" panose="020B0604020202020204" pitchFamily="34" charset="0"/>
              </a:rPr>
              <a:t>~1-2 million</a:t>
            </a:r>
          </a:p>
        </p:txBody>
      </p:sp>
      <p:sp>
        <p:nvSpPr>
          <p:cNvPr id="193" name="TextBox 192">
            <a:extLst>
              <a:ext uri="{FF2B5EF4-FFF2-40B4-BE49-F238E27FC236}">
                <a16:creationId xmlns:a16="http://schemas.microsoft.com/office/drawing/2014/main" id="{5A869420-E648-4C6C-8A6E-056F2867236F}"/>
              </a:ext>
            </a:extLst>
          </p:cNvPr>
          <p:cNvSpPr txBox="1">
            <a:spLocks/>
          </p:cNvSpPr>
          <p:nvPr/>
        </p:nvSpPr>
        <p:spPr>
          <a:xfrm>
            <a:off x="4565584" y="3832909"/>
            <a:ext cx="121021"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200" b="1" i="0" u="none" strike="noStrike" kern="0" cap="none" spc="0" normalizeH="0" baseline="0" noProof="0" dirty="0">
                <a:ln>
                  <a:noFill/>
                </a:ln>
                <a:solidFill>
                  <a:srgbClr val="000000"/>
                </a:solidFill>
                <a:effectLst/>
                <a:uLnTx/>
                <a:uFillTx/>
                <a:cs typeface="Arial" panose="020B0604020202020204" pitchFamily="34" charset="0"/>
              </a:rPr>
              <a:t>=</a:t>
            </a:r>
          </a:p>
        </p:txBody>
      </p:sp>
      <p:sp>
        <p:nvSpPr>
          <p:cNvPr id="163" name="TextBox 162">
            <a:extLst>
              <a:ext uri="{FF2B5EF4-FFF2-40B4-BE49-F238E27FC236}">
                <a16:creationId xmlns:a16="http://schemas.microsoft.com/office/drawing/2014/main" id="{15DDF5B8-F138-4685-9839-EBE4318C054B}"/>
              </a:ext>
            </a:extLst>
          </p:cNvPr>
          <p:cNvSpPr txBox="1">
            <a:spLocks/>
          </p:cNvSpPr>
          <p:nvPr/>
        </p:nvSpPr>
        <p:spPr>
          <a:xfrm>
            <a:off x="3150786" y="1894269"/>
            <a:ext cx="1661295"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200" b="1" i="0" u="none" strike="noStrike" kern="0" cap="none" spc="0" normalizeH="0" baseline="0" noProof="0" dirty="0">
                <a:ln>
                  <a:noFill/>
                </a:ln>
                <a:solidFill>
                  <a:srgbClr val="000000"/>
                </a:solidFill>
                <a:effectLst/>
                <a:uLnTx/>
                <a:uFillTx/>
                <a:cs typeface="Arial" panose="020B0604020202020204" pitchFamily="34" charset="0"/>
              </a:rPr>
              <a:t>14.4%</a:t>
            </a:r>
          </a:p>
        </p:txBody>
      </p:sp>
      <p:sp>
        <p:nvSpPr>
          <p:cNvPr id="165" name="TextBox 164">
            <a:extLst>
              <a:ext uri="{FF2B5EF4-FFF2-40B4-BE49-F238E27FC236}">
                <a16:creationId xmlns:a16="http://schemas.microsoft.com/office/drawing/2014/main" id="{DDD2E39F-B171-4304-AC98-7AE26AEBB335}"/>
              </a:ext>
            </a:extLst>
          </p:cNvPr>
          <p:cNvSpPr txBox="1">
            <a:spLocks/>
          </p:cNvSpPr>
          <p:nvPr/>
        </p:nvSpPr>
        <p:spPr>
          <a:xfrm>
            <a:off x="7745922" y="1894269"/>
            <a:ext cx="1661295"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200" b="1" i="0" u="none" strike="noStrike" kern="0" cap="none" spc="0" normalizeH="0" baseline="0" noProof="0" dirty="0">
                <a:ln>
                  <a:noFill/>
                </a:ln>
                <a:solidFill>
                  <a:srgbClr val="000000"/>
                </a:solidFill>
                <a:effectLst/>
                <a:uLnTx/>
                <a:uFillTx/>
                <a:cs typeface="Arial" panose="020B0604020202020204" pitchFamily="34" charset="0"/>
              </a:rPr>
              <a:t>29.9 million</a:t>
            </a:r>
          </a:p>
        </p:txBody>
      </p:sp>
      <p:sp>
        <p:nvSpPr>
          <p:cNvPr id="167" name="TextBox 166">
            <a:extLst>
              <a:ext uri="{FF2B5EF4-FFF2-40B4-BE49-F238E27FC236}">
                <a16:creationId xmlns:a16="http://schemas.microsoft.com/office/drawing/2014/main" id="{0F03B070-660D-4C5C-9116-BBE4C7517B73}"/>
              </a:ext>
            </a:extLst>
          </p:cNvPr>
          <p:cNvSpPr txBox="1">
            <a:spLocks/>
          </p:cNvSpPr>
          <p:nvPr/>
        </p:nvSpPr>
        <p:spPr>
          <a:xfrm>
            <a:off x="7367275" y="1894269"/>
            <a:ext cx="121021"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200" b="1" i="0" u="none" strike="noStrike" kern="0" cap="none" spc="0" normalizeH="0" baseline="0" noProof="0" dirty="0">
                <a:ln>
                  <a:noFill/>
                </a:ln>
                <a:solidFill>
                  <a:srgbClr val="000000"/>
                </a:solidFill>
                <a:effectLst/>
                <a:uLnTx/>
                <a:uFillTx/>
                <a:cs typeface="Arial" panose="020B0604020202020204" pitchFamily="34" charset="0"/>
              </a:rPr>
              <a:t>x</a:t>
            </a:r>
          </a:p>
        </p:txBody>
      </p:sp>
      <p:sp>
        <p:nvSpPr>
          <p:cNvPr id="195" name="TextBox 194">
            <a:extLst>
              <a:ext uri="{FF2B5EF4-FFF2-40B4-BE49-F238E27FC236}">
                <a16:creationId xmlns:a16="http://schemas.microsoft.com/office/drawing/2014/main" id="{0A2DC4D9-0534-41F4-BF60-B306E0F47748}"/>
              </a:ext>
            </a:extLst>
          </p:cNvPr>
          <p:cNvSpPr txBox="1">
            <a:spLocks/>
          </p:cNvSpPr>
          <p:nvPr/>
        </p:nvSpPr>
        <p:spPr>
          <a:xfrm>
            <a:off x="5448354" y="1894269"/>
            <a:ext cx="1661295"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200" b="1" i="0" u="none" strike="noStrike" kern="0" cap="none" spc="0" normalizeH="0" baseline="0" noProof="0" dirty="0">
                <a:ln>
                  <a:noFill/>
                </a:ln>
                <a:solidFill>
                  <a:srgbClr val="000000"/>
                </a:solidFill>
                <a:effectLst/>
                <a:uLnTx/>
                <a:uFillTx/>
                <a:cs typeface="Arial" panose="020B0604020202020204" pitchFamily="34" charset="0"/>
              </a:rPr>
              <a:t>47.2%</a:t>
            </a:r>
          </a:p>
        </p:txBody>
      </p:sp>
      <p:sp>
        <p:nvSpPr>
          <p:cNvPr id="196" name="TextBox 195">
            <a:extLst>
              <a:ext uri="{FF2B5EF4-FFF2-40B4-BE49-F238E27FC236}">
                <a16:creationId xmlns:a16="http://schemas.microsoft.com/office/drawing/2014/main" id="{0FF9AA57-C3DE-468F-A93E-C42217BE9D0D}"/>
              </a:ext>
            </a:extLst>
          </p:cNvPr>
          <p:cNvSpPr txBox="1">
            <a:spLocks/>
          </p:cNvSpPr>
          <p:nvPr/>
        </p:nvSpPr>
        <p:spPr>
          <a:xfrm>
            <a:off x="5069707" y="1894269"/>
            <a:ext cx="121021" cy="184666"/>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200" b="1" i="0" u="none" strike="noStrike" kern="0" cap="none" spc="0" normalizeH="0" baseline="0" noProof="0" dirty="0">
                <a:ln>
                  <a:noFill/>
                </a:ln>
                <a:solidFill>
                  <a:srgbClr val="000000"/>
                </a:solidFill>
                <a:effectLst/>
                <a:uLnTx/>
                <a:uFillTx/>
                <a:cs typeface="Arial" panose="020B0604020202020204" pitchFamily="34" charset="0"/>
              </a:rPr>
              <a:t>x</a:t>
            </a:r>
          </a:p>
        </p:txBody>
      </p:sp>
      <p:sp>
        <p:nvSpPr>
          <p:cNvPr id="200" name="TextBox 199">
            <a:extLst>
              <a:ext uri="{FF2B5EF4-FFF2-40B4-BE49-F238E27FC236}">
                <a16:creationId xmlns:a16="http://schemas.microsoft.com/office/drawing/2014/main" id="{289C72D0-EFED-403A-8E66-69307C8A8302}"/>
              </a:ext>
            </a:extLst>
          </p:cNvPr>
          <p:cNvSpPr txBox="1">
            <a:spLocks/>
          </p:cNvSpPr>
          <p:nvPr/>
        </p:nvSpPr>
        <p:spPr>
          <a:xfrm>
            <a:off x="3150786" y="2766606"/>
            <a:ext cx="1661295"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200" b="1" i="0" u="none" strike="noStrike" kern="0" cap="none" spc="0" normalizeH="0" baseline="0" noProof="0" dirty="0">
                <a:ln>
                  <a:noFill/>
                </a:ln>
                <a:solidFill>
                  <a:srgbClr val="000000"/>
                </a:solidFill>
                <a:effectLst/>
                <a:uLnTx/>
                <a:uFillTx/>
                <a:cs typeface="Arial" panose="020B0604020202020204" pitchFamily="34" charset="0"/>
              </a:rPr>
              <a:t>14.4%</a:t>
            </a:r>
          </a:p>
        </p:txBody>
      </p:sp>
      <p:sp>
        <p:nvSpPr>
          <p:cNvPr id="202" name="TextBox 201">
            <a:extLst>
              <a:ext uri="{FF2B5EF4-FFF2-40B4-BE49-F238E27FC236}">
                <a16:creationId xmlns:a16="http://schemas.microsoft.com/office/drawing/2014/main" id="{27DA3B3E-2086-4F81-8B5D-CF6051AE28EB}"/>
              </a:ext>
            </a:extLst>
          </p:cNvPr>
          <p:cNvSpPr txBox="1">
            <a:spLocks/>
          </p:cNvSpPr>
          <p:nvPr/>
        </p:nvSpPr>
        <p:spPr>
          <a:xfrm>
            <a:off x="7745922" y="2766606"/>
            <a:ext cx="1661295"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200" b="1" i="0" u="none" strike="noStrike" kern="0" cap="none" spc="0" normalizeH="0" baseline="0" noProof="0" dirty="0">
                <a:ln>
                  <a:noFill/>
                </a:ln>
                <a:solidFill>
                  <a:srgbClr val="000000"/>
                </a:solidFill>
                <a:effectLst/>
                <a:uLnTx/>
                <a:uFillTx/>
                <a:cs typeface="Arial" panose="020B0604020202020204" pitchFamily="34" charset="0"/>
              </a:rPr>
              <a:t>29.9 million</a:t>
            </a:r>
          </a:p>
        </p:txBody>
      </p:sp>
      <p:sp>
        <p:nvSpPr>
          <p:cNvPr id="203" name="TextBox 202">
            <a:extLst>
              <a:ext uri="{FF2B5EF4-FFF2-40B4-BE49-F238E27FC236}">
                <a16:creationId xmlns:a16="http://schemas.microsoft.com/office/drawing/2014/main" id="{B048067F-B591-4D4E-9691-37B50F04867E}"/>
              </a:ext>
            </a:extLst>
          </p:cNvPr>
          <p:cNvSpPr txBox="1">
            <a:spLocks/>
          </p:cNvSpPr>
          <p:nvPr/>
        </p:nvSpPr>
        <p:spPr>
          <a:xfrm>
            <a:off x="7367275" y="2766606"/>
            <a:ext cx="121021"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200" b="1" i="0" u="none" strike="noStrike" kern="0" cap="none" spc="0" normalizeH="0" baseline="0" noProof="0" dirty="0">
                <a:ln>
                  <a:noFill/>
                </a:ln>
                <a:solidFill>
                  <a:srgbClr val="000000"/>
                </a:solidFill>
                <a:effectLst/>
                <a:uLnTx/>
                <a:uFillTx/>
                <a:cs typeface="Arial" panose="020B0604020202020204" pitchFamily="34" charset="0"/>
              </a:rPr>
              <a:t>x</a:t>
            </a:r>
          </a:p>
        </p:txBody>
      </p:sp>
      <p:sp>
        <p:nvSpPr>
          <p:cNvPr id="205" name="TextBox 204">
            <a:extLst>
              <a:ext uri="{FF2B5EF4-FFF2-40B4-BE49-F238E27FC236}">
                <a16:creationId xmlns:a16="http://schemas.microsoft.com/office/drawing/2014/main" id="{B8178CD0-22FC-44EC-8B95-743709CF580A}"/>
              </a:ext>
            </a:extLst>
          </p:cNvPr>
          <p:cNvSpPr txBox="1">
            <a:spLocks/>
          </p:cNvSpPr>
          <p:nvPr/>
        </p:nvSpPr>
        <p:spPr>
          <a:xfrm>
            <a:off x="5448354" y="2766606"/>
            <a:ext cx="1661295"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200" b="1" i="0" u="none" strike="noStrike" kern="0" cap="none" spc="0" normalizeH="0" baseline="0" noProof="0" dirty="0">
                <a:ln>
                  <a:noFill/>
                </a:ln>
                <a:solidFill>
                  <a:srgbClr val="000000"/>
                </a:solidFill>
                <a:effectLst/>
                <a:uLnTx/>
                <a:uFillTx/>
                <a:cs typeface="Arial" panose="020B0604020202020204" pitchFamily="34" charset="0"/>
              </a:rPr>
              <a:t>29%</a:t>
            </a:r>
          </a:p>
        </p:txBody>
      </p:sp>
      <p:sp>
        <p:nvSpPr>
          <p:cNvPr id="206" name="TextBox 205">
            <a:extLst>
              <a:ext uri="{FF2B5EF4-FFF2-40B4-BE49-F238E27FC236}">
                <a16:creationId xmlns:a16="http://schemas.microsoft.com/office/drawing/2014/main" id="{44767416-AD7F-4A6E-AB04-AAE8124D0F14}"/>
              </a:ext>
            </a:extLst>
          </p:cNvPr>
          <p:cNvSpPr txBox="1">
            <a:spLocks/>
          </p:cNvSpPr>
          <p:nvPr/>
        </p:nvSpPr>
        <p:spPr>
          <a:xfrm>
            <a:off x="5069707" y="2766606"/>
            <a:ext cx="121021" cy="184666"/>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200" b="1" i="0" u="none" strike="noStrike" kern="0" cap="none" spc="0" normalizeH="0" baseline="0" noProof="0" dirty="0">
                <a:ln>
                  <a:noFill/>
                </a:ln>
                <a:solidFill>
                  <a:srgbClr val="000000"/>
                </a:solidFill>
                <a:effectLst/>
                <a:uLnTx/>
                <a:uFillTx/>
                <a:cs typeface="Arial" panose="020B0604020202020204" pitchFamily="34" charset="0"/>
              </a:rPr>
              <a:t>x</a:t>
            </a:r>
          </a:p>
        </p:txBody>
      </p:sp>
      <p:cxnSp>
        <p:nvCxnSpPr>
          <p:cNvPr id="166" name="Straight Connector 165">
            <a:extLst>
              <a:ext uri="{FF2B5EF4-FFF2-40B4-BE49-F238E27FC236}">
                <a16:creationId xmlns:a16="http://schemas.microsoft.com/office/drawing/2014/main" id="{90212C2D-E891-4ABE-9156-D72D601397A4}"/>
              </a:ext>
            </a:extLst>
          </p:cNvPr>
          <p:cNvCxnSpPr>
            <a:cxnSpLocks/>
          </p:cNvCxnSpPr>
          <p:nvPr/>
        </p:nvCxnSpPr>
        <p:spPr>
          <a:xfrm>
            <a:off x="3150786" y="3775289"/>
            <a:ext cx="8461012" cy="0"/>
          </a:xfrm>
          <a:prstGeom prst="line">
            <a:avLst/>
          </a:prstGeom>
          <a:noFill/>
          <a:ln w="9525" cap="flat" cmpd="sng" algn="ctr">
            <a:solidFill>
              <a:schemeClr val="bg1">
                <a:lumMod val="50000"/>
              </a:schemeClr>
            </a:solidFill>
            <a:prstDash val="sysDot"/>
            <a:miter lim="800000"/>
            <a:tailEnd type="none"/>
          </a:ln>
          <a:effectLst/>
        </p:spPr>
      </p:cxnSp>
      <p:cxnSp>
        <p:nvCxnSpPr>
          <p:cNvPr id="173" name="Straight Connector 172">
            <a:extLst>
              <a:ext uri="{FF2B5EF4-FFF2-40B4-BE49-F238E27FC236}">
                <a16:creationId xmlns:a16="http://schemas.microsoft.com/office/drawing/2014/main" id="{3706E901-9801-4D89-87AA-A7BDEB5CA8AB}"/>
              </a:ext>
            </a:extLst>
          </p:cNvPr>
          <p:cNvCxnSpPr>
            <a:cxnSpLocks/>
          </p:cNvCxnSpPr>
          <p:nvPr/>
        </p:nvCxnSpPr>
        <p:spPr>
          <a:xfrm>
            <a:off x="3150786" y="4686813"/>
            <a:ext cx="8461012" cy="0"/>
          </a:xfrm>
          <a:prstGeom prst="line">
            <a:avLst/>
          </a:prstGeom>
          <a:noFill/>
          <a:ln w="9525" cap="flat" cmpd="sng" algn="ctr">
            <a:solidFill>
              <a:schemeClr val="bg1">
                <a:lumMod val="50000"/>
              </a:schemeClr>
            </a:solidFill>
            <a:prstDash val="sysDot"/>
            <a:miter lim="800000"/>
            <a:tailEnd type="none"/>
          </a:ln>
          <a:effectLst/>
        </p:spPr>
      </p:cxnSp>
      <p:cxnSp>
        <p:nvCxnSpPr>
          <p:cNvPr id="207" name="Straight Connector 206">
            <a:extLst>
              <a:ext uri="{FF2B5EF4-FFF2-40B4-BE49-F238E27FC236}">
                <a16:creationId xmlns:a16="http://schemas.microsoft.com/office/drawing/2014/main" id="{B80B647D-3475-424F-BF46-59F33FD503FF}"/>
              </a:ext>
            </a:extLst>
          </p:cNvPr>
          <p:cNvCxnSpPr>
            <a:cxnSpLocks/>
          </p:cNvCxnSpPr>
          <p:nvPr/>
        </p:nvCxnSpPr>
        <p:spPr>
          <a:xfrm>
            <a:off x="3150786" y="2660493"/>
            <a:ext cx="6256431" cy="0"/>
          </a:xfrm>
          <a:prstGeom prst="line">
            <a:avLst/>
          </a:prstGeom>
          <a:noFill/>
          <a:ln w="9525" cap="flat" cmpd="sng" algn="ctr">
            <a:solidFill>
              <a:schemeClr val="bg1">
                <a:lumMod val="50000"/>
              </a:schemeClr>
            </a:solidFill>
            <a:prstDash val="sysDot"/>
            <a:miter lim="800000"/>
            <a:tailEnd type="none"/>
          </a:ln>
          <a:effectLst/>
        </p:spPr>
      </p:cxnSp>
      <p:sp>
        <p:nvSpPr>
          <p:cNvPr id="168" name="TextBox 167">
            <a:extLst>
              <a:ext uri="{FF2B5EF4-FFF2-40B4-BE49-F238E27FC236}">
                <a16:creationId xmlns:a16="http://schemas.microsoft.com/office/drawing/2014/main" id="{3C6D9931-71E5-47FB-958A-0EB1EF4599CD}"/>
              </a:ext>
            </a:extLst>
          </p:cNvPr>
          <p:cNvSpPr txBox="1">
            <a:spLocks/>
          </p:cNvSpPr>
          <p:nvPr/>
        </p:nvSpPr>
        <p:spPr>
          <a:xfrm>
            <a:off x="9664844" y="4744433"/>
            <a:ext cx="1946954" cy="81560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Centric HR</a:t>
            </a:r>
          </a:p>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“What is the true cost of replacing an employee?” 2022</a:t>
            </a:r>
          </a:p>
        </p:txBody>
      </p:sp>
      <p:sp>
        <p:nvSpPr>
          <p:cNvPr id="177" name="TextBox 176">
            <a:extLst>
              <a:ext uri="{FF2B5EF4-FFF2-40B4-BE49-F238E27FC236}">
                <a16:creationId xmlns:a16="http://schemas.microsoft.com/office/drawing/2014/main" id="{A68FD9E2-EC60-4B10-9132-9B57E1550D9A}"/>
              </a:ext>
            </a:extLst>
          </p:cNvPr>
          <p:cNvSpPr txBox="1">
            <a:spLocks/>
          </p:cNvSpPr>
          <p:nvPr/>
        </p:nvSpPr>
        <p:spPr>
          <a:xfrm>
            <a:off x="9664844" y="3832909"/>
            <a:ext cx="1946954" cy="44627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Work Institute</a:t>
            </a:r>
          </a:p>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“Retention Report” 2022</a:t>
            </a:r>
          </a:p>
        </p:txBody>
      </p:sp>
      <p:sp>
        <p:nvSpPr>
          <p:cNvPr id="197" name="TextBox 196">
            <a:extLst>
              <a:ext uri="{FF2B5EF4-FFF2-40B4-BE49-F238E27FC236}">
                <a16:creationId xmlns:a16="http://schemas.microsoft.com/office/drawing/2014/main" id="{B9DBA78A-C9E9-40AA-8D8B-F9C1DA7629EF}"/>
              </a:ext>
            </a:extLst>
          </p:cNvPr>
          <p:cNvSpPr txBox="1">
            <a:spLocks/>
          </p:cNvSpPr>
          <p:nvPr/>
        </p:nvSpPr>
        <p:spPr>
          <a:xfrm>
            <a:off x="9664844" y="2398165"/>
            <a:ext cx="1946954" cy="63094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Cendex (XPertHR)</a:t>
            </a:r>
          </a:p>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err="1">
                <a:ln>
                  <a:noFill/>
                </a:ln>
                <a:solidFill>
                  <a:srgbClr val="000000"/>
                </a:solidFill>
                <a:effectLst/>
                <a:uLnTx/>
                <a:uFillTx/>
                <a:cs typeface="Arial" panose="020B0604020202020204" pitchFamily="34" charset="0"/>
              </a:rPr>
              <a:t>XPertHR</a:t>
            </a:r>
            <a:r>
              <a:rPr kumimoji="0" lang="en-US" sz="1200" b="0" i="0" u="none" strike="noStrike" kern="0" cap="none" spc="0" normalizeH="0" baseline="0" noProof="0" dirty="0">
                <a:ln>
                  <a:noFill/>
                </a:ln>
                <a:solidFill>
                  <a:srgbClr val="000000"/>
                </a:solidFill>
                <a:effectLst/>
                <a:uLnTx/>
                <a:uFillTx/>
                <a:cs typeface="Arial" panose="020B0604020202020204" pitchFamily="34" charset="0"/>
              </a:rPr>
              <a:t> Survey January 2021-January 2022</a:t>
            </a:r>
          </a:p>
        </p:txBody>
      </p:sp>
      <p:sp>
        <p:nvSpPr>
          <p:cNvPr id="198" name="TextBox 197">
            <a:extLst>
              <a:ext uri="{FF2B5EF4-FFF2-40B4-BE49-F238E27FC236}">
                <a16:creationId xmlns:a16="http://schemas.microsoft.com/office/drawing/2014/main" id="{B39B0126-ECDF-47B6-9638-E992B69A1854}"/>
              </a:ext>
            </a:extLst>
          </p:cNvPr>
          <p:cNvSpPr txBox="1">
            <a:spLocks/>
          </p:cNvSpPr>
          <p:nvPr/>
        </p:nvSpPr>
        <p:spPr>
          <a:xfrm>
            <a:off x="9664844" y="1894269"/>
            <a:ext cx="1946954" cy="44627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Work Institute</a:t>
            </a:r>
          </a:p>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“Retention Report” 2022</a:t>
            </a:r>
          </a:p>
        </p:txBody>
      </p:sp>
      <p:sp>
        <p:nvSpPr>
          <p:cNvPr id="208" name="TextBox 207">
            <a:extLst>
              <a:ext uri="{FF2B5EF4-FFF2-40B4-BE49-F238E27FC236}">
                <a16:creationId xmlns:a16="http://schemas.microsoft.com/office/drawing/2014/main" id="{76E9C704-1782-4CEA-A75A-09BE5C40DA02}"/>
              </a:ext>
            </a:extLst>
          </p:cNvPr>
          <p:cNvSpPr txBox="1">
            <a:spLocks/>
          </p:cNvSpPr>
          <p:nvPr/>
        </p:nvSpPr>
        <p:spPr>
          <a:xfrm>
            <a:off x="9664844" y="3086727"/>
            <a:ext cx="1946954" cy="63094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McKinsey</a:t>
            </a:r>
          </a:p>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1200" b="0" i="0" u="none" strike="noStrike" kern="0" cap="none" spc="0" normalizeH="0" baseline="0" noProof="0" dirty="0">
                <a:ln>
                  <a:noFill/>
                </a:ln>
                <a:solidFill>
                  <a:srgbClr val="000000"/>
                </a:solidFill>
                <a:effectLst/>
                <a:uLnTx/>
                <a:uFillTx/>
                <a:cs typeface="Arial" panose="020B0604020202020204" pitchFamily="34" charset="0"/>
              </a:rPr>
              <a:t>"Gone for now, or gone for good?” </a:t>
            </a:r>
            <a:r>
              <a:rPr kumimoji="0" lang="en-US" sz="1200" b="0" i="0" u="none" strike="noStrike" kern="0" cap="none" spc="0" normalizeH="0" baseline="0" noProof="0" dirty="0">
                <a:ln>
                  <a:noFill/>
                </a:ln>
                <a:solidFill>
                  <a:srgbClr val="000000"/>
                </a:solidFill>
                <a:effectLst/>
                <a:uLnTx/>
                <a:uFillTx/>
                <a:cs typeface="Arial" panose="020B0604020202020204" pitchFamily="34" charset="0"/>
              </a:rPr>
              <a:t>2022</a:t>
            </a:r>
          </a:p>
        </p:txBody>
      </p:sp>
      <p:sp>
        <p:nvSpPr>
          <p:cNvPr id="70" name="Text Placeholder 11">
            <a:extLst>
              <a:ext uri="{FF2B5EF4-FFF2-40B4-BE49-F238E27FC236}">
                <a16:creationId xmlns:a16="http://schemas.microsoft.com/office/drawing/2014/main" id="{94AB0D26-47A4-4929-80FB-5A1DB574AA9C}"/>
              </a:ext>
            </a:extLst>
          </p:cNvPr>
          <p:cNvSpPr txBox="1">
            <a:spLocks/>
          </p:cNvSpPr>
          <p:nvPr/>
        </p:nvSpPr>
        <p:spPr>
          <a:xfrm>
            <a:off x="480047" y="369294"/>
            <a:ext cx="11131751" cy="523220"/>
          </a:xfrm>
          <a:prstGeom prst="rect">
            <a:avLst/>
          </a:prstGeom>
        </p:spPr>
        <p:txBody>
          <a:bodyPr vert="horz" lIns="91440" tIns="45720" rIns="91440" bIns="45720" rtlCol="0">
            <a:spAutoFit/>
          </a:bodyPr>
          <a:lstStyle>
            <a:lvl1pPr marL="0" indent="0" algn="l" defTabSz="885688" rtl="0" eaLnBrk="1" latinLnBrk="0" hangingPunct="1">
              <a:lnSpc>
                <a:spcPct val="90000"/>
              </a:lnSpc>
              <a:spcBef>
                <a:spcPts val="969"/>
              </a:spcBef>
              <a:buFont typeface="Arial" panose="020B0604020202020204" pitchFamily="34" charset="0"/>
              <a:buNone/>
              <a:defRPr sz="2800" b="1" kern="1200" cap="all" baseline="0">
                <a:solidFill>
                  <a:schemeClr val="tx1"/>
                </a:solidFill>
                <a:latin typeface="+mj-lt"/>
                <a:ea typeface="+mn-ea"/>
                <a:cs typeface="+mn-cs"/>
              </a:defRPr>
            </a:lvl1pPr>
            <a:lvl2pPr marL="457200" indent="0" algn="l" defTabSz="885688" rtl="0" eaLnBrk="1" latinLnBrk="0" hangingPunct="1">
              <a:lnSpc>
                <a:spcPct val="90000"/>
              </a:lnSpc>
              <a:spcBef>
                <a:spcPts val="484"/>
              </a:spcBef>
              <a:buFont typeface="Arial" panose="020B0604020202020204" pitchFamily="34" charset="0"/>
              <a:buNone/>
              <a:defRPr sz="1400" kern="1200">
                <a:solidFill>
                  <a:schemeClr val="tx1"/>
                </a:solidFill>
                <a:latin typeface="+mn-lt"/>
                <a:ea typeface="+mn-ea"/>
                <a:cs typeface="+mn-cs"/>
              </a:defRPr>
            </a:lvl2pPr>
            <a:lvl3pPr marL="914400" indent="0" algn="l" defTabSz="885688" rtl="0" eaLnBrk="1" latinLnBrk="0" hangingPunct="1">
              <a:lnSpc>
                <a:spcPct val="90000"/>
              </a:lnSpc>
              <a:spcBef>
                <a:spcPts val="484"/>
              </a:spcBef>
              <a:buFont typeface="Arial" panose="020B0604020202020204" pitchFamily="34" charset="0"/>
              <a:buNone/>
              <a:defRPr sz="1200" kern="1200">
                <a:solidFill>
                  <a:schemeClr val="tx1"/>
                </a:solidFill>
                <a:latin typeface="+mn-lt"/>
                <a:ea typeface="+mn-ea"/>
                <a:cs typeface="+mn-cs"/>
              </a:defRPr>
            </a:lvl3pPr>
            <a:lvl4pPr marL="13716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4pPr>
            <a:lvl5pPr marL="18288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5pPr>
            <a:lvl6pPr marL="22860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6pPr>
            <a:lvl7pPr marL="27432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7pPr>
            <a:lvl8pPr marL="32004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8pPr>
            <a:lvl9pPr marL="36576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dirty="0"/>
              <a:t>United Kingdom – Attrition</a:t>
            </a:r>
          </a:p>
        </p:txBody>
      </p:sp>
      <p:sp>
        <p:nvSpPr>
          <p:cNvPr id="73" name="TextBox 72">
            <a:extLst>
              <a:ext uri="{FF2B5EF4-FFF2-40B4-BE49-F238E27FC236}">
                <a16:creationId xmlns:a16="http://schemas.microsoft.com/office/drawing/2014/main" id="{7CD51DCF-67C6-4F02-A927-E063EDEC7612}"/>
              </a:ext>
            </a:extLst>
          </p:cNvPr>
          <p:cNvSpPr txBox="1">
            <a:spLocks/>
          </p:cNvSpPr>
          <p:nvPr/>
        </p:nvSpPr>
        <p:spPr>
          <a:xfrm>
            <a:off x="480047" y="929299"/>
            <a:ext cx="11131751" cy="276999"/>
          </a:xfrm>
          <a:prstGeom prst="rect">
            <a:avLst/>
          </a:prstGeom>
          <a:noFill/>
        </p:spPr>
        <p:txBody>
          <a:bodyPr wrap="square" lIns="0" tIns="0" rIns="0" bIns="0">
            <a:spAutoFit/>
          </a:bodyPr>
          <a:lstStyle/>
          <a:p>
            <a:pPr indent="117475"/>
            <a:r>
              <a:rPr lang="en-GB" dirty="0">
                <a:latin typeface="+mj-lt"/>
              </a:rPr>
              <a:t>Total direct costs of poor employee wellbeing</a:t>
            </a:r>
          </a:p>
        </p:txBody>
      </p:sp>
      <p:sp>
        <p:nvSpPr>
          <p:cNvPr id="79" name="TextBox 78">
            <a:extLst>
              <a:ext uri="{FF2B5EF4-FFF2-40B4-BE49-F238E27FC236}">
                <a16:creationId xmlns:a16="http://schemas.microsoft.com/office/drawing/2014/main" id="{68C764EE-209F-4DD2-8885-D8A0B0F637CF}"/>
              </a:ext>
            </a:extLst>
          </p:cNvPr>
          <p:cNvSpPr txBox="1">
            <a:spLocks/>
          </p:cNvSpPr>
          <p:nvPr/>
        </p:nvSpPr>
        <p:spPr>
          <a:xfrm>
            <a:off x="480048" y="3171134"/>
            <a:ext cx="2335580"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200" b="1" dirty="0">
                <a:solidFill>
                  <a:srgbClr val="080808"/>
                </a:solidFill>
              </a:rPr>
              <a:t>Employees turned over in the UK attributable to wellbeing (2022)</a:t>
            </a:r>
          </a:p>
        </p:txBody>
      </p:sp>
      <p:grpSp>
        <p:nvGrpSpPr>
          <p:cNvPr id="80" name="Group 79">
            <a:extLst>
              <a:ext uri="{FF2B5EF4-FFF2-40B4-BE49-F238E27FC236}">
                <a16:creationId xmlns:a16="http://schemas.microsoft.com/office/drawing/2014/main" id="{6A2F1C53-C777-4168-A262-1C0BBB82E4BA}"/>
              </a:ext>
            </a:extLst>
          </p:cNvPr>
          <p:cNvGrpSpPr/>
          <p:nvPr/>
        </p:nvGrpSpPr>
        <p:grpSpPr>
          <a:xfrm>
            <a:off x="1072665" y="1905000"/>
            <a:ext cx="1150347" cy="1148668"/>
            <a:chOff x="1072665" y="1887732"/>
            <a:chExt cx="1150347" cy="1148668"/>
          </a:xfrm>
        </p:grpSpPr>
        <p:sp>
          <p:nvSpPr>
            <p:cNvPr id="81" name="Oval 80">
              <a:extLst>
                <a:ext uri="{FF2B5EF4-FFF2-40B4-BE49-F238E27FC236}">
                  <a16:creationId xmlns:a16="http://schemas.microsoft.com/office/drawing/2014/main" id="{327A66D1-F81D-4D4B-820A-7B8EC56D13B4}"/>
                </a:ext>
              </a:extLst>
            </p:cNvPr>
            <p:cNvSpPr/>
            <p:nvPr/>
          </p:nvSpPr>
          <p:spPr>
            <a:xfrm>
              <a:off x="1072665" y="1887732"/>
              <a:ext cx="1150347" cy="1148668"/>
            </a:xfrm>
            <a:prstGeom prst="ellipse">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200" dirty="0">
                <a:solidFill>
                  <a:schemeClr val="bg1"/>
                </a:solidFill>
              </a:endParaRPr>
            </a:p>
          </p:txBody>
        </p:sp>
        <p:sp>
          <p:nvSpPr>
            <p:cNvPr id="82" name="TextBox 81">
              <a:extLst>
                <a:ext uri="{FF2B5EF4-FFF2-40B4-BE49-F238E27FC236}">
                  <a16:creationId xmlns:a16="http://schemas.microsoft.com/office/drawing/2014/main" id="{AE65DD5D-708A-489D-93EE-CDB9657E4655}"/>
                </a:ext>
              </a:extLst>
            </p:cNvPr>
            <p:cNvSpPr txBox="1"/>
            <p:nvPr/>
          </p:nvSpPr>
          <p:spPr>
            <a:xfrm>
              <a:off x="1122161" y="2185067"/>
              <a:ext cx="1051355"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GB" sz="1800" b="1" dirty="0">
                  <a:solidFill>
                    <a:schemeClr val="bg1"/>
                  </a:solidFill>
                </a:rPr>
                <a:t>~1-2 million</a:t>
              </a:r>
            </a:p>
          </p:txBody>
        </p:sp>
      </p:grpSp>
      <p:sp>
        <p:nvSpPr>
          <p:cNvPr id="83" name="TextBox 82">
            <a:extLst>
              <a:ext uri="{FF2B5EF4-FFF2-40B4-BE49-F238E27FC236}">
                <a16:creationId xmlns:a16="http://schemas.microsoft.com/office/drawing/2014/main" id="{BC413F29-45DB-4518-8D1A-7C73D545147F}"/>
              </a:ext>
            </a:extLst>
          </p:cNvPr>
          <p:cNvSpPr txBox="1">
            <a:spLocks/>
          </p:cNvSpPr>
          <p:nvPr/>
        </p:nvSpPr>
        <p:spPr>
          <a:xfrm>
            <a:off x="480048" y="5090386"/>
            <a:ext cx="2335580"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200" b="1" dirty="0">
                <a:solidFill>
                  <a:srgbClr val="080808"/>
                </a:solidFill>
              </a:rPr>
              <a:t>Cost of attrition in the UK (2022)</a:t>
            </a:r>
          </a:p>
        </p:txBody>
      </p:sp>
      <p:grpSp>
        <p:nvGrpSpPr>
          <p:cNvPr id="84" name="Group 83">
            <a:extLst>
              <a:ext uri="{FF2B5EF4-FFF2-40B4-BE49-F238E27FC236}">
                <a16:creationId xmlns:a16="http://schemas.microsoft.com/office/drawing/2014/main" id="{D099914C-4170-4071-B694-4E130E6C95CC}"/>
              </a:ext>
            </a:extLst>
          </p:cNvPr>
          <p:cNvGrpSpPr/>
          <p:nvPr/>
        </p:nvGrpSpPr>
        <p:grpSpPr>
          <a:xfrm>
            <a:off x="1072665" y="3851439"/>
            <a:ext cx="1150347" cy="1148668"/>
            <a:chOff x="1072665" y="3833333"/>
            <a:chExt cx="1150347" cy="1148668"/>
          </a:xfrm>
        </p:grpSpPr>
        <p:sp>
          <p:nvSpPr>
            <p:cNvPr id="85" name="Oval 84">
              <a:extLst>
                <a:ext uri="{FF2B5EF4-FFF2-40B4-BE49-F238E27FC236}">
                  <a16:creationId xmlns:a16="http://schemas.microsoft.com/office/drawing/2014/main" id="{B7305B51-BE8E-4FCB-A95E-22856D7CA33F}"/>
                </a:ext>
              </a:extLst>
            </p:cNvPr>
            <p:cNvSpPr/>
            <p:nvPr/>
          </p:nvSpPr>
          <p:spPr>
            <a:xfrm>
              <a:off x="1072665" y="3833333"/>
              <a:ext cx="1150347" cy="1148668"/>
            </a:xfrm>
            <a:prstGeom prst="ellipse">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200" dirty="0">
                <a:solidFill>
                  <a:schemeClr val="bg1"/>
                </a:solidFill>
              </a:endParaRPr>
            </a:p>
          </p:txBody>
        </p:sp>
        <p:sp>
          <p:nvSpPr>
            <p:cNvPr id="86" name="TextBox 85">
              <a:extLst>
                <a:ext uri="{FF2B5EF4-FFF2-40B4-BE49-F238E27FC236}">
                  <a16:creationId xmlns:a16="http://schemas.microsoft.com/office/drawing/2014/main" id="{68F6A198-A8A6-42BA-BB2A-78F34C6FBA1C}"/>
                </a:ext>
              </a:extLst>
            </p:cNvPr>
            <p:cNvSpPr txBox="1"/>
            <p:nvPr/>
          </p:nvSpPr>
          <p:spPr>
            <a:xfrm>
              <a:off x="1122161" y="4130668"/>
              <a:ext cx="1051355"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GB" sz="1800" b="1" dirty="0">
                  <a:solidFill>
                    <a:schemeClr val="bg1"/>
                  </a:solidFill>
                </a:rPr>
                <a:t>£12-36 billion</a:t>
              </a:r>
            </a:p>
          </p:txBody>
        </p:sp>
      </p:grpSp>
      <p:cxnSp>
        <p:nvCxnSpPr>
          <p:cNvPr id="87" name="Straight Connector 86">
            <a:extLst>
              <a:ext uri="{FF2B5EF4-FFF2-40B4-BE49-F238E27FC236}">
                <a16:creationId xmlns:a16="http://schemas.microsoft.com/office/drawing/2014/main" id="{3A14277D-BB49-441A-9A94-1F42A5B38EDB}"/>
              </a:ext>
            </a:extLst>
          </p:cNvPr>
          <p:cNvCxnSpPr>
            <a:cxnSpLocks/>
          </p:cNvCxnSpPr>
          <p:nvPr/>
        </p:nvCxnSpPr>
        <p:spPr>
          <a:xfrm>
            <a:off x="2996878" y="1905000"/>
            <a:ext cx="0" cy="1781473"/>
          </a:xfrm>
          <a:prstGeom prst="line">
            <a:avLst/>
          </a:prstGeom>
          <a:ln w="28575" cap="flat">
            <a:solidFill>
              <a:srgbClr val="E6007E"/>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164D5D3-5341-4EFE-901F-4EA06E1F12AC}"/>
              </a:ext>
            </a:extLst>
          </p:cNvPr>
          <p:cNvCxnSpPr>
            <a:cxnSpLocks/>
          </p:cNvCxnSpPr>
          <p:nvPr/>
        </p:nvCxnSpPr>
        <p:spPr>
          <a:xfrm>
            <a:off x="2996878" y="3934233"/>
            <a:ext cx="0" cy="1587040"/>
          </a:xfrm>
          <a:prstGeom prst="line">
            <a:avLst/>
          </a:prstGeom>
          <a:ln w="285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8C370B6B-2699-4EAA-89CB-1A50E466E612}"/>
              </a:ext>
            </a:extLst>
          </p:cNvPr>
          <p:cNvSpPr txBox="1">
            <a:spLocks/>
          </p:cNvSpPr>
          <p:nvPr/>
        </p:nvSpPr>
        <p:spPr>
          <a:xfrm>
            <a:off x="3150786" y="1405730"/>
            <a:ext cx="8461012" cy="369332"/>
          </a:xfrm>
          <a:prstGeom prst="rect">
            <a:avLst/>
          </a:prstGeom>
        </p:spPr>
        <p:txBody>
          <a:bodyPr vert="horz" wrap="square" lIns="0" tIns="0" rIns="0" bIns="0" rtlCol="0" anchor="b">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2400" b="1" dirty="0"/>
              <a:t>Average of:</a:t>
            </a:r>
          </a:p>
        </p:txBody>
      </p:sp>
      <p:cxnSp>
        <p:nvCxnSpPr>
          <p:cNvPr id="92" name="Straight Connector 91">
            <a:extLst>
              <a:ext uri="{FF2B5EF4-FFF2-40B4-BE49-F238E27FC236}">
                <a16:creationId xmlns:a16="http://schemas.microsoft.com/office/drawing/2014/main" id="{626E77DF-80B6-4766-87B4-1E29C286DB7C}"/>
              </a:ext>
            </a:extLst>
          </p:cNvPr>
          <p:cNvCxnSpPr>
            <a:cxnSpLocks/>
          </p:cNvCxnSpPr>
          <p:nvPr/>
        </p:nvCxnSpPr>
        <p:spPr>
          <a:xfrm>
            <a:off x="3150786" y="1815336"/>
            <a:ext cx="8461012" cy="0"/>
          </a:xfrm>
          <a:prstGeom prst="line">
            <a:avLst/>
          </a:prstGeom>
          <a:ln w="1270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4" name="4. Footnote">
            <a:extLst>
              <a:ext uri="{FF2B5EF4-FFF2-40B4-BE49-F238E27FC236}">
                <a16:creationId xmlns:a16="http://schemas.microsoft.com/office/drawing/2014/main" id="{7634A1DB-BF76-4656-8FF4-F0E3F9A2BCFA}"/>
              </a:ext>
            </a:extLst>
          </p:cNvPr>
          <p:cNvSpPr txBox="1">
            <a:spLocks/>
          </p:cNvSpPr>
          <p:nvPr>
            <p:custDataLst>
              <p:tags r:id="rId2"/>
            </p:custDataLst>
          </p:nvPr>
        </p:nvSpPr>
        <p:spPr>
          <a:xfrm>
            <a:off x="3038070" y="5796682"/>
            <a:ext cx="5577840" cy="246221"/>
          </a:xfrm>
          <a:prstGeom prst="rect">
            <a:avLst/>
          </a:prstGeom>
          <a:noFill/>
        </p:spPr>
        <p:txBody>
          <a:bodyPr vert="horz" wrap="square" lIns="0" tIns="0" rIns="0" bIns="0" rtlCol="0" anchor="t" anchorCtr="0">
            <a:spAutoFit/>
          </a:bodyPr>
          <a:lstStyle/>
          <a:p>
            <a:pPr marL="203200" indent="-212725"/>
            <a:r>
              <a:rPr lang="en-US" sz="800" dirty="0">
                <a:solidFill>
                  <a:schemeClr val="bg1">
                    <a:lumMod val="50000"/>
                  </a:schemeClr>
                </a:solidFill>
              </a:rPr>
              <a:t>1.	Assuming themes in turnover defined in the report relevant to wellbeing are Job, Health &amp; Family, Work-Life Balance, </a:t>
            </a:r>
            <a:br>
              <a:rPr lang="en-US" sz="800" dirty="0">
                <a:solidFill>
                  <a:schemeClr val="bg1">
                    <a:lumMod val="50000"/>
                  </a:schemeClr>
                </a:solidFill>
              </a:rPr>
            </a:br>
            <a:r>
              <a:rPr lang="en-US" sz="800" dirty="0">
                <a:solidFill>
                  <a:schemeClr val="bg1">
                    <a:lumMod val="50000"/>
                  </a:schemeClr>
                </a:solidFill>
              </a:rPr>
              <a:t>Management, and Environment</a:t>
            </a:r>
            <a:endParaRPr lang="en-NZ" sz="800" dirty="0">
              <a:solidFill>
                <a:schemeClr val="bg1">
                  <a:lumMod val="50000"/>
                </a:schemeClr>
              </a:solidFill>
            </a:endParaRPr>
          </a:p>
        </p:txBody>
      </p:sp>
      <p:sp>
        <p:nvSpPr>
          <p:cNvPr id="124" name="5. Source">
            <a:extLst>
              <a:ext uri="{FF2B5EF4-FFF2-40B4-BE49-F238E27FC236}">
                <a16:creationId xmlns:a16="http://schemas.microsoft.com/office/drawing/2014/main" id="{B5A89082-12D3-4A12-A104-3A9C4FBC3C0E}"/>
              </a:ext>
            </a:extLst>
          </p:cNvPr>
          <p:cNvSpPr txBox="1">
            <a:spLocks/>
          </p:cNvSpPr>
          <p:nvPr>
            <p:custDataLst>
              <p:tags r:id="rId3"/>
            </p:custDataLst>
          </p:nvPr>
        </p:nvSpPr>
        <p:spPr>
          <a:xfrm>
            <a:off x="3081612" y="6071055"/>
            <a:ext cx="5394960" cy="123111"/>
          </a:xfrm>
          <a:prstGeom prst="rect">
            <a:avLst/>
          </a:prstGeom>
          <a:noFill/>
        </p:spPr>
        <p:txBody>
          <a:bodyPr vert="horz" wrap="square" lIns="0" tIns="0" rIns="0" bIns="0" rtlCol="0" anchor="b" anchorCtr="0">
            <a:spAutoFit/>
          </a:bodyPr>
          <a:lstStyle/>
          <a:p>
            <a:r>
              <a:rPr lang="en-US" sz="800" dirty="0">
                <a:solidFill>
                  <a:schemeClr val="accent6"/>
                </a:solidFill>
              </a:rPr>
              <a:t>Source: McKinsey Health Institute Economic Value Proposition analysis</a:t>
            </a:r>
            <a:endParaRPr lang="en-GB" sz="800" dirty="0">
              <a:solidFill>
                <a:schemeClr val="accent6"/>
              </a:solidFill>
            </a:endParaRPr>
          </a:p>
        </p:txBody>
      </p:sp>
      <p:sp>
        <p:nvSpPr>
          <p:cNvPr id="72" name="object 22">
            <a:extLst>
              <a:ext uri="{FF2B5EF4-FFF2-40B4-BE49-F238E27FC236}">
                <a16:creationId xmlns:a16="http://schemas.microsoft.com/office/drawing/2014/main" id="{C9A18EAE-C716-4743-B2C1-04D46BCA290F}"/>
              </a:ext>
            </a:extLst>
          </p:cNvPr>
          <p:cNvSpPr/>
          <p:nvPr/>
        </p:nvSpPr>
        <p:spPr>
          <a:xfrm>
            <a:off x="468007" y="5737949"/>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a:p>
        </p:txBody>
      </p:sp>
      <p:pic>
        <p:nvPicPr>
          <p:cNvPr id="93" name="Picture 92">
            <a:extLst>
              <a:ext uri="{FF2B5EF4-FFF2-40B4-BE49-F238E27FC236}">
                <a16:creationId xmlns:a16="http://schemas.microsoft.com/office/drawing/2014/main" id="{760DB640-D9F3-4B98-8427-4B66096105CC}"/>
              </a:ext>
            </a:extLst>
          </p:cNvPr>
          <p:cNvPicPr>
            <a:picLocks noChangeAspect="1"/>
          </p:cNvPicPr>
          <p:nvPr/>
        </p:nvPicPr>
        <p:blipFill>
          <a:blip r:embed="rId7"/>
          <a:stretch>
            <a:fillRect/>
          </a:stretch>
        </p:blipFill>
        <p:spPr>
          <a:xfrm>
            <a:off x="8660129" y="5931015"/>
            <a:ext cx="2216241" cy="713065"/>
          </a:xfrm>
          <a:prstGeom prst="rect">
            <a:avLst/>
          </a:prstGeom>
        </p:spPr>
      </p:pic>
    </p:spTree>
    <p:extLst>
      <p:ext uri="{BB962C8B-B14F-4D97-AF65-F5344CB8AC3E}">
        <p14:creationId xmlns:p14="http://schemas.microsoft.com/office/powerpoint/2010/main" val="3212603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850F62D-42D1-806B-64E0-5BC8B3226FD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95" imgH="394" progId="TCLayout.ActiveDocument.1">
                  <p:embed/>
                </p:oleObj>
              </mc:Choice>
              <mc:Fallback>
                <p:oleObj name="think-cell Slide" r:id="rId8" imgW="395" imgH="394" progId="TCLayout.ActiveDocument.1">
                  <p:embed/>
                  <p:pic>
                    <p:nvPicPr>
                      <p:cNvPr id="5" name="Object 4" hidden="1">
                        <a:extLst>
                          <a:ext uri="{FF2B5EF4-FFF2-40B4-BE49-F238E27FC236}">
                            <a16:creationId xmlns:a16="http://schemas.microsoft.com/office/drawing/2014/main" id="{1850F62D-42D1-806B-64E0-5BC8B3226FD6}"/>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5" name="TextBox 44">
            <a:extLst>
              <a:ext uri="{FF2B5EF4-FFF2-40B4-BE49-F238E27FC236}">
                <a16:creationId xmlns:a16="http://schemas.microsoft.com/office/drawing/2014/main" id="{D41975D3-5A95-AC38-03B3-8FB7C3D5CF3F}"/>
              </a:ext>
            </a:extLst>
          </p:cNvPr>
          <p:cNvSpPr txBox="1">
            <a:spLocks/>
          </p:cNvSpPr>
          <p:nvPr>
            <p:custDataLst>
              <p:tags r:id="rId2"/>
            </p:custDataLst>
          </p:nvPr>
        </p:nvSpPr>
        <p:spPr>
          <a:xfrm>
            <a:off x="3150786" y="3934233"/>
            <a:ext cx="3051658" cy="54938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ct val="60000"/>
              </a:spcBef>
            </a:pPr>
            <a:r>
              <a:rPr lang="en-GB" sz="1400" b="1" dirty="0">
                <a:solidFill>
                  <a:srgbClr val="080808"/>
                </a:solidFill>
              </a:rPr>
              <a:t>£108.50</a:t>
            </a:r>
          </a:p>
          <a:p>
            <a:pPr>
              <a:spcBef>
                <a:spcPct val="60000"/>
              </a:spcBef>
            </a:pPr>
            <a:r>
              <a:rPr lang="en-GB" sz="1200" dirty="0">
                <a:solidFill>
                  <a:srgbClr val="080808"/>
                </a:solidFill>
              </a:rPr>
              <a:t>Average daily regular pay, 2021</a:t>
            </a:r>
          </a:p>
        </p:txBody>
      </p:sp>
      <p:sp>
        <p:nvSpPr>
          <p:cNvPr id="47" name="TextBox 46">
            <a:extLst>
              <a:ext uri="{FF2B5EF4-FFF2-40B4-BE49-F238E27FC236}">
                <a16:creationId xmlns:a16="http://schemas.microsoft.com/office/drawing/2014/main" id="{5FF97EE4-A314-4B3C-1E58-24C040A704FD}"/>
              </a:ext>
            </a:extLst>
          </p:cNvPr>
          <p:cNvSpPr txBox="1">
            <a:spLocks/>
          </p:cNvSpPr>
          <p:nvPr>
            <p:custDataLst>
              <p:tags r:id="rId3"/>
            </p:custDataLst>
          </p:nvPr>
        </p:nvSpPr>
        <p:spPr>
          <a:xfrm>
            <a:off x="7464917" y="3934233"/>
            <a:ext cx="4143547" cy="801758"/>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ct val="60000"/>
              </a:spcBef>
            </a:pPr>
            <a:r>
              <a:rPr lang="en-GB" sz="1400" b="1" dirty="0">
                <a:solidFill>
                  <a:srgbClr val="080808"/>
                </a:solidFill>
              </a:rPr>
              <a:t>Office of National Statistics</a:t>
            </a:r>
          </a:p>
          <a:p>
            <a:pPr>
              <a:spcBef>
                <a:spcPct val="60000"/>
              </a:spcBef>
            </a:pPr>
            <a:r>
              <a:rPr lang="en-GB" sz="1200" dirty="0">
                <a:solidFill>
                  <a:srgbClr val="080808"/>
                </a:solidFill>
              </a:rPr>
              <a:t>“Employee earnings in the UK: 2021”</a:t>
            </a:r>
          </a:p>
        </p:txBody>
      </p:sp>
      <p:sp>
        <p:nvSpPr>
          <p:cNvPr id="29" name="TextBox 28">
            <a:extLst>
              <a:ext uri="{FF2B5EF4-FFF2-40B4-BE49-F238E27FC236}">
                <a16:creationId xmlns:a16="http://schemas.microsoft.com/office/drawing/2014/main" id="{7A7EB4B8-D6BE-9238-3578-76F87786AAF4}"/>
              </a:ext>
            </a:extLst>
          </p:cNvPr>
          <p:cNvSpPr txBox="1">
            <a:spLocks/>
          </p:cNvSpPr>
          <p:nvPr>
            <p:custDataLst>
              <p:tags r:id="rId4"/>
            </p:custDataLst>
          </p:nvPr>
        </p:nvSpPr>
        <p:spPr>
          <a:xfrm>
            <a:off x="7464917" y="1905000"/>
            <a:ext cx="4143547" cy="1047979"/>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ct val="60000"/>
              </a:spcBef>
            </a:pPr>
            <a:r>
              <a:rPr lang="en-GB" sz="1400" b="1" dirty="0">
                <a:solidFill>
                  <a:srgbClr val="080808"/>
                </a:solidFill>
              </a:rPr>
              <a:t>Health and Safety Executive</a:t>
            </a:r>
          </a:p>
          <a:p>
            <a:pPr>
              <a:spcBef>
                <a:spcPct val="60000"/>
              </a:spcBef>
            </a:pPr>
            <a:r>
              <a:rPr lang="en-GB" sz="1200" dirty="0">
                <a:solidFill>
                  <a:srgbClr val="080808"/>
                </a:solidFill>
              </a:rPr>
              <a:t>“Health and safety at work: Summary statistics for Great Britain 2022”</a:t>
            </a:r>
          </a:p>
        </p:txBody>
      </p:sp>
      <p:sp>
        <p:nvSpPr>
          <p:cNvPr id="26" name="TextBox 25">
            <a:extLst>
              <a:ext uri="{FF2B5EF4-FFF2-40B4-BE49-F238E27FC236}">
                <a16:creationId xmlns:a16="http://schemas.microsoft.com/office/drawing/2014/main" id="{EE3E882B-6D77-F7BE-9925-4F11FC3F0A9D}"/>
              </a:ext>
            </a:extLst>
          </p:cNvPr>
          <p:cNvSpPr txBox="1">
            <a:spLocks/>
          </p:cNvSpPr>
          <p:nvPr>
            <p:custDataLst>
              <p:tags r:id="rId5"/>
            </p:custDataLst>
          </p:nvPr>
        </p:nvSpPr>
        <p:spPr>
          <a:xfrm>
            <a:off x="3150786" y="1905000"/>
            <a:ext cx="3051658" cy="91871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ct val="60000"/>
              </a:spcBef>
            </a:pPr>
            <a:r>
              <a:rPr lang="en-GB" sz="1400" b="1" dirty="0">
                <a:solidFill>
                  <a:srgbClr val="080808"/>
                </a:solidFill>
              </a:rPr>
              <a:t>36.8 million</a:t>
            </a:r>
          </a:p>
          <a:p>
            <a:pPr>
              <a:spcBef>
                <a:spcPct val="60000"/>
              </a:spcBef>
            </a:pPr>
            <a:r>
              <a:rPr lang="en-GB" sz="1200" dirty="0">
                <a:solidFill>
                  <a:srgbClr val="080808"/>
                </a:solidFill>
              </a:rPr>
              <a:t>Est. working days lost due to work-related ill health and non-fatal workplace injuries, 2021-22</a:t>
            </a:r>
          </a:p>
        </p:txBody>
      </p:sp>
      <p:sp>
        <p:nvSpPr>
          <p:cNvPr id="17" name="TextBox 16">
            <a:extLst>
              <a:ext uri="{FF2B5EF4-FFF2-40B4-BE49-F238E27FC236}">
                <a16:creationId xmlns:a16="http://schemas.microsoft.com/office/drawing/2014/main" id="{3C439B9D-959B-E565-D746-D8D90658C870}"/>
              </a:ext>
            </a:extLst>
          </p:cNvPr>
          <p:cNvSpPr txBox="1">
            <a:spLocks/>
          </p:cNvSpPr>
          <p:nvPr/>
        </p:nvSpPr>
        <p:spPr>
          <a:xfrm>
            <a:off x="480047" y="929299"/>
            <a:ext cx="11131751" cy="276999"/>
          </a:xfrm>
          <a:prstGeom prst="rect">
            <a:avLst/>
          </a:prstGeom>
          <a:noFill/>
        </p:spPr>
        <p:txBody>
          <a:bodyPr wrap="square" lIns="0" tIns="0" rIns="0" bIns="0">
            <a:noAutofit/>
          </a:bodyPr>
          <a:lstStyle/>
          <a:p>
            <a:pPr indent="117475"/>
            <a:r>
              <a:rPr lang="en-GB" dirty="0">
                <a:latin typeface="+mj-lt"/>
              </a:rPr>
              <a:t>Total direct costs of poor employee wellbeing</a:t>
            </a:r>
          </a:p>
        </p:txBody>
      </p:sp>
      <p:sp>
        <p:nvSpPr>
          <p:cNvPr id="25" name="TextBox 24">
            <a:extLst>
              <a:ext uri="{FF2B5EF4-FFF2-40B4-BE49-F238E27FC236}">
                <a16:creationId xmlns:a16="http://schemas.microsoft.com/office/drawing/2014/main" id="{1F9AE2BE-7E46-4FC3-DCA6-0AEA603914F5}"/>
              </a:ext>
            </a:extLst>
          </p:cNvPr>
          <p:cNvSpPr txBox="1">
            <a:spLocks/>
          </p:cNvSpPr>
          <p:nvPr/>
        </p:nvSpPr>
        <p:spPr>
          <a:xfrm>
            <a:off x="480048" y="5090386"/>
            <a:ext cx="2335580" cy="430887"/>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400" b="1" dirty="0">
                <a:solidFill>
                  <a:srgbClr val="080808"/>
                </a:solidFill>
              </a:rPr>
              <a:t>Cost of absenteeism in the UK (2022)</a:t>
            </a:r>
          </a:p>
        </p:txBody>
      </p:sp>
      <p:grpSp>
        <p:nvGrpSpPr>
          <p:cNvPr id="31" name="Group 30">
            <a:extLst>
              <a:ext uri="{FF2B5EF4-FFF2-40B4-BE49-F238E27FC236}">
                <a16:creationId xmlns:a16="http://schemas.microsoft.com/office/drawing/2014/main" id="{F38BA752-5D20-4AD8-A9B6-6DD4E2517544}"/>
              </a:ext>
            </a:extLst>
          </p:cNvPr>
          <p:cNvGrpSpPr/>
          <p:nvPr/>
        </p:nvGrpSpPr>
        <p:grpSpPr>
          <a:xfrm>
            <a:off x="1072665" y="3851439"/>
            <a:ext cx="1150347" cy="1148668"/>
            <a:chOff x="1072665" y="3833333"/>
            <a:chExt cx="1150347" cy="1148668"/>
          </a:xfrm>
        </p:grpSpPr>
        <p:sp>
          <p:nvSpPr>
            <p:cNvPr id="33" name="Oval 32">
              <a:extLst>
                <a:ext uri="{FF2B5EF4-FFF2-40B4-BE49-F238E27FC236}">
                  <a16:creationId xmlns:a16="http://schemas.microsoft.com/office/drawing/2014/main" id="{C6ECF3B7-213A-0F0B-5C9C-D5569E738625}"/>
                </a:ext>
              </a:extLst>
            </p:cNvPr>
            <p:cNvSpPr/>
            <p:nvPr/>
          </p:nvSpPr>
          <p:spPr>
            <a:xfrm>
              <a:off x="1072665" y="3833333"/>
              <a:ext cx="1150347" cy="1148668"/>
            </a:xfrm>
            <a:prstGeom prst="ellipse">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200" dirty="0">
                <a:solidFill>
                  <a:schemeClr val="bg1"/>
                </a:solidFill>
              </a:endParaRPr>
            </a:p>
          </p:txBody>
        </p:sp>
        <p:sp>
          <p:nvSpPr>
            <p:cNvPr id="34" name="TextBox 33">
              <a:extLst>
                <a:ext uri="{FF2B5EF4-FFF2-40B4-BE49-F238E27FC236}">
                  <a16:creationId xmlns:a16="http://schemas.microsoft.com/office/drawing/2014/main" id="{BDE38535-14B5-284A-86C3-ABDCB1C52541}"/>
                </a:ext>
              </a:extLst>
            </p:cNvPr>
            <p:cNvSpPr txBox="1"/>
            <p:nvPr/>
          </p:nvSpPr>
          <p:spPr>
            <a:xfrm>
              <a:off x="1122161" y="4130668"/>
              <a:ext cx="1051355"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GB" sz="1800" b="1" dirty="0">
                  <a:solidFill>
                    <a:schemeClr val="bg1"/>
                  </a:solidFill>
                </a:rPr>
                <a:t>~£4</a:t>
              </a:r>
              <a:br>
                <a:rPr lang="en-GB" sz="1800" b="1" dirty="0">
                  <a:solidFill>
                    <a:schemeClr val="bg1"/>
                  </a:solidFill>
                </a:rPr>
              </a:br>
              <a:r>
                <a:rPr lang="en-GB" sz="1800" b="1" dirty="0">
                  <a:solidFill>
                    <a:schemeClr val="bg1"/>
                  </a:solidFill>
                </a:rPr>
                <a:t>billion</a:t>
              </a:r>
            </a:p>
          </p:txBody>
        </p:sp>
      </p:grpSp>
      <p:cxnSp>
        <p:nvCxnSpPr>
          <p:cNvPr id="35" name="Straight Connector 34">
            <a:extLst>
              <a:ext uri="{FF2B5EF4-FFF2-40B4-BE49-F238E27FC236}">
                <a16:creationId xmlns:a16="http://schemas.microsoft.com/office/drawing/2014/main" id="{27F2E18C-A487-3DAF-635D-9CC679AFF614}"/>
              </a:ext>
            </a:extLst>
          </p:cNvPr>
          <p:cNvCxnSpPr>
            <a:cxnSpLocks/>
          </p:cNvCxnSpPr>
          <p:nvPr/>
        </p:nvCxnSpPr>
        <p:spPr>
          <a:xfrm>
            <a:off x="2996878" y="1905000"/>
            <a:ext cx="0" cy="1781473"/>
          </a:xfrm>
          <a:prstGeom prst="line">
            <a:avLst/>
          </a:prstGeom>
          <a:ln w="28575" cap="flat">
            <a:solidFill>
              <a:srgbClr val="E6007E"/>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BCD76E6-5048-BE62-506F-1356916C7A05}"/>
              </a:ext>
            </a:extLst>
          </p:cNvPr>
          <p:cNvCxnSpPr>
            <a:cxnSpLocks/>
          </p:cNvCxnSpPr>
          <p:nvPr/>
        </p:nvCxnSpPr>
        <p:spPr>
          <a:xfrm>
            <a:off x="2996878" y="3934233"/>
            <a:ext cx="0" cy="1587040"/>
          </a:xfrm>
          <a:prstGeom prst="line">
            <a:avLst/>
          </a:prstGeom>
          <a:ln w="285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7252433A-3633-4784-B4D3-0770044C26B5}"/>
              </a:ext>
            </a:extLst>
          </p:cNvPr>
          <p:cNvGrpSpPr/>
          <p:nvPr/>
        </p:nvGrpSpPr>
        <p:grpSpPr>
          <a:xfrm>
            <a:off x="3150786" y="1405730"/>
            <a:ext cx="8461012" cy="409606"/>
            <a:chOff x="3438042" y="1432889"/>
            <a:chExt cx="8134750" cy="409606"/>
          </a:xfrm>
        </p:grpSpPr>
        <p:sp>
          <p:nvSpPr>
            <p:cNvPr id="37" name="TextBox 36">
              <a:extLst>
                <a:ext uri="{FF2B5EF4-FFF2-40B4-BE49-F238E27FC236}">
                  <a16:creationId xmlns:a16="http://schemas.microsoft.com/office/drawing/2014/main" id="{6BA7B688-1511-5AAD-6C53-218254BF3319}"/>
                </a:ext>
              </a:extLst>
            </p:cNvPr>
            <p:cNvSpPr txBox="1">
              <a:spLocks/>
            </p:cNvSpPr>
            <p:nvPr/>
          </p:nvSpPr>
          <p:spPr>
            <a:xfrm>
              <a:off x="3438042" y="1432889"/>
              <a:ext cx="8134750" cy="369332"/>
            </a:xfrm>
            <a:prstGeom prst="rect">
              <a:avLst/>
            </a:prstGeom>
          </p:spPr>
          <p:txBody>
            <a:bodyPr vert="horz" wrap="square" lIns="0" tIns="0" rIns="0" bIns="0" rtlCol="0" anchor="b">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2400" b="1" dirty="0"/>
                <a:t>Average of:</a:t>
              </a:r>
            </a:p>
          </p:txBody>
        </p:sp>
        <p:cxnSp>
          <p:nvCxnSpPr>
            <p:cNvPr id="38" name="Straight Connector 37">
              <a:extLst>
                <a:ext uri="{FF2B5EF4-FFF2-40B4-BE49-F238E27FC236}">
                  <a16:creationId xmlns:a16="http://schemas.microsoft.com/office/drawing/2014/main" id="{5DE5D607-99F2-8583-3A94-CD5328688F27}"/>
                </a:ext>
              </a:extLst>
            </p:cNvPr>
            <p:cNvCxnSpPr>
              <a:cxnSpLocks/>
            </p:cNvCxnSpPr>
            <p:nvPr/>
          </p:nvCxnSpPr>
          <p:spPr>
            <a:xfrm>
              <a:off x="3438042" y="1842495"/>
              <a:ext cx="8134750" cy="0"/>
            </a:xfrm>
            <a:prstGeom prst="line">
              <a:avLst/>
            </a:prstGeom>
            <a:ln w="1270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1CE72C07-F40C-5213-C5C1-BC5B5648D74F}"/>
              </a:ext>
            </a:extLst>
          </p:cNvPr>
          <p:cNvCxnSpPr>
            <a:cxnSpLocks/>
          </p:cNvCxnSpPr>
          <p:nvPr/>
        </p:nvCxnSpPr>
        <p:spPr>
          <a:xfrm>
            <a:off x="3150786" y="3810353"/>
            <a:ext cx="8457678" cy="0"/>
          </a:xfrm>
          <a:prstGeom prst="line">
            <a:avLst/>
          </a:prstGeom>
          <a:noFill/>
          <a:ln w="9525" cap="flat" cmpd="sng" algn="ctr">
            <a:solidFill>
              <a:schemeClr val="bg1">
                <a:lumMod val="50000"/>
              </a:schemeClr>
            </a:solidFill>
            <a:prstDash val="sysDot"/>
            <a:miter lim="800000"/>
            <a:tailEnd type="none"/>
          </a:ln>
          <a:effectLst/>
        </p:spPr>
      </p:cxnSp>
      <p:sp>
        <p:nvSpPr>
          <p:cNvPr id="30" name="Text Placeholder 11">
            <a:extLst>
              <a:ext uri="{FF2B5EF4-FFF2-40B4-BE49-F238E27FC236}">
                <a16:creationId xmlns:a16="http://schemas.microsoft.com/office/drawing/2014/main" id="{8CC726D1-5BA8-485B-9482-50A7840B7F7E}"/>
              </a:ext>
            </a:extLst>
          </p:cNvPr>
          <p:cNvSpPr txBox="1">
            <a:spLocks/>
          </p:cNvSpPr>
          <p:nvPr/>
        </p:nvSpPr>
        <p:spPr>
          <a:xfrm>
            <a:off x="480047" y="369294"/>
            <a:ext cx="11131751" cy="523220"/>
          </a:xfrm>
          <a:prstGeom prst="rect">
            <a:avLst/>
          </a:prstGeom>
        </p:spPr>
        <p:txBody>
          <a:bodyPr vert="horz" lIns="91440" tIns="45720" rIns="91440" bIns="45720" rtlCol="0">
            <a:noAutofit/>
          </a:bodyPr>
          <a:lstStyle>
            <a:lvl1pPr marL="0" indent="0" algn="l" defTabSz="885688" rtl="0" eaLnBrk="1" latinLnBrk="0" hangingPunct="1">
              <a:lnSpc>
                <a:spcPct val="90000"/>
              </a:lnSpc>
              <a:spcBef>
                <a:spcPts val="969"/>
              </a:spcBef>
              <a:buFont typeface="Arial" panose="020B0604020202020204" pitchFamily="34" charset="0"/>
              <a:buNone/>
              <a:defRPr sz="2800" b="1" kern="1200" cap="all" baseline="0">
                <a:solidFill>
                  <a:schemeClr val="tx1"/>
                </a:solidFill>
                <a:latin typeface="+mj-lt"/>
                <a:ea typeface="+mn-ea"/>
                <a:cs typeface="+mn-cs"/>
              </a:defRPr>
            </a:lvl1pPr>
            <a:lvl2pPr marL="457200" indent="0" algn="l" defTabSz="885688" rtl="0" eaLnBrk="1" latinLnBrk="0" hangingPunct="1">
              <a:lnSpc>
                <a:spcPct val="90000"/>
              </a:lnSpc>
              <a:spcBef>
                <a:spcPts val="484"/>
              </a:spcBef>
              <a:buFont typeface="Arial" panose="020B0604020202020204" pitchFamily="34" charset="0"/>
              <a:buNone/>
              <a:defRPr sz="1400" kern="1200">
                <a:solidFill>
                  <a:schemeClr val="tx1"/>
                </a:solidFill>
                <a:latin typeface="+mn-lt"/>
                <a:ea typeface="+mn-ea"/>
                <a:cs typeface="+mn-cs"/>
              </a:defRPr>
            </a:lvl2pPr>
            <a:lvl3pPr marL="914400" indent="0" algn="l" defTabSz="885688" rtl="0" eaLnBrk="1" latinLnBrk="0" hangingPunct="1">
              <a:lnSpc>
                <a:spcPct val="90000"/>
              </a:lnSpc>
              <a:spcBef>
                <a:spcPts val="484"/>
              </a:spcBef>
              <a:buFont typeface="Arial" panose="020B0604020202020204" pitchFamily="34" charset="0"/>
              <a:buNone/>
              <a:defRPr sz="1200" kern="1200">
                <a:solidFill>
                  <a:schemeClr val="tx1"/>
                </a:solidFill>
                <a:latin typeface="+mn-lt"/>
                <a:ea typeface="+mn-ea"/>
                <a:cs typeface="+mn-cs"/>
              </a:defRPr>
            </a:lvl3pPr>
            <a:lvl4pPr marL="13716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4pPr>
            <a:lvl5pPr marL="18288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5pPr>
            <a:lvl6pPr marL="22860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6pPr>
            <a:lvl7pPr marL="27432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7pPr>
            <a:lvl8pPr marL="32004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8pPr>
            <a:lvl9pPr marL="36576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dirty="0"/>
              <a:t>United Kingdom – Absenteeism </a:t>
            </a:r>
          </a:p>
        </p:txBody>
      </p:sp>
      <p:sp>
        <p:nvSpPr>
          <p:cNvPr id="48" name="TextBox 47">
            <a:extLst>
              <a:ext uri="{FF2B5EF4-FFF2-40B4-BE49-F238E27FC236}">
                <a16:creationId xmlns:a16="http://schemas.microsoft.com/office/drawing/2014/main" id="{A97F0E82-582F-43A8-905F-60FC27E69F44}"/>
              </a:ext>
            </a:extLst>
          </p:cNvPr>
          <p:cNvSpPr txBox="1">
            <a:spLocks/>
          </p:cNvSpPr>
          <p:nvPr/>
        </p:nvSpPr>
        <p:spPr>
          <a:xfrm>
            <a:off x="480048" y="3171134"/>
            <a:ext cx="2335580"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400" b="1" dirty="0">
                <a:solidFill>
                  <a:srgbClr val="080808"/>
                </a:solidFill>
              </a:rPr>
              <a:t>Days lost in the UK (2022)</a:t>
            </a:r>
          </a:p>
        </p:txBody>
      </p:sp>
      <p:grpSp>
        <p:nvGrpSpPr>
          <p:cNvPr id="49" name="Group 48">
            <a:extLst>
              <a:ext uri="{FF2B5EF4-FFF2-40B4-BE49-F238E27FC236}">
                <a16:creationId xmlns:a16="http://schemas.microsoft.com/office/drawing/2014/main" id="{E2234ACC-C9C7-4923-8C0B-91991AFC7C09}"/>
              </a:ext>
            </a:extLst>
          </p:cNvPr>
          <p:cNvGrpSpPr/>
          <p:nvPr/>
        </p:nvGrpSpPr>
        <p:grpSpPr>
          <a:xfrm>
            <a:off x="1072665" y="1905000"/>
            <a:ext cx="1150347" cy="1148668"/>
            <a:chOff x="1072665" y="1887732"/>
            <a:chExt cx="1150347" cy="1148668"/>
          </a:xfrm>
        </p:grpSpPr>
        <p:sp>
          <p:nvSpPr>
            <p:cNvPr id="50" name="Oval 49">
              <a:extLst>
                <a:ext uri="{FF2B5EF4-FFF2-40B4-BE49-F238E27FC236}">
                  <a16:creationId xmlns:a16="http://schemas.microsoft.com/office/drawing/2014/main" id="{E8BA4B23-BA92-4377-A7C6-A15F32ACE7C7}"/>
                </a:ext>
              </a:extLst>
            </p:cNvPr>
            <p:cNvSpPr/>
            <p:nvPr/>
          </p:nvSpPr>
          <p:spPr>
            <a:xfrm>
              <a:off x="1072665" y="1887732"/>
              <a:ext cx="1150347" cy="1148668"/>
            </a:xfrm>
            <a:prstGeom prst="ellipse">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200" dirty="0">
                <a:solidFill>
                  <a:schemeClr val="bg1"/>
                </a:solidFill>
              </a:endParaRPr>
            </a:p>
          </p:txBody>
        </p:sp>
        <p:sp>
          <p:nvSpPr>
            <p:cNvPr id="51" name="TextBox 50">
              <a:extLst>
                <a:ext uri="{FF2B5EF4-FFF2-40B4-BE49-F238E27FC236}">
                  <a16:creationId xmlns:a16="http://schemas.microsoft.com/office/drawing/2014/main" id="{62A5F34C-F003-46D5-BE1E-A55C6D6AB406}"/>
                </a:ext>
              </a:extLst>
            </p:cNvPr>
            <p:cNvSpPr txBox="1"/>
            <p:nvPr/>
          </p:nvSpPr>
          <p:spPr>
            <a:xfrm>
              <a:off x="1122161" y="2185067"/>
              <a:ext cx="1051355"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GB" sz="1800" b="1" dirty="0">
                  <a:solidFill>
                    <a:schemeClr val="bg1"/>
                  </a:solidFill>
                </a:rPr>
                <a:t>~37 million</a:t>
              </a:r>
            </a:p>
          </p:txBody>
        </p:sp>
      </p:grpSp>
      <p:sp>
        <p:nvSpPr>
          <p:cNvPr id="52" name="5. Source">
            <a:extLst>
              <a:ext uri="{FF2B5EF4-FFF2-40B4-BE49-F238E27FC236}">
                <a16:creationId xmlns:a16="http://schemas.microsoft.com/office/drawing/2014/main" id="{2E9C5A07-7DAB-41B7-8D17-567EC5E9D8E0}"/>
              </a:ext>
            </a:extLst>
          </p:cNvPr>
          <p:cNvSpPr txBox="1">
            <a:spLocks/>
          </p:cNvSpPr>
          <p:nvPr>
            <p:custDataLst>
              <p:tags r:id="rId6"/>
            </p:custDataLst>
          </p:nvPr>
        </p:nvSpPr>
        <p:spPr>
          <a:xfrm>
            <a:off x="3112990" y="5831016"/>
            <a:ext cx="5486400" cy="123111"/>
          </a:xfrm>
          <a:prstGeom prst="rect">
            <a:avLst/>
          </a:prstGeom>
          <a:noFill/>
        </p:spPr>
        <p:txBody>
          <a:bodyPr vert="horz" wrap="square" lIns="0" tIns="0" rIns="0" bIns="0" rtlCol="0" anchor="b" anchorCtr="0">
            <a:spAutoFit/>
          </a:bodyPr>
          <a:lstStyle/>
          <a:p>
            <a:r>
              <a:rPr lang="en-US" sz="800" dirty="0">
                <a:solidFill>
                  <a:schemeClr val="accent6"/>
                </a:solidFill>
              </a:rPr>
              <a:t>Source: McKinsey Health Institute Economic Value Proposition analysis</a:t>
            </a:r>
            <a:endParaRPr lang="en-GB" sz="800" dirty="0">
              <a:solidFill>
                <a:schemeClr val="accent6"/>
              </a:solidFill>
            </a:endParaRPr>
          </a:p>
        </p:txBody>
      </p:sp>
      <p:sp>
        <p:nvSpPr>
          <p:cNvPr id="41" name="object 22">
            <a:extLst>
              <a:ext uri="{FF2B5EF4-FFF2-40B4-BE49-F238E27FC236}">
                <a16:creationId xmlns:a16="http://schemas.microsoft.com/office/drawing/2014/main" id="{47826EB1-594C-4D6E-8E74-DD4812B4CBB9}"/>
              </a:ext>
            </a:extLst>
          </p:cNvPr>
          <p:cNvSpPr/>
          <p:nvPr/>
        </p:nvSpPr>
        <p:spPr>
          <a:xfrm>
            <a:off x="468007" y="5737949"/>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a:p>
        </p:txBody>
      </p:sp>
      <p:pic>
        <p:nvPicPr>
          <p:cNvPr id="40" name="Picture 39">
            <a:extLst>
              <a:ext uri="{FF2B5EF4-FFF2-40B4-BE49-F238E27FC236}">
                <a16:creationId xmlns:a16="http://schemas.microsoft.com/office/drawing/2014/main" id="{6DE2A288-D6E3-41A5-AADB-B1FA802B6C7D}"/>
              </a:ext>
            </a:extLst>
          </p:cNvPr>
          <p:cNvPicPr>
            <a:picLocks noChangeAspect="1"/>
          </p:cNvPicPr>
          <p:nvPr/>
        </p:nvPicPr>
        <p:blipFill>
          <a:blip r:embed="rId10"/>
          <a:stretch>
            <a:fillRect/>
          </a:stretch>
        </p:blipFill>
        <p:spPr>
          <a:xfrm>
            <a:off x="8660129" y="5931015"/>
            <a:ext cx="2216241" cy="713065"/>
          </a:xfrm>
          <a:prstGeom prst="rect">
            <a:avLst/>
          </a:prstGeom>
        </p:spPr>
      </p:pic>
    </p:spTree>
    <p:extLst>
      <p:ext uri="{BB962C8B-B14F-4D97-AF65-F5344CB8AC3E}">
        <p14:creationId xmlns:p14="http://schemas.microsoft.com/office/powerpoint/2010/main" val="3158143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2" hidden="1">
            <a:extLst>
              <a:ext uri="{FF2B5EF4-FFF2-40B4-BE49-F238E27FC236}">
                <a16:creationId xmlns:a16="http://schemas.microsoft.com/office/drawing/2014/main" id="{1850F62D-42D1-806B-64E0-5BC8B3226FD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95" imgH="394" progId="TCLayout.ActiveDocument.1">
                  <p:embed/>
                </p:oleObj>
              </mc:Choice>
              <mc:Fallback>
                <p:oleObj name="think-cell Slide" r:id="rId6" imgW="395" imgH="394" progId="TCLayout.ActiveDocument.1">
                  <p:embed/>
                  <p:pic>
                    <p:nvPicPr>
                      <p:cNvPr id="5" name="Object 2" hidden="1">
                        <a:extLst>
                          <a:ext uri="{FF2B5EF4-FFF2-40B4-BE49-F238E27FC236}">
                            <a16:creationId xmlns:a16="http://schemas.microsoft.com/office/drawing/2014/main" id="{1850F62D-42D1-806B-64E0-5BC8B3226FD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24" name="TextBox 123">
            <a:extLst>
              <a:ext uri="{FF2B5EF4-FFF2-40B4-BE49-F238E27FC236}">
                <a16:creationId xmlns:a16="http://schemas.microsoft.com/office/drawing/2014/main" id="{064E385C-5B20-986C-E7E0-1A9DFE33C68A}"/>
              </a:ext>
            </a:extLst>
          </p:cNvPr>
          <p:cNvSpPr txBox="1">
            <a:spLocks/>
          </p:cNvSpPr>
          <p:nvPr/>
        </p:nvSpPr>
        <p:spPr>
          <a:xfrm>
            <a:off x="3150786" y="3934233"/>
            <a:ext cx="1115967"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400" b="1" dirty="0">
                <a:solidFill>
                  <a:srgbClr val="080808"/>
                </a:solidFill>
              </a:rPr>
              <a:t>£108.50</a:t>
            </a:r>
          </a:p>
        </p:txBody>
      </p:sp>
      <p:sp>
        <p:nvSpPr>
          <p:cNvPr id="125" name="TextBox 124">
            <a:extLst>
              <a:ext uri="{FF2B5EF4-FFF2-40B4-BE49-F238E27FC236}">
                <a16:creationId xmlns:a16="http://schemas.microsoft.com/office/drawing/2014/main" id="{7E96545A-E9C8-8AD9-D73B-A68679A82CD1}"/>
              </a:ext>
            </a:extLst>
          </p:cNvPr>
          <p:cNvSpPr txBox="1">
            <a:spLocks/>
          </p:cNvSpPr>
          <p:nvPr/>
        </p:nvSpPr>
        <p:spPr>
          <a:xfrm>
            <a:off x="3150786" y="4276941"/>
            <a:ext cx="1115967"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dirty="0">
                <a:solidFill>
                  <a:srgbClr val="080808"/>
                </a:solidFill>
              </a:rPr>
              <a:t>Average daily regular pay, 2021</a:t>
            </a:r>
          </a:p>
        </p:txBody>
      </p:sp>
      <p:sp>
        <p:nvSpPr>
          <p:cNvPr id="123" name="TextBox 122">
            <a:extLst>
              <a:ext uri="{FF2B5EF4-FFF2-40B4-BE49-F238E27FC236}">
                <a16:creationId xmlns:a16="http://schemas.microsoft.com/office/drawing/2014/main" id="{010AF968-E55B-0BCE-9BBA-0A22F52F914D}"/>
              </a:ext>
            </a:extLst>
          </p:cNvPr>
          <p:cNvSpPr txBox="1">
            <a:spLocks/>
          </p:cNvSpPr>
          <p:nvPr/>
        </p:nvSpPr>
        <p:spPr>
          <a:xfrm>
            <a:off x="9740753" y="3934233"/>
            <a:ext cx="1867711" cy="1061829"/>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400" b="1" dirty="0">
                <a:solidFill>
                  <a:srgbClr val="080808"/>
                </a:solidFill>
              </a:rPr>
              <a:t>Office of National Statistics</a:t>
            </a:r>
          </a:p>
          <a:p>
            <a:r>
              <a:rPr lang="en-US" sz="1200" dirty="0">
                <a:solidFill>
                  <a:srgbClr val="080808"/>
                </a:solidFill>
              </a:rPr>
              <a:t>“Average weekly earnings in Great Britain: December 2022”</a:t>
            </a:r>
          </a:p>
        </p:txBody>
      </p:sp>
      <p:sp>
        <p:nvSpPr>
          <p:cNvPr id="25" name="TextBox 24">
            <a:extLst>
              <a:ext uri="{FF2B5EF4-FFF2-40B4-BE49-F238E27FC236}">
                <a16:creationId xmlns:a16="http://schemas.microsoft.com/office/drawing/2014/main" id="{99294E37-7157-76FF-F046-65C8048824BC}"/>
              </a:ext>
            </a:extLst>
          </p:cNvPr>
          <p:cNvSpPr txBox="1">
            <a:spLocks/>
          </p:cNvSpPr>
          <p:nvPr/>
        </p:nvSpPr>
        <p:spPr>
          <a:xfrm>
            <a:off x="9740753" y="1905000"/>
            <a:ext cx="1867711" cy="661720"/>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400" b="1" dirty="0">
                <a:solidFill>
                  <a:srgbClr val="080808"/>
                </a:solidFill>
              </a:rPr>
              <a:t>RAND / Vitality</a:t>
            </a:r>
          </a:p>
          <a:p>
            <a:r>
              <a:rPr lang="en-US" sz="1200" dirty="0">
                <a:solidFill>
                  <a:srgbClr val="080808"/>
                </a:solidFill>
              </a:rPr>
              <a:t>“Britain’s Healthiest Workplace” survey, 2019</a:t>
            </a:r>
          </a:p>
        </p:txBody>
      </p:sp>
      <p:sp>
        <p:nvSpPr>
          <p:cNvPr id="85" name="TextBox 84">
            <a:extLst>
              <a:ext uri="{FF2B5EF4-FFF2-40B4-BE49-F238E27FC236}">
                <a16:creationId xmlns:a16="http://schemas.microsoft.com/office/drawing/2014/main" id="{E63B4FB4-C44B-8556-9FDA-6A58A04D1F7F}"/>
              </a:ext>
            </a:extLst>
          </p:cNvPr>
          <p:cNvSpPr txBox="1">
            <a:spLocks/>
          </p:cNvSpPr>
          <p:nvPr/>
        </p:nvSpPr>
        <p:spPr>
          <a:xfrm>
            <a:off x="4898830" y="1905000"/>
            <a:ext cx="1115967" cy="215444"/>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400" b="1" dirty="0">
                <a:solidFill>
                  <a:srgbClr val="080808"/>
                </a:solidFill>
              </a:rPr>
              <a:t>13.4%</a:t>
            </a:r>
          </a:p>
        </p:txBody>
      </p:sp>
      <p:sp>
        <p:nvSpPr>
          <p:cNvPr id="88" name="TextBox 87">
            <a:extLst>
              <a:ext uri="{FF2B5EF4-FFF2-40B4-BE49-F238E27FC236}">
                <a16:creationId xmlns:a16="http://schemas.microsoft.com/office/drawing/2014/main" id="{924D191B-C8DB-72B8-F28E-21CB03098F5F}"/>
              </a:ext>
            </a:extLst>
          </p:cNvPr>
          <p:cNvSpPr txBox="1">
            <a:spLocks/>
          </p:cNvSpPr>
          <p:nvPr/>
        </p:nvSpPr>
        <p:spPr>
          <a:xfrm>
            <a:off x="4898830" y="2192714"/>
            <a:ext cx="1115967" cy="73866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dirty="0">
                <a:solidFill>
                  <a:srgbClr val="080808"/>
                </a:solidFill>
              </a:rPr>
              <a:t>Average % loss of working hours due to presenteeism</a:t>
            </a:r>
          </a:p>
        </p:txBody>
      </p:sp>
      <p:sp>
        <p:nvSpPr>
          <p:cNvPr id="86" name="TextBox 85">
            <a:extLst>
              <a:ext uri="{FF2B5EF4-FFF2-40B4-BE49-F238E27FC236}">
                <a16:creationId xmlns:a16="http://schemas.microsoft.com/office/drawing/2014/main" id="{0719002F-C067-6E08-D3A2-136B345F3BB9}"/>
              </a:ext>
            </a:extLst>
          </p:cNvPr>
          <p:cNvSpPr txBox="1">
            <a:spLocks/>
          </p:cNvSpPr>
          <p:nvPr/>
        </p:nvSpPr>
        <p:spPr>
          <a:xfrm>
            <a:off x="6646874" y="1905000"/>
            <a:ext cx="1115967" cy="215444"/>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400" b="1" dirty="0">
                <a:solidFill>
                  <a:srgbClr val="080808"/>
                </a:solidFill>
              </a:rPr>
              <a:t>29.9 million</a:t>
            </a:r>
          </a:p>
        </p:txBody>
      </p:sp>
      <p:sp>
        <p:nvSpPr>
          <p:cNvPr id="89" name="TextBox 88">
            <a:extLst>
              <a:ext uri="{FF2B5EF4-FFF2-40B4-BE49-F238E27FC236}">
                <a16:creationId xmlns:a16="http://schemas.microsoft.com/office/drawing/2014/main" id="{1FE46713-E1A9-FA60-CB34-40BFE07507D7}"/>
              </a:ext>
            </a:extLst>
          </p:cNvPr>
          <p:cNvSpPr txBox="1">
            <a:spLocks/>
          </p:cNvSpPr>
          <p:nvPr/>
        </p:nvSpPr>
        <p:spPr>
          <a:xfrm>
            <a:off x="6646874" y="2192714"/>
            <a:ext cx="1115967"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dirty="0">
                <a:solidFill>
                  <a:srgbClr val="080808"/>
                </a:solidFill>
              </a:rPr>
              <a:t>Number of employees, 2021 (ONS)</a:t>
            </a:r>
          </a:p>
        </p:txBody>
      </p:sp>
      <p:sp>
        <p:nvSpPr>
          <p:cNvPr id="91" name="TextBox 90">
            <a:extLst>
              <a:ext uri="{FF2B5EF4-FFF2-40B4-BE49-F238E27FC236}">
                <a16:creationId xmlns:a16="http://schemas.microsoft.com/office/drawing/2014/main" id="{97CAA9F3-D99A-FD04-1B1B-FE6D073FCF4B}"/>
              </a:ext>
            </a:extLst>
          </p:cNvPr>
          <p:cNvSpPr txBox="1">
            <a:spLocks/>
          </p:cNvSpPr>
          <p:nvPr/>
        </p:nvSpPr>
        <p:spPr>
          <a:xfrm>
            <a:off x="8394918" y="1905000"/>
            <a:ext cx="1115967" cy="215444"/>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400" b="1" dirty="0">
                <a:solidFill>
                  <a:srgbClr val="080808"/>
                </a:solidFill>
              </a:rPr>
              <a:t>253</a:t>
            </a:r>
          </a:p>
        </p:txBody>
      </p:sp>
      <p:sp>
        <p:nvSpPr>
          <p:cNvPr id="92" name="TextBox 91">
            <a:extLst>
              <a:ext uri="{FF2B5EF4-FFF2-40B4-BE49-F238E27FC236}">
                <a16:creationId xmlns:a16="http://schemas.microsoft.com/office/drawing/2014/main" id="{D8C0111F-5B13-2260-0223-54CAAD75FB21}"/>
              </a:ext>
            </a:extLst>
          </p:cNvPr>
          <p:cNvSpPr txBox="1">
            <a:spLocks/>
          </p:cNvSpPr>
          <p:nvPr/>
        </p:nvSpPr>
        <p:spPr>
          <a:xfrm>
            <a:off x="8394918" y="2192714"/>
            <a:ext cx="1115967" cy="36933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200" dirty="0">
                <a:solidFill>
                  <a:srgbClr val="080808"/>
                </a:solidFill>
              </a:rPr>
              <a:t>Working days in </a:t>
            </a:r>
            <a:br>
              <a:rPr lang="en-GB" sz="1200" dirty="0">
                <a:solidFill>
                  <a:srgbClr val="080808"/>
                </a:solidFill>
              </a:rPr>
            </a:br>
            <a:r>
              <a:rPr lang="en-GB" sz="1200" dirty="0">
                <a:solidFill>
                  <a:srgbClr val="080808"/>
                </a:solidFill>
              </a:rPr>
              <a:t>2021</a:t>
            </a:r>
          </a:p>
        </p:txBody>
      </p:sp>
      <p:sp>
        <p:nvSpPr>
          <p:cNvPr id="7" name="TextBox 6">
            <a:extLst>
              <a:ext uri="{FF2B5EF4-FFF2-40B4-BE49-F238E27FC236}">
                <a16:creationId xmlns:a16="http://schemas.microsoft.com/office/drawing/2014/main" id="{DC51C04F-6278-A7CC-E2AA-8E4D9B6BD316}"/>
              </a:ext>
            </a:extLst>
          </p:cNvPr>
          <p:cNvSpPr txBox="1">
            <a:spLocks/>
          </p:cNvSpPr>
          <p:nvPr/>
        </p:nvSpPr>
        <p:spPr>
          <a:xfrm>
            <a:off x="6244663" y="1905000"/>
            <a:ext cx="172345"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GB" sz="1400" b="1" dirty="0">
                <a:solidFill>
                  <a:srgbClr val="080808"/>
                </a:solidFill>
              </a:rPr>
              <a:t>x</a:t>
            </a:r>
          </a:p>
        </p:txBody>
      </p:sp>
      <p:sp>
        <p:nvSpPr>
          <p:cNvPr id="8" name="TextBox 7">
            <a:extLst>
              <a:ext uri="{FF2B5EF4-FFF2-40B4-BE49-F238E27FC236}">
                <a16:creationId xmlns:a16="http://schemas.microsoft.com/office/drawing/2014/main" id="{281D0D2D-5F62-3779-9B91-A88B78BD0DBE}"/>
              </a:ext>
            </a:extLst>
          </p:cNvPr>
          <p:cNvSpPr txBox="1">
            <a:spLocks/>
          </p:cNvSpPr>
          <p:nvPr/>
        </p:nvSpPr>
        <p:spPr>
          <a:xfrm>
            <a:off x="7992707" y="1905000"/>
            <a:ext cx="172345"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GB" sz="1400" b="1" dirty="0">
                <a:solidFill>
                  <a:srgbClr val="080808"/>
                </a:solidFill>
              </a:rPr>
              <a:t>x</a:t>
            </a:r>
          </a:p>
        </p:txBody>
      </p:sp>
      <p:sp>
        <p:nvSpPr>
          <p:cNvPr id="26" name="TextBox 25">
            <a:extLst>
              <a:ext uri="{FF2B5EF4-FFF2-40B4-BE49-F238E27FC236}">
                <a16:creationId xmlns:a16="http://schemas.microsoft.com/office/drawing/2014/main" id="{68AB52FE-7480-3876-E275-161D0A80A194}"/>
              </a:ext>
            </a:extLst>
          </p:cNvPr>
          <p:cNvSpPr txBox="1">
            <a:spLocks/>
          </p:cNvSpPr>
          <p:nvPr/>
        </p:nvSpPr>
        <p:spPr>
          <a:xfrm>
            <a:off x="3150786" y="1905000"/>
            <a:ext cx="1115967"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400" b="1" dirty="0">
                <a:solidFill>
                  <a:srgbClr val="080808"/>
                </a:solidFill>
              </a:rPr>
              <a:t>1.04 billion</a:t>
            </a:r>
          </a:p>
        </p:txBody>
      </p:sp>
      <p:sp>
        <p:nvSpPr>
          <p:cNvPr id="28" name="TextBox 27">
            <a:extLst>
              <a:ext uri="{FF2B5EF4-FFF2-40B4-BE49-F238E27FC236}">
                <a16:creationId xmlns:a16="http://schemas.microsoft.com/office/drawing/2014/main" id="{5D1DE2FB-1313-25D4-57BF-AA45F0A2E9E1}"/>
              </a:ext>
            </a:extLst>
          </p:cNvPr>
          <p:cNvSpPr txBox="1">
            <a:spLocks/>
          </p:cNvSpPr>
          <p:nvPr/>
        </p:nvSpPr>
        <p:spPr>
          <a:xfrm>
            <a:off x="3150786" y="2192714"/>
            <a:ext cx="1115967" cy="36933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200" dirty="0">
                <a:solidFill>
                  <a:srgbClr val="080808"/>
                </a:solidFill>
              </a:rPr>
              <a:t>Days lost in the UK, 2022</a:t>
            </a:r>
          </a:p>
        </p:txBody>
      </p:sp>
      <p:sp>
        <p:nvSpPr>
          <p:cNvPr id="34" name="TextBox 33">
            <a:extLst>
              <a:ext uri="{FF2B5EF4-FFF2-40B4-BE49-F238E27FC236}">
                <a16:creationId xmlns:a16="http://schemas.microsoft.com/office/drawing/2014/main" id="{C1E02B7D-D2EE-9F72-A0CB-03A2F122623A}"/>
              </a:ext>
            </a:extLst>
          </p:cNvPr>
          <p:cNvSpPr txBox="1">
            <a:spLocks/>
          </p:cNvSpPr>
          <p:nvPr/>
        </p:nvSpPr>
        <p:spPr>
          <a:xfrm>
            <a:off x="4496619" y="1905000"/>
            <a:ext cx="172345"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GB" sz="1400" b="1" dirty="0">
                <a:solidFill>
                  <a:srgbClr val="080808"/>
                </a:solidFill>
              </a:rPr>
              <a:t>=</a:t>
            </a:r>
          </a:p>
        </p:txBody>
      </p:sp>
      <p:sp>
        <p:nvSpPr>
          <p:cNvPr id="50" name="4. Footnote">
            <a:extLst>
              <a:ext uri="{FF2B5EF4-FFF2-40B4-BE49-F238E27FC236}">
                <a16:creationId xmlns:a16="http://schemas.microsoft.com/office/drawing/2014/main" id="{F5DB86A4-599E-4DFE-A334-8185D411F258}"/>
              </a:ext>
            </a:extLst>
          </p:cNvPr>
          <p:cNvSpPr txBox="1">
            <a:spLocks/>
          </p:cNvSpPr>
          <p:nvPr>
            <p:custDataLst>
              <p:tags r:id="rId2"/>
            </p:custDataLst>
          </p:nvPr>
        </p:nvSpPr>
        <p:spPr>
          <a:xfrm>
            <a:off x="3150786" y="5126598"/>
            <a:ext cx="8461012" cy="430887"/>
          </a:xfrm>
          <a:prstGeom prst="rect">
            <a:avLst/>
          </a:prstGeom>
          <a:noFill/>
        </p:spPr>
        <p:txBody>
          <a:bodyPr wrap="square" lIns="0" tIns="0" rIns="0" bIns="0" rtlCol="0" anchor="b">
            <a:noAutofit/>
          </a:bodyPr>
          <a:lstStyle/>
          <a:p>
            <a:pPr marL="203200" marR="0" lvl="0" indent="-212725" algn="ctr" defTabSz="914400" rtl="0" eaLnBrk="1" fontAlgn="auto" latinLnBrk="0" hangingPunct="1">
              <a:lnSpc>
                <a:spcPct val="100000"/>
              </a:lnSpc>
              <a:spcBef>
                <a:spcPts val="0"/>
              </a:spcBef>
              <a:spcAft>
                <a:spcPts val="0"/>
              </a:spcAft>
              <a:buClrTx/>
              <a:buSzTx/>
              <a:buFontTx/>
              <a:buNone/>
              <a:tabLst/>
              <a:defRPr/>
            </a:pPr>
            <a:r>
              <a:rPr lang="en-US" sz="1400" b="1" kern="1200" dirty="0">
                <a:solidFill>
                  <a:srgbClr val="080808"/>
                </a:solidFill>
                <a:latin typeface="+mn-lt"/>
                <a:ea typeface="+mn-ea"/>
                <a:cs typeface="Arial" panose="020B0604020202020204" pitchFamily="34" charset="0"/>
              </a:rPr>
              <a:t>Incremental value captured from Presenteeism has a significant range depending on the extent of overlap of the effect of increased Productivity</a:t>
            </a:r>
          </a:p>
        </p:txBody>
      </p:sp>
      <p:cxnSp>
        <p:nvCxnSpPr>
          <p:cNvPr id="54" name="LineBasicImpact 16">
            <a:extLst>
              <a:ext uri="{FF2B5EF4-FFF2-40B4-BE49-F238E27FC236}">
                <a16:creationId xmlns:a16="http://schemas.microsoft.com/office/drawing/2014/main" id="{B5564A0E-F5E7-496D-93AE-C11C2CA756C0}"/>
              </a:ext>
            </a:extLst>
          </p:cNvPr>
          <p:cNvCxnSpPr>
            <a:cxnSpLocks/>
          </p:cNvCxnSpPr>
          <p:nvPr>
            <p:custDataLst>
              <p:tags r:id="rId3"/>
            </p:custDataLst>
          </p:nvPr>
        </p:nvCxnSpPr>
        <p:spPr>
          <a:xfrm>
            <a:off x="3150786" y="5062520"/>
            <a:ext cx="8461012" cy="0"/>
          </a:xfrm>
          <a:prstGeom prst="straightConnector1">
            <a:avLst/>
          </a:prstGeom>
          <a:ln w="190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7C617BE-F81B-4546-BA4A-046FA9B63E99}"/>
              </a:ext>
            </a:extLst>
          </p:cNvPr>
          <p:cNvSpPr txBox="1">
            <a:spLocks/>
          </p:cNvSpPr>
          <p:nvPr/>
        </p:nvSpPr>
        <p:spPr>
          <a:xfrm>
            <a:off x="480047" y="929299"/>
            <a:ext cx="11131751" cy="276999"/>
          </a:xfrm>
          <a:prstGeom prst="rect">
            <a:avLst/>
          </a:prstGeom>
          <a:noFill/>
        </p:spPr>
        <p:txBody>
          <a:bodyPr wrap="square" lIns="0" tIns="0" rIns="0" bIns="0">
            <a:noAutofit/>
          </a:bodyPr>
          <a:lstStyle/>
          <a:p>
            <a:pPr indent="117475"/>
            <a:r>
              <a:rPr lang="en-GB" dirty="0">
                <a:latin typeface="+mj-lt"/>
              </a:rPr>
              <a:t>Total direct costs of poor employee wellbeing</a:t>
            </a:r>
          </a:p>
        </p:txBody>
      </p:sp>
      <p:sp>
        <p:nvSpPr>
          <p:cNvPr id="46" name="Text Placeholder 11">
            <a:extLst>
              <a:ext uri="{FF2B5EF4-FFF2-40B4-BE49-F238E27FC236}">
                <a16:creationId xmlns:a16="http://schemas.microsoft.com/office/drawing/2014/main" id="{E9EC1595-5C68-436E-BE24-106A995EE812}"/>
              </a:ext>
            </a:extLst>
          </p:cNvPr>
          <p:cNvSpPr txBox="1">
            <a:spLocks/>
          </p:cNvSpPr>
          <p:nvPr/>
        </p:nvSpPr>
        <p:spPr>
          <a:xfrm>
            <a:off x="480047" y="369294"/>
            <a:ext cx="11131751" cy="523220"/>
          </a:xfrm>
          <a:prstGeom prst="rect">
            <a:avLst/>
          </a:prstGeom>
        </p:spPr>
        <p:txBody>
          <a:bodyPr vert="horz" lIns="91440" tIns="45720" rIns="91440" bIns="45720" rtlCol="0">
            <a:noAutofit/>
          </a:bodyPr>
          <a:lstStyle>
            <a:lvl1pPr marL="0" indent="0" algn="l" defTabSz="885688" rtl="0" eaLnBrk="1" latinLnBrk="0" hangingPunct="1">
              <a:lnSpc>
                <a:spcPct val="90000"/>
              </a:lnSpc>
              <a:spcBef>
                <a:spcPts val="969"/>
              </a:spcBef>
              <a:buFont typeface="Arial" panose="020B0604020202020204" pitchFamily="34" charset="0"/>
              <a:buNone/>
              <a:defRPr sz="2800" b="1" kern="1200" cap="all" baseline="0">
                <a:solidFill>
                  <a:schemeClr val="tx1"/>
                </a:solidFill>
                <a:latin typeface="+mj-lt"/>
                <a:ea typeface="+mn-ea"/>
                <a:cs typeface="+mn-cs"/>
              </a:defRPr>
            </a:lvl1pPr>
            <a:lvl2pPr marL="457200" indent="0" algn="l" defTabSz="885688" rtl="0" eaLnBrk="1" latinLnBrk="0" hangingPunct="1">
              <a:lnSpc>
                <a:spcPct val="90000"/>
              </a:lnSpc>
              <a:spcBef>
                <a:spcPts val="484"/>
              </a:spcBef>
              <a:buFont typeface="Arial" panose="020B0604020202020204" pitchFamily="34" charset="0"/>
              <a:buNone/>
              <a:defRPr sz="1400" kern="1200">
                <a:solidFill>
                  <a:schemeClr val="tx1"/>
                </a:solidFill>
                <a:latin typeface="+mn-lt"/>
                <a:ea typeface="+mn-ea"/>
                <a:cs typeface="+mn-cs"/>
              </a:defRPr>
            </a:lvl2pPr>
            <a:lvl3pPr marL="914400" indent="0" algn="l" defTabSz="885688" rtl="0" eaLnBrk="1" latinLnBrk="0" hangingPunct="1">
              <a:lnSpc>
                <a:spcPct val="90000"/>
              </a:lnSpc>
              <a:spcBef>
                <a:spcPts val="484"/>
              </a:spcBef>
              <a:buFont typeface="Arial" panose="020B0604020202020204" pitchFamily="34" charset="0"/>
              <a:buNone/>
              <a:defRPr sz="1200" kern="1200">
                <a:solidFill>
                  <a:schemeClr val="tx1"/>
                </a:solidFill>
                <a:latin typeface="+mn-lt"/>
                <a:ea typeface="+mn-ea"/>
                <a:cs typeface="+mn-cs"/>
              </a:defRPr>
            </a:lvl3pPr>
            <a:lvl4pPr marL="13716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4pPr>
            <a:lvl5pPr marL="18288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5pPr>
            <a:lvl6pPr marL="22860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6pPr>
            <a:lvl7pPr marL="27432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7pPr>
            <a:lvl8pPr marL="32004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8pPr>
            <a:lvl9pPr marL="36576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dirty="0"/>
              <a:t>United Kingdom – Presenteeism</a:t>
            </a:r>
          </a:p>
        </p:txBody>
      </p:sp>
      <p:sp>
        <p:nvSpPr>
          <p:cNvPr id="60" name="TextBox 59">
            <a:extLst>
              <a:ext uri="{FF2B5EF4-FFF2-40B4-BE49-F238E27FC236}">
                <a16:creationId xmlns:a16="http://schemas.microsoft.com/office/drawing/2014/main" id="{AE0C7BC1-4EF5-4C69-A48B-7AF8A1577267}"/>
              </a:ext>
            </a:extLst>
          </p:cNvPr>
          <p:cNvSpPr txBox="1">
            <a:spLocks/>
          </p:cNvSpPr>
          <p:nvPr/>
        </p:nvSpPr>
        <p:spPr>
          <a:xfrm>
            <a:off x="480048" y="5090386"/>
            <a:ext cx="2335580" cy="430887"/>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400" b="1" dirty="0">
                <a:solidFill>
                  <a:srgbClr val="080808"/>
                </a:solidFill>
              </a:rPr>
              <a:t>Cost of presenteeism in </a:t>
            </a:r>
            <a:br>
              <a:rPr lang="en-US" sz="1400" b="1" dirty="0">
                <a:solidFill>
                  <a:srgbClr val="080808"/>
                </a:solidFill>
              </a:rPr>
            </a:br>
            <a:r>
              <a:rPr lang="en-US" sz="1400" b="1" dirty="0">
                <a:solidFill>
                  <a:srgbClr val="080808"/>
                </a:solidFill>
              </a:rPr>
              <a:t>the UK (2022)</a:t>
            </a:r>
          </a:p>
        </p:txBody>
      </p:sp>
      <p:grpSp>
        <p:nvGrpSpPr>
          <p:cNvPr id="62" name="Group 61">
            <a:extLst>
              <a:ext uri="{FF2B5EF4-FFF2-40B4-BE49-F238E27FC236}">
                <a16:creationId xmlns:a16="http://schemas.microsoft.com/office/drawing/2014/main" id="{A6796333-1DB5-4411-B1CE-CEDB37B55442}"/>
              </a:ext>
            </a:extLst>
          </p:cNvPr>
          <p:cNvGrpSpPr/>
          <p:nvPr/>
        </p:nvGrpSpPr>
        <p:grpSpPr>
          <a:xfrm>
            <a:off x="1072665" y="3851439"/>
            <a:ext cx="1150347" cy="1148668"/>
            <a:chOff x="1072665" y="3833333"/>
            <a:chExt cx="1150347" cy="1148668"/>
          </a:xfrm>
        </p:grpSpPr>
        <p:sp>
          <p:nvSpPr>
            <p:cNvPr id="63" name="Oval 62">
              <a:extLst>
                <a:ext uri="{FF2B5EF4-FFF2-40B4-BE49-F238E27FC236}">
                  <a16:creationId xmlns:a16="http://schemas.microsoft.com/office/drawing/2014/main" id="{831E7AF9-0940-4955-BE21-A3653713808A}"/>
                </a:ext>
              </a:extLst>
            </p:cNvPr>
            <p:cNvSpPr/>
            <p:nvPr/>
          </p:nvSpPr>
          <p:spPr>
            <a:xfrm>
              <a:off x="1072665" y="3833333"/>
              <a:ext cx="1150347" cy="1148668"/>
            </a:xfrm>
            <a:prstGeom prst="ellipse">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200" dirty="0">
                <a:solidFill>
                  <a:schemeClr val="bg1"/>
                </a:solidFill>
              </a:endParaRPr>
            </a:p>
          </p:txBody>
        </p:sp>
        <p:sp>
          <p:nvSpPr>
            <p:cNvPr id="64" name="TextBox 63">
              <a:extLst>
                <a:ext uri="{FF2B5EF4-FFF2-40B4-BE49-F238E27FC236}">
                  <a16:creationId xmlns:a16="http://schemas.microsoft.com/office/drawing/2014/main" id="{B5D867B8-B134-457E-9DF3-3BF9B54FF6E1}"/>
                </a:ext>
              </a:extLst>
            </p:cNvPr>
            <p:cNvSpPr txBox="1"/>
            <p:nvPr/>
          </p:nvSpPr>
          <p:spPr>
            <a:xfrm>
              <a:off x="1122161" y="4130668"/>
              <a:ext cx="1051355"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GB" sz="1800" b="1" dirty="0">
                  <a:solidFill>
                    <a:schemeClr val="bg1"/>
                  </a:solidFill>
                </a:rPr>
                <a:t>£0-110 billion</a:t>
              </a:r>
            </a:p>
          </p:txBody>
        </p:sp>
      </p:grpSp>
      <p:cxnSp>
        <p:nvCxnSpPr>
          <p:cNvPr id="65" name="Straight Connector 64">
            <a:extLst>
              <a:ext uri="{FF2B5EF4-FFF2-40B4-BE49-F238E27FC236}">
                <a16:creationId xmlns:a16="http://schemas.microsoft.com/office/drawing/2014/main" id="{85202968-F0E1-41A0-99AC-1EBDDB5CAB22}"/>
              </a:ext>
            </a:extLst>
          </p:cNvPr>
          <p:cNvCxnSpPr>
            <a:cxnSpLocks/>
          </p:cNvCxnSpPr>
          <p:nvPr/>
        </p:nvCxnSpPr>
        <p:spPr>
          <a:xfrm>
            <a:off x="2996878" y="1905000"/>
            <a:ext cx="0" cy="1781473"/>
          </a:xfrm>
          <a:prstGeom prst="line">
            <a:avLst/>
          </a:prstGeom>
          <a:ln w="28575" cap="flat">
            <a:solidFill>
              <a:srgbClr val="E6007E"/>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DC45D89-C95A-41D7-8032-4EA2DB238183}"/>
              </a:ext>
            </a:extLst>
          </p:cNvPr>
          <p:cNvCxnSpPr>
            <a:cxnSpLocks/>
          </p:cNvCxnSpPr>
          <p:nvPr/>
        </p:nvCxnSpPr>
        <p:spPr>
          <a:xfrm>
            <a:off x="2996878" y="3934233"/>
            <a:ext cx="0" cy="1587040"/>
          </a:xfrm>
          <a:prstGeom prst="line">
            <a:avLst/>
          </a:prstGeom>
          <a:ln w="285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23BBDAC5-A3F0-4343-825D-16AD400FD50C}"/>
              </a:ext>
            </a:extLst>
          </p:cNvPr>
          <p:cNvSpPr txBox="1">
            <a:spLocks/>
          </p:cNvSpPr>
          <p:nvPr/>
        </p:nvSpPr>
        <p:spPr>
          <a:xfrm>
            <a:off x="480048" y="3171134"/>
            <a:ext cx="2335580"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400" b="1" dirty="0">
                <a:solidFill>
                  <a:srgbClr val="080808"/>
                </a:solidFill>
              </a:rPr>
              <a:t>Days lost in the UK (2022)</a:t>
            </a:r>
          </a:p>
        </p:txBody>
      </p:sp>
      <p:grpSp>
        <p:nvGrpSpPr>
          <p:cNvPr id="68" name="Group 67">
            <a:extLst>
              <a:ext uri="{FF2B5EF4-FFF2-40B4-BE49-F238E27FC236}">
                <a16:creationId xmlns:a16="http://schemas.microsoft.com/office/drawing/2014/main" id="{8D6090E0-7E9B-48FB-B206-13171259137E}"/>
              </a:ext>
            </a:extLst>
          </p:cNvPr>
          <p:cNvGrpSpPr/>
          <p:nvPr/>
        </p:nvGrpSpPr>
        <p:grpSpPr>
          <a:xfrm>
            <a:off x="1072665" y="1905000"/>
            <a:ext cx="1150347" cy="1148668"/>
            <a:chOff x="1072665" y="1887732"/>
            <a:chExt cx="1150347" cy="1148668"/>
          </a:xfrm>
        </p:grpSpPr>
        <p:sp>
          <p:nvSpPr>
            <p:cNvPr id="69" name="Oval 68">
              <a:extLst>
                <a:ext uri="{FF2B5EF4-FFF2-40B4-BE49-F238E27FC236}">
                  <a16:creationId xmlns:a16="http://schemas.microsoft.com/office/drawing/2014/main" id="{689D0173-731A-435A-A46B-F2AE92A03CE1}"/>
                </a:ext>
              </a:extLst>
            </p:cNvPr>
            <p:cNvSpPr/>
            <p:nvPr/>
          </p:nvSpPr>
          <p:spPr>
            <a:xfrm>
              <a:off x="1072665" y="1887732"/>
              <a:ext cx="1150347" cy="1148668"/>
            </a:xfrm>
            <a:prstGeom prst="ellipse">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200" dirty="0">
                <a:solidFill>
                  <a:schemeClr val="bg1"/>
                </a:solidFill>
              </a:endParaRPr>
            </a:p>
          </p:txBody>
        </p:sp>
        <p:sp>
          <p:nvSpPr>
            <p:cNvPr id="70" name="TextBox 69">
              <a:extLst>
                <a:ext uri="{FF2B5EF4-FFF2-40B4-BE49-F238E27FC236}">
                  <a16:creationId xmlns:a16="http://schemas.microsoft.com/office/drawing/2014/main" id="{407E9B65-DBCF-47EE-9F5D-29B24F2104AC}"/>
                </a:ext>
              </a:extLst>
            </p:cNvPr>
            <p:cNvSpPr txBox="1"/>
            <p:nvPr/>
          </p:nvSpPr>
          <p:spPr>
            <a:xfrm>
              <a:off x="1122161" y="2185067"/>
              <a:ext cx="1051355"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GB" sz="1800" b="1" dirty="0">
                  <a:solidFill>
                    <a:schemeClr val="bg1"/>
                  </a:solidFill>
                </a:rPr>
                <a:t>~0-1 </a:t>
              </a:r>
              <a:br>
                <a:rPr lang="en-GB" sz="1800" b="1" dirty="0">
                  <a:solidFill>
                    <a:schemeClr val="bg1"/>
                  </a:solidFill>
                </a:rPr>
              </a:br>
              <a:r>
                <a:rPr lang="en-GB" sz="1800" b="1" dirty="0">
                  <a:solidFill>
                    <a:schemeClr val="bg1"/>
                  </a:solidFill>
                </a:rPr>
                <a:t>billion</a:t>
              </a:r>
            </a:p>
          </p:txBody>
        </p:sp>
      </p:grpSp>
      <p:grpSp>
        <p:nvGrpSpPr>
          <p:cNvPr id="71" name="Group 70">
            <a:extLst>
              <a:ext uri="{FF2B5EF4-FFF2-40B4-BE49-F238E27FC236}">
                <a16:creationId xmlns:a16="http://schemas.microsoft.com/office/drawing/2014/main" id="{09E798DE-8F8D-4C78-AFCA-5CE505914153}"/>
              </a:ext>
            </a:extLst>
          </p:cNvPr>
          <p:cNvGrpSpPr>
            <a:grpSpLocks/>
          </p:cNvGrpSpPr>
          <p:nvPr/>
        </p:nvGrpSpPr>
        <p:grpSpPr>
          <a:xfrm>
            <a:off x="3150786" y="1405730"/>
            <a:ext cx="8461012" cy="409606"/>
            <a:chOff x="3438042" y="1432889"/>
            <a:chExt cx="8134750" cy="409606"/>
          </a:xfrm>
        </p:grpSpPr>
        <p:sp>
          <p:nvSpPr>
            <p:cNvPr id="72" name="TextBox 71">
              <a:extLst>
                <a:ext uri="{FF2B5EF4-FFF2-40B4-BE49-F238E27FC236}">
                  <a16:creationId xmlns:a16="http://schemas.microsoft.com/office/drawing/2014/main" id="{5562A5C7-FB53-424D-9FD1-F571ECF6C570}"/>
                </a:ext>
              </a:extLst>
            </p:cNvPr>
            <p:cNvSpPr txBox="1">
              <a:spLocks/>
            </p:cNvSpPr>
            <p:nvPr/>
          </p:nvSpPr>
          <p:spPr>
            <a:xfrm>
              <a:off x="3438042" y="1432889"/>
              <a:ext cx="8134750" cy="369332"/>
            </a:xfrm>
            <a:prstGeom prst="rect">
              <a:avLst/>
            </a:prstGeom>
          </p:spPr>
          <p:txBody>
            <a:bodyPr vert="horz" wrap="square" lIns="0" tIns="0" rIns="0" bIns="0" rtlCol="0" anchor="b">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2400" b="1" dirty="0"/>
                <a:t>Average of:</a:t>
              </a:r>
            </a:p>
          </p:txBody>
        </p:sp>
        <p:cxnSp>
          <p:nvCxnSpPr>
            <p:cNvPr id="73" name="Straight Connector 72">
              <a:extLst>
                <a:ext uri="{FF2B5EF4-FFF2-40B4-BE49-F238E27FC236}">
                  <a16:creationId xmlns:a16="http://schemas.microsoft.com/office/drawing/2014/main" id="{3A1BFE1E-F20F-42C0-82E9-02E7AA37297B}"/>
                </a:ext>
              </a:extLst>
            </p:cNvPr>
            <p:cNvCxnSpPr>
              <a:cxnSpLocks/>
            </p:cNvCxnSpPr>
            <p:nvPr/>
          </p:nvCxnSpPr>
          <p:spPr>
            <a:xfrm>
              <a:off x="3438042" y="1842495"/>
              <a:ext cx="8134750" cy="0"/>
            </a:xfrm>
            <a:prstGeom prst="line">
              <a:avLst/>
            </a:prstGeom>
            <a:ln w="1270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cxnSp>
        <p:nvCxnSpPr>
          <p:cNvPr id="74" name="Straight Connector 73">
            <a:extLst>
              <a:ext uri="{FF2B5EF4-FFF2-40B4-BE49-F238E27FC236}">
                <a16:creationId xmlns:a16="http://schemas.microsoft.com/office/drawing/2014/main" id="{305E7B45-7391-40A3-A2CC-0669B735F92E}"/>
              </a:ext>
            </a:extLst>
          </p:cNvPr>
          <p:cNvCxnSpPr>
            <a:cxnSpLocks/>
          </p:cNvCxnSpPr>
          <p:nvPr/>
        </p:nvCxnSpPr>
        <p:spPr>
          <a:xfrm>
            <a:off x="3150786" y="3810353"/>
            <a:ext cx="8457678" cy="0"/>
          </a:xfrm>
          <a:prstGeom prst="line">
            <a:avLst/>
          </a:prstGeom>
          <a:noFill/>
          <a:ln w="9525" cap="flat" cmpd="sng" algn="ctr">
            <a:solidFill>
              <a:schemeClr val="bg1">
                <a:lumMod val="50000"/>
              </a:schemeClr>
            </a:solidFill>
            <a:prstDash val="sysDot"/>
            <a:miter lim="800000"/>
            <a:tailEnd type="none"/>
          </a:ln>
          <a:effectLst/>
        </p:spPr>
      </p:cxnSp>
      <p:sp>
        <p:nvSpPr>
          <p:cNvPr id="78" name="5. Source">
            <a:extLst>
              <a:ext uri="{FF2B5EF4-FFF2-40B4-BE49-F238E27FC236}">
                <a16:creationId xmlns:a16="http://schemas.microsoft.com/office/drawing/2014/main" id="{37C43661-D81E-4CFD-BF56-5226598B9BFB}"/>
              </a:ext>
            </a:extLst>
          </p:cNvPr>
          <p:cNvSpPr txBox="1">
            <a:spLocks/>
          </p:cNvSpPr>
          <p:nvPr>
            <p:custDataLst>
              <p:tags r:id="rId4"/>
            </p:custDataLst>
          </p:nvPr>
        </p:nvSpPr>
        <p:spPr>
          <a:xfrm>
            <a:off x="3101556" y="5854945"/>
            <a:ext cx="5394960" cy="123111"/>
          </a:xfrm>
          <a:prstGeom prst="rect">
            <a:avLst/>
          </a:prstGeom>
          <a:noFill/>
        </p:spPr>
        <p:txBody>
          <a:bodyPr vert="horz" wrap="square" lIns="0" tIns="0" rIns="0" bIns="0" rtlCol="0" anchor="b" anchorCtr="0">
            <a:spAutoFit/>
          </a:bodyPr>
          <a:lstStyle/>
          <a:p>
            <a:r>
              <a:rPr lang="en-US" sz="800" dirty="0">
                <a:solidFill>
                  <a:schemeClr val="accent6"/>
                </a:solidFill>
              </a:rPr>
              <a:t>Source: McKinsey Health Institute Economic Value Proposition analysis</a:t>
            </a:r>
            <a:endParaRPr lang="en-GB" sz="800" dirty="0">
              <a:solidFill>
                <a:schemeClr val="accent6"/>
              </a:solidFill>
            </a:endParaRPr>
          </a:p>
        </p:txBody>
      </p:sp>
      <p:sp>
        <p:nvSpPr>
          <p:cNvPr id="43" name="object 22">
            <a:extLst>
              <a:ext uri="{FF2B5EF4-FFF2-40B4-BE49-F238E27FC236}">
                <a16:creationId xmlns:a16="http://schemas.microsoft.com/office/drawing/2014/main" id="{1158EE87-64A5-42AB-9168-DFA140DAABBF}"/>
              </a:ext>
            </a:extLst>
          </p:cNvPr>
          <p:cNvSpPr/>
          <p:nvPr/>
        </p:nvSpPr>
        <p:spPr>
          <a:xfrm>
            <a:off x="468007" y="5737949"/>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a:p>
        </p:txBody>
      </p:sp>
      <p:pic>
        <p:nvPicPr>
          <p:cNvPr id="56" name="Picture 55">
            <a:extLst>
              <a:ext uri="{FF2B5EF4-FFF2-40B4-BE49-F238E27FC236}">
                <a16:creationId xmlns:a16="http://schemas.microsoft.com/office/drawing/2014/main" id="{2C4A9453-15D0-463D-9CF9-48E1EBF42179}"/>
              </a:ext>
            </a:extLst>
          </p:cNvPr>
          <p:cNvPicPr>
            <a:picLocks noChangeAspect="1"/>
          </p:cNvPicPr>
          <p:nvPr/>
        </p:nvPicPr>
        <p:blipFill>
          <a:blip r:embed="rId8"/>
          <a:stretch>
            <a:fillRect/>
          </a:stretch>
        </p:blipFill>
        <p:spPr>
          <a:xfrm>
            <a:off x="8660129" y="5931015"/>
            <a:ext cx="2216241" cy="713065"/>
          </a:xfrm>
          <a:prstGeom prst="rect">
            <a:avLst/>
          </a:prstGeom>
        </p:spPr>
      </p:pic>
    </p:spTree>
    <p:extLst>
      <p:ext uri="{BB962C8B-B14F-4D97-AF65-F5344CB8AC3E}">
        <p14:creationId xmlns:p14="http://schemas.microsoft.com/office/powerpoint/2010/main" val="3669898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850F62D-42D1-806B-64E0-5BC8B3226FD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5" name="Object 4" hidden="1">
                        <a:extLst>
                          <a:ext uri="{FF2B5EF4-FFF2-40B4-BE49-F238E27FC236}">
                            <a16:creationId xmlns:a16="http://schemas.microsoft.com/office/drawing/2014/main" id="{1850F62D-42D1-806B-64E0-5BC8B3226FD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50E41D9F-0260-7000-7D19-5983819C6787}"/>
              </a:ext>
            </a:extLst>
          </p:cNvPr>
          <p:cNvSpPr txBox="1">
            <a:spLocks/>
          </p:cNvSpPr>
          <p:nvPr/>
        </p:nvSpPr>
        <p:spPr>
          <a:xfrm>
            <a:off x="5232277" y="1905000"/>
            <a:ext cx="1495008" cy="24622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b="1" dirty="0">
                <a:solidFill>
                  <a:srgbClr val="080808"/>
                </a:solidFill>
              </a:rPr>
              <a:t>250</a:t>
            </a:r>
          </a:p>
        </p:txBody>
      </p:sp>
      <p:sp>
        <p:nvSpPr>
          <p:cNvPr id="14" name="TextBox 13">
            <a:extLst>
              <a:ext uri="{FF2B5EF4-FFF2-40B4-BE49-F238E27FC236}">
                <a16:creationId xmlns:a16="http://schemas.microsoft.com/office/drawing/2014/main" id="{86325C46-BE9F-D83D-4581-2099103F54BC}"/>
              </a:ext>
            </a:extLst>
          </p:cNvPr>
          <p:cNvSpPr txBox="1">
            <a:spLocks/>
          </p:cNvSpPr>
          <p:nvPr/>
        </p:nvSpPr>
        <p:spPr>
          <a:xfrm>
            <a:off x="5232277" y="2211964"/>
            <a:ext cx="1495008" cy="36933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dirty="0">
                <a:solidFill>
                  <a:srgbClr val="080808"/>
                </a:solidFill>
              </a:rPr>
              <a:t>Number of working days, 2022</a:t>
            </a:r>
          </a:p>
        </p:txBody>
      </p:sp>
      <p:sp>
        <p:nvSpPr>
          <p:cNvPr id="45" name="TextBox 44">
            <a:extLst>
              <a:ext uri="{FF2B5EF4-FFF2-40B4-BE49-F238E27FC236}">
                <a16:creationId xmlns:a16="http://schemas.microsoft.com/office/drawing/2014/main" id="{7C9A11FE-155A-9CB2-F56F-A94687C1086C}"/>
              </a:ext>
            </a:extLst>
          </p:cNvPr>
          <p:cNvSpPr txBox="1">
            <a:spLocks/>
          </p:cNvSpPr>
          <p:nvPr/>
        </p:nvSpPr>
        <p:spPr>
          <a:xfrm>
            <a:off x="7313768" y="1905000"/>
            <a:ext cx="1495008" cy="24622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b="1" dirty="0">
                <a:solidFill>
                  <a:srgbClr val="080808"/>
                </a:solidFill>
              </a:rPr>
              <a:t>29.9 million</a:t>
            </a:r>
          </a:p>
        </p:txBody>
      </p:sp>
      <p:sp>
        <p:nvSpPr>
          <p:cNvPr id="46" name="TextBox 45">
            <a:extLst>
              <a:ext uri="{FF2B5EF4-FFF2-40B4-BE49-F238E27FC236}">
                <a16:creationId xmlns:a16="http://schemas.microsoft.com/office/drawing/2014/main" id="{3B1CEEC4-48AE-C036-5502-1E51935863F4}"/>
              </a:ext>
            </a:extLst>
          </p:cNvPr>
          <p:cNvSpPr txBox="1">
            <a:spLocks/>
          </p:cNvSpPr>
          <p:nvPr/>
        </p:nvSpPr>
        <p:spPr>
          <a:xfrm>
            <a:off x="7313768" y="2211964"/>
            <a:ext cx="1495008"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dirty="0">
                <a:solidFill>
                  <a:srgbClr val="080808"/>
                </a:solidFill>
              </a:rPr>
              <a:t>Number of employees, 2021 (ONS)</a:t>
            </a:r>
          </a:p>
        </p:txBody>
      </p:sp>
      <p:sp>
        <p:nvSpPr>
          <p:cNvPr id="19" name="TextBox 18">
            <a:extLst>
              <a:ext uri="{FF2B5EF4-FFF2-40B4-BE49-F238E27FC236}">
                <a16:creationId xmlns:a16="http://schemas.microsoft.com/office/drawing/2014/main" id="{28608548-FB74-FD33-6D96-C4AEB60D0A60}"/>
              </a:ext>
            </a:extLst>
          </p:cNvPr>
          <p:cNvSpPr txBox="1">
            <a:spLocks/>
          </p:cNvSpPr>
          <p:nvPr/>
        </p:nvSpPr>
        <p:spPr>
          <a:xfrm>
            <a:off x="4847454" y="1905000"/>
            <a:ext cx="183163" cy="24622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GB" b="1" dirty="0">
                <a:solidFill>
                  <a:srgbClr val="080808"/>
                </a:solidFill>
              </a:rPr>
              <a:t>x</a:t>
            </a:r>
          </a:p>
        </p:txBody>
      </p:sp>
      <p:sp>
        <p:nvSpPr>
          <p:cNvPr id="20" name="TextBox 19">
            <a:extLst>
              <a:ext uri="{FF2B5EF4-FFF2-40B4-BE49-F238E27FC236}">
                <a16:creationId xmlns:a16="http://schemas.microsoft.com/office/drawing/2014/main" id="{2355785B-791D-78C7-2953-1CEDA523C945}"/>
              </a:ext>
            </a:extLst>
          </p:cNvPr>
          <p:cNvSpPr txBox="1">
            <a:spLocks/>
          </p:cNvSpPr>
          <p:nvPr/>
        </p:nvSpPr>
        <p:spPr>
          <a:xfrm>
            <a:off x="6928945" y="1905000"/>
            <a:ext cx="183163" cy="24622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GB" b="1" dirty="0">
                <a:solidFill>
                  <a:srgbClr val="080808"/>
                </a:solidFill>
              </a:rPr>
              <a:t>x</a:t>
            </a:r>
          </a:p>
        </p:txBody>
      </p:sp>
      <p:sp>
        <p:nvSpPr>
          <p:cNvPr id="10" name="TextBox 9">
            <a:extLst>
              <a:ext uri="{FF2B5EF4-FFF2-40B4-BE49-F238E27FC236}">
                <a16:creationId xmlns:a16="http://schemas.microsoft.com/office/drawing/2014/main" id="{B41DC615-427D-F155-7D1F-E68E44D06C13}"/>
              </a:ext>
            </a:extLst>
          </p:cNvPr>
          <p:cNvSpPr txBox="1">
            <a:spLocks/>
          </p:cNvSpPr>
          <p:nvPr/>
        </p:nvSpPr>
        <p:spPr>
          <a:xfrm>
            <a:off x="9010438" y="1905000"/>
            <a:ext cx="2601360" cy="49244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b="1" dirty="0">
                <a:solidFill>
                  <a:srgbClr val="080808"/>
                </a:solidFill>
              </a:rPr>
              <a:t>Oswald, A.J., Proto, E. and Sgroi, D</a:t>
            </a:r>
            <a:r>
              <a:rPr lang="en-US" sz="1100" b="1" dirty="0">
                <a:solidFill>
                  <a:srgbClr val="080808"/>
                </a:solidFill>
              </a:rPr>
              <a:t>. </a:t>
            </a:r>
            <a:r>
              <a:rPr lang="en-US" sz="1000" dirty="0">
                <a:solidFill>
                  <a:srgbClr val="080808"/>
                </a:solidFill>
              </a:rPr>
              <a:t>(2015). Happiness and Productivity. Journal of Labor Economics, 33(4), pp.789–822.</a:t>
            </a:r>
          </a:p>
        </p:txBody>
      </p:sp>
      <p:sp>
        <p:nvSpPr>
          <p:cNvPr id="26" name="TextBox 25">
            <a:extLst>
              <a:ext uri="{FF2B5EF4-FFF2-40B4-BE49-F238E27FC236}">
                <a16:creationId xmlns:a16="http://schemas.microsoft.com/office/drawing/2014/main" id="{9E32CD14-6871-589F-96C4-44CB94FC3DDE}"/>
              </a:ext>
            </a:extLst>
          </p:cNvPr>
          <p:cNvSpPr txBox="1">
            <a:spLocks/>
          </p:cNvSpPr>
          <p:nvPr/>
        </p:nvSpPr>
        <p:spPr>
          <a:xfrm>
            <a:off x="9010438" y="2569885"/>
            <a:ext cx="2601360" cy="67710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b="1" dirty="0">
                <a:solidFill>
                  <a:srgbClr val="080808"/>
                </a:solidFill>
              </a:rPr>
              <a:t>Krekel, C., Ward, G. and De Neve, J.-E</a:t>
            </a:r>
            <a:r>
              <a:rPr lang="en-US" sz="1000" b="1" dirty="0">
                <a:solidFill>
                  <a:srgbClr val="080808"/>
                </a:solidFill>
              </a:rPr>
              <a:t>. </a:t>
            </a:r>
            <a:r>
              <a:rPr lang="en-US" sz="1000" dirty="0">
                <a:solidFill>
                  <a:srgbClr val="080808"/>
                </a:solidFill>
              </a:rPr>
              <a:t>(2019). Employee Wellbeing, Productivity, and Firm Performance. SSRN Electronic Journal.</a:t>
            </a:r>
          </a:p>
        </p:txBody>
      </p:sp>
      <p:cxnSp>
        <p:nvCxnSpPr>
          <p:cNvPr id="29" name="Straight Connector 28">
            <a:extLst>
              <a:ext uri="{FF2B5EF4-FFF2-40B4-BE49-F238E27FC236}">
                <a16:creationId xmlns:a16="http://schemas.microsoft.com/office/drawing/2014/main" id="{6A1175A2-B8B1-13F5-4EF4-9A1591F1E4CA}"/>
              </a:ext>
            </a:extLst>
          </p:cNvPr>
          <p:cNvCxnSpPr>
            <a:cxnSpLocks/>
          </p:cNvCxnSpPr>
          <p:nvPr/>
        </p:nvCxnSpPr>
        <p:spPr>
          <a:xfrm>
            <a:off x="9010438" y="3333214"/>
            <a:ext cx="2601360" cy="0"/>
          </a:xfrm>
          <a:prstGeom prst="line">
            <a:avLst/>
          </a:prstGeom>
          <a:noFill/>
          <a:ln w="9525" cap="flat" cmpd="sng" algn="ctr">
            <a:solidFill>
              <a:schemeClr val="bg1">
                <a:lumMod val="50000"/>
              </a:schemeClr>
            </a:solidFill>
            <a:prstDash val="sysDot"/>
            <a:miter lim="800000"/>
            <a:tailEnd type="none"/>
          </a:ln>
          <a:effectLst/>
        </p:spPr>
      </p:cxnSp>
      <p:cxnSp>
        <p:nvCxnSpPr>
          <p:cNvPr id="30" name="Straight Connector 29">
            <a:extLst>
              <a:ext uri="{FF2B5EF4-FFF2-40B4-BE49-F238E27FC236}">
                <a16:creationId xmlns:a16="http://schemas.microsoft.com/office/drawing/2014/main" id="{DC93680D-ECE2-55F6-BB5F-AFB8BBF7EA7C}"/>
              </a:ext>
            </a:extLst>
          </p:cNvPr>
          <p:cNvCxnSpPr>
            <a:cxnSpLocks/>
          </p:cNvCxnSpPr>
          <p:nvPr/>
        </p:nvCxnSpPr>
        <p:spPr>
          <a:xfrm>
            <a:off x="9010438" y="2483664"/>
            <a:ext cx="2601360" cy="0"/>
          </a:xfrm>
          <a:prstGeom prst="line">
            <a:avLst/>
          </a:prstGeom>
          <a:noFill/>
          <a:ln w="9525" cap="flat" cmpd="sng" algn="ctr">
            <a:solidFill>
              <a:schemeClr val="bg1">
                <a:lumMod val="50000"/>
              </a:schemeClr>
            </a:solidFill>
            <a:prstDash val="sysDot"/>
            <a:miter lim="800000"/>
            <a:tailEnd type="none"/>
          </a:ln>
          <a:effectLst/>
        </p:spPr>
      </p:cxnSp>
      <p:sp>
        <p:nvSpPr>
          <p:cNvPr id="54" name="TextBox 53">
            <a:extLst>
              <a:ext uri="{FF2B5EF4-FFF2-40B4-BE49-F238E27FC236}">
                <a16:creationId xmlns:a16="http://schemas.microsoft.com/office/drawing/2014/main" id="{CE68F2B7-B4D7-1D24-BD57-204F31582225}"/>
              </a:ext>
            </a:extLst>
          </p:cNvPr>
          <p:cNvSpPr txBox="1">
            <a:spLocks/>
          </p:cNvSpPr>
          <p:nvPr/>
        </p:nvSpPr>
        <p:spPr>
          <a:xfrm>
            <a:off x="9010438" y="3934233"/>
            <a:ext cx="2601360" cy="569387"/>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b="1" dirty="0">
                <a:solidFill>
                  <a:srgbClr val="080808"/>
                </a:solidFill>
              </a:rPr>
              <a:t>Office of National Statistics</a:t>
            </a:r>
          </a:p>
          <a:p>
            <a:r>
              <a:rPr lang="en-US" sz="1000" dirty="0">
                <a:solidFill>
                  <a:srgbClr val="080808"/>
                </a:solidFill>
              </a:rPr>
              <a:t>“Average weekly earnings in Great Britain: December 2022”</a:t>
            </a:r>
          </a:p>
        </p:txBody>
      </p:sp>
      <p:sp>
        <p:nvSpPr>
          <p:cNvPr id="11" name="TextBox 10">
            <a:extLst>
              <a:ext uri="{FF2B5EF4-FFF2-40B4-BE49-F238E27FC236}">
                <a16:creationId xmlns:a16="http://schemas.microsoft.com/office/drawing/2014/main" id="{FA6EA96F-F01B-E882-A00D-AD4064768017}"/>
              </a:ext>
            </a:extLst>
          </p:cNvPr>
          <p:cNvSpPr txBox="1">
            <a:spLocks/>
          </p:cNvSpPr>
          <p:nvPr/>
        </p:nvSpPr>
        <p:spPr>
          <a:xfrm>
            <a:off x="3150786" y="1905000"/>
            <a:ext cx="1495008" cy="24622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b="1" dirty="0">
                <a:solidFill>
                  <a:srgbClr val="080808"/>
                </a:solidFill>
              </a:rPr>
              <a:t>10-21%</a:t>
            </a:r>
          </a:p>
        </p:txBody>
      </p:sp>
      <p:sp>
        <p:nvSpPr>
          <p:cNvPr id="12" name="TextBox 11">
            <a:extLst>
              <a:ext uri="{FF2B5EF4-FFF2-40B4-BE49-F238E27FC236}">
                <a16:creationId xmlns:a16="http://schemas.microsoft.com/office/drawing/2014/main" id="{EAE1493D-BA00-F04E-0C83-55BD457ECE42}"/>
              </a:ext>
            </a:extLst>
          </p:cNvPr>
          <p:cNvSpPr txBox="1">
            <a:spLocks/>
          </p:cNvSpPr>
          <p:nvPr/>
        </p:nvSpPr>
        <p:spPr>
          <a:xfrm>
            <a:off x="3150786" y="2211964"/>
            <a:ext cx="1495008" cy="73866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dirty="0">
                <a:solidFill>
                  <a:srgbClr val="080808"/>
                </a:solidFill>
              </a:rPr>
              <a:t>Increase in productivity associated with increases in wellbeing</a:t>
            </a:r>
          </a:p>
        </p:txBody>
      </p:sp>
      <p:sp>
        <p:nvSpPr>
          <p:cNvPr id="65" name="TextBox 64">
            <a:extLst>
              <a:ext uri="{FF2B5EF4-FFF2-40B4-BE49-F238E27FC236}">
                <a16:creationId xmlns:a16="http://schemas.microsoft.com/office/drawing/2014/main" id="{0E241F7D-C998-FDB9-55A5-744C82619449}"/>
              </a:ext>
            </a:extLst>
          </p:cNvPr>
          <p:cNvSpPr txBox="1">
            <a:spLocks/>
          </p:cNvSpPr>
          <p:nvPr/>
        </p:nvSpPr>
        <p:spPr>
          <a:xfrm>
            <a:off x="3150786" y="3934233"/>
            <a:ext cx="1495008" cy="24622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b="1" dirty="0">
                <a:solidFill>
                  <a:srgbClr val="080808"/>
                </a:solidFill>
              </a:rPr>
              <a:t>£113.6</a:t>
            </a:r>
          </a:p>
        </p:txBody>
      </p:sp>
      <p:sp>
        <p:nvSpPr>
          <p:cNvPr id="67" name="TextBox 66">
            <a:extLst>
              <a:ext uri="{FF2B5EF4-FFF2-40B4-BE49-F238E27FC236}">
                <a16:creationId xmlns:a16="http://schemas.microsoft.com/office/drawing/2014/main" id="{07D496F8-1169-93AB-2A39-9AC3FD239D91}"/>
              </a:ext>
            </a:extLst>
          </p:cNvPr>
          <p:cNvSpPr txBox="1">
            <a:spLocks/>
          </p:cNvSpPr>
          <p:nvPr/>
        </p:nvSpPr>
        <p:spPr>
          <a:xfrm>
            <a:off x="3150786" y="4259636"/>
            <a:ext cx="1495008" cy="36933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dirty="0">
                <a:solidFill>
                  <a:srgbClr val="080808"/>
                </a:solidFill>
              </a:rPr>
              <a:t>Average daily regular pay in the UK, 2022</a:t>
            </a:r>
          </a:p>
        </p:txBody>
      </p:sp>
      <p:sp>
        <p:nvSpPr>
          <p:cNvPr id="40" name="TextBox 39">
            <a:extLst>
              <a:ext uri="{FF2B5EF4-FFF2-40B4-BE49-F238E27FC236}">
                <a16:creationId xmlns:a16="http://schemas.microsoft.com/office/drawing/2014/main" id="{C39122EA-FDD6-4CF6-A6DA-0F2858C861E8}"/>
              </a:ext>
            </a:extLst>
          </p:cNvPr>
          <p:cNvSpPr txBox="1">
            <a:spLocks/>
          </p:cNvSpPr>
          <p:nvPr/>
        </p:nvSpPr>
        <p:spPr>
          <a:xfrm>
            <a:off x="480047" y="929299"/>
            <a:ext cx="11131751" cy="276999"/>
          </a:xfrm>
          <a:prstGeom prst="rect">
            <a:avLst/>
          </a:prstGeom>
          <a:noFill/>
        </p:spPr>
        <p:txBody>
          <a:bodyPr wrap="square" lIns="0" tIns="0" rIns="0" bIns="0">
            <a:noAutofit/>
          </a:bodyPr>
          <a:lstStyle/>
          <a:p>
            <a:pPr indent="117475"/>
            <a:r>
              <a:rPr lang="en-GB" dirty="0">
                <a:latin typeface="+mj-lt"/>
              </a:rPr>
              <a:t>Total benefits created through good wellbeing</a:t>
            </a:r>
          </a:p>
        </p:txBody>
      </p:sp>
      <p:sp>
        <p:nvSpPr>
          <p:cNvPr id="41" name="Text Placeholder 11">
            <a:extLst>
              <a:ext uri="{FF2B5EF4-FFF2-40B4-BE49-F238E27FC236}">
                <a16:creationId xmlns:a16="http://schemas.microsoft.com/office/drawing/2014/main" id="{6D6E11FA-A545-4FE2-84A8-17B82085301F}"/>
              </a:ext>
            </a:extLst>
          </p:cNvPr>
          <p:cNvSpPr txBox="1">
            <a:spLocks/>
          </p:cNvSpPr>
          <p:nvPr/>
        </p:nvSpPr>
        <p:spPr>
          <a:xfrm>
            <a:off x="480047" y="369294"/>
            <a:ext cx="11131751" cy="523220"/>
          </a:xfrm>
          <a:prstGeom prst="rect">
            <a:avLst/>
          </a:prstGeom>
        </p:spPr>
        <p:txBody>
          <a:bodyPr vert="horz" lIns="91440" tIns="45720" rIns="91440" bIns="45720" rtlCol="0">
            <a:noAutofit/>
          </a:bodyPr>
          <a:lstStyle>
            <a:lvl1pPr marL="0" indent="0" algn="l" defTabSz="885688" rtl="0" eaLnBrk="1" latinLnBrk="0" hangingPunct="1">
              <a:lnSpc>
                <a:spcPct val="90000"/>
              </a:lnSpc>
              <a:spcBef>
                <a:spcPts val="969"/>
              </a:spcBef>
              <a:buFont typeface="Arial" panose="020B0604020202020204" pitchFamily="34" charset="0"/>
              <a:buNone/>
              <a:defRPr sz="2800" b="1" kern="1200" cap="all" baseline="0">
                <a:solidFill>
                  <a:schemeClr val="tx1"/>
                </a:solidFill>
                <a:latin typeface="+mj-lt"/>
                <a:ea typeface="+mn-ea"/>
                <a:cs typeface="+mn-cs"/>
              </a:defRPr>
            </a:lvl1pPr>
            <a:lvl2pPr marL="457200" indent="0" algn="l" defTabSz="885688" rtl="0" eaLnBrk="1" latinLnBrk="0" hangingPunct="1">
              <a:lnSpc>
                <a:spcPct val="90000"/>
              </a:lnSpc>
              <a:spcBef>
                <a:spcPts val="484"/>
              </a:spcBef>
              <a:buFont typeface="Arial" panose="020B0604020202020204" pitchFamily="34" charset="0"/>
              <a:buNone/>
              <a:defRPr sz="1400" kern="1200">
                <a:solidFill>
                  <a:schemeClr val="tx1"/>
                </a:solidFill>
                <a:latin typeface="+mn-lt"/>
                <a:ea typeface="+mn-ea"/>
                <a:cs typeface="+mn-cs"/>
              </a:defRPr>
            </a:lvl2pPr>
            <a:lvl3pPr marL="914400" indent="0" algn="l" defTabSz="885688" rtl="0" eaLnBrk="1" latinLnBrk="0" hangingPunct="1">
              <a:lnSpc>
                <a:spcPct val="90000"/>
              </a:lnSpc>
              <a:spcBef>
                <a:spcPts val="484"/>
              </a:spcBef>
              <a:buFont typeface="Arial" panose="020B0604020202020204" pitchFamily="34" charset="0"/>
              <a:buNone/>
              <a:defRPr sz="1200" kern="1200">
                <a:solidFill>
                  <a:schemeClr val="tx1"/>
                </a:solidFill>
                <a:latin typeface="+mn-lt"/>
                <a:ea typeface="+mn-ea"/>
                <a:cs typeface="+mn-cs"/>
              </a:defRPr>
            </a:lvl3pPr>
            <a:lvl4pPr marL="13716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4pPr>
            <a:lvl5pPr marL="18288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5pPr>
            <a:lvl6pPr marL="22860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6pPr>
            <a:lvl7pPr marL="27432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7pPr>
            <a:lvl8pPr marL="32004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8pPr>
            <a:lvl9pPr marL="36576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dirty="0"/>
              <a:t>United Kingdom – productivity</a:t>
            </a:r>
          </a:p>
        </p:txBody>
      </p:sp>
      <p:sp>
        <p:nvSpPr>
          <p:cNvPr id="43" name="TextBox 42">
            <a:extLst>
              <a:ext uri="{FF2B5EF4-FFF2-40B4-BE49-F238E27FC236}">
                <a16:creationId xmlns:a16="http://schemas.microsoft.com/office/drawing/2014/main" id="{DBDB52B8-CAB7-4735-9798-E4E87CFB4CD4}"/>
              </a:ext>
            </a:extLst>
          </p:cNvPr>
          <p:cNvSpPr txBox="1">
            <a:spLocks/>
          </p:cNvSpPr>
          <p:nvPr/>
        </p:nvSpPr>
        <p:spPr>
          <a:xfrm>
            <a:off x="480048" y="5090386"/>
            <a:ext cx="2335580" cy="36933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200" b="1" dirty="0">
                <a:solidFill>
                  <a:srgbClr val="080808"/>
                </a:solidFill>
              </a:rPr>
              <a:t>Potential benefit of improved productivity in the UK (2022)</a:t>
            </a:r>
          </a:p>
        </p:txBody>
      </p:sp>
      <p:grpSp>
        <p:nvGrpSpPr>
          <p:cNvPr id="44" name="Group 43">
            <a:extLst>
              <a:ext uri="{FF2B5EF4-FFF2-40B4-BE49-F238E27FC236}">
                <a16:creationId xmlns:a16="http://schemas.microsoft.com/office/drawing/2014/main" id="{2AC4E39B-9360-45B6-8FEF-D1C9A2E14FA0}"/>
              </a:ext>
            </a:extLst>
          </p:cNvPr>
          <p:cNvGrpSpPr/>
          <p:nvPr/>
        </p:nvGrpSpPr>
        <p:grpSpPr>
          <a:xfrm>
            <a:off x="1072665" y="3851439"/>
            <a:ext cx="1150347" cy="1148668"/>
            <a:chOff x="1072665" y="3833333"/>
            <a:chExt cx="1150347" cy="1148668"/>
          </a:xfrm>
        </p:grpSpPr>
        <p:sp>
          <p:nvSpPr>
            <p:cNvPr id="47" name="Oval 46">
              <a:extLst>
                <a:ext uri="{FF2B5EF4-FFF2-40B4-BE49-F238E27FC236}">
                  <a16:creationId xmlns:a16="http://schemas.microsoft.com/office/drawing/2014/main" id="{9BC66640-530E-495B-8F9F-EA97350CD35A}"/>
                </a:ext>
              </a:extLst>
            </p:cNvPr>
            <p:cNvSpPr/>
            <p:nvPr/>
          </p:nvSpPr>
          <p:spPr>
            <a:xfrm>
              <a:off x="1072665" y="3833333"/>
              <a:ext cx="1150347" cy="1148668"/>
            </a:xfrm>
            <a:prstGeom prst="ellipse">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200" dirty="0">
                <a:solidFill>
                  <a:schemeClr val="bg1"/>
                </a:solidFill>
              </a:endParaRPr>
            </a:p>
          </p:txBody>
        </p:sp>
        <p:sp>
          <p:nvSpPr>
            <p:cNvPr id="48" name="TextBox 47">
              <a:extLst>
                <a:ext uri="{FF2B5EF4-FFF2-40B4-BE49-F238E27FC236}">
                  <a16:creationId xmlns:a16="http://schemas.microsoft.com/office/drawing/2014/main" id="{51411052-5272-4C37-9D88-B71E810B103E}"/>
                </a:ext>
              </a:extLst>
            </p:cNvPr>
            <p:cNvSpPr txBox="1"/>
            <p:nvPr/>
          </p:nvSpPr>
          <p:spPr>
            <a:xfrm>
              <a:off x="1122161" y="4130668"/>
              <a:ext cx="1051355"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GB" sz="1800" b="1" dirty="0">
                  <a:solidFill>
                    <a:schemeClr val="bg1"/>
                  </a:solidFill>
                </a:rPr>
                <a:t>£85-£178</a:t>
              </a:r>
              <a:br>
                <a:rPr lang="en-GB" sz="1800" b="1" dirty="0">
                  <a:solidFill>
                    <a:schemeClr val="bg1"/>
                  </a:solidFill>
                </a:rPr>
              </a:br>
              <a:r>
                <a:rPr lang="en-GB" sz="1800" b="1" dirty="0">
                  <a:solidFill>
                    <a:schemeClr val="bg1"/>
                  </a:solidFill>
                </a:rPr>
                <a:t>billion</a:t>
              </a:r>
            </a:p>
          </p:txBody>
        </p:sp>
      </p:grpSp>
      <p:cxnSp>
        <p:nvCxnSpPr>
          <p:cNvPr id="49" name="Straight Connector 48">
            <a:extLst>
              <a:ext uri="{FF2B5EF4-FFF2-40B4-BE49-F238E27FC236}">
                <a16:creationId xmlns:a16="http://schemas.microsoft.com/office/drawing/2014/main" id="{D61F9EDE-062F-4B03-A195-C4E200F870FA}"/>
              </a:ext>
            </a:extLst>
          </p:cNvPr>
          <p:cNvCxnSpPr>
            <a:cxnSpLocks/>
          </p:cNvCxnSpPr>
          <p:nvPr/>
        </p:nvCxnSpPr>
        <p:spPr>
          <a:xfrm>
            <a:off x="2996878" y="1905000"/>
            <a:ext cx="0" cy="1781473"/>
          </a:xfrm>
          <a:prstGeom prst="line">
            <a:avLst/>
          </a:prstGeom>
          <a:ln w="28575" cap="flat">
            <a:solidFill>
              <a:srgbClr val="E6007E"/>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9C32515-4A1A-4AEC-BEA7-AAF5EA03E6E6}"/>
              </a:ext>
            </a:extLst>
          </p:cNvPr>
          <p:cNvCxnSpPr>
            <a:cxnSpLocks/>
          </p:cNvCxnSpPr>
          <p:nvPr/>
        </p:nvCxnSpPr>
        <p:spPr>
          <a:xfrm>
            <a:off x="2996878" y="3934233"/>
            <a:ext cx="0" cy="1587040"/>
          </a:xfrm>
          <a:prstGeom prst="line">
            <a:avLst/>
          </a:prstGeom>
          <a:ln w="28575" cap="flat">
            <a:solidFill>
              <a:srgbClr val="00B0F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0B660F9-A02F-480A-946C-1996995E12CA}"/>
              </a:ext>
            </a:extLst>
          </p:cNvPr>
          <p:cNvSpPr txBox="1">
            <a:spLocks/>
          </p:cNvSpPr>
          <p:nvPr/>
        </p:nvSpPr>
        <p:spPr>
          <a:xfrm>
            <a:off x="480048" y="3171134"/>
            <a:ext cx="2335580"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200" b="1" dirty="0">
                <a:solidFill>
                  <a:srgbClr val="080808"/>
                </a:solidFill>
              </a:rPr>
              <a:t>Potential days gained due to improved productivity in the UK (2022)</a:t>
            </a:r>
          </a:p>
        </p:txBody>
      </p:sp>
      <p:grpSp>
        <p:nvGrpSpPr>
          <p:cNvPr id="52" name="Group 51">
            <a:extLst>
              <a:ext uri="{FF2B5EF4-FFF2-40B4-BE49-F238E27FC236}">
                <a16:creationId xmlns:a16="http://schemas.microsoft.com/office/drawing/2014/main" id="{C6E32D45-34CA-4A8B-B1DF-A9E647257A14}"/>
              </a:ext>
            </a:extLst>
          </p:cNvPr>
          <p:cNvGrpSpPr/>
          <p:nvPr/>
        </p:nvGrpSpPr>
        <p:grpSpPr>
          <a:xfrm>
            <a:off x="1072665" y="1905000"/>
            <a:ext cx="1150347" cy="1148668"/>
            <a:chOff x="1072665" y="1887732"/>
            <a:chExt cx="1150347" cy="1148668"/>
          </a:xfrm>
        </p:grpSpPr>
        <p:sp>
          <p:nvSpPr>
            <p:cNvPr id="53" name="Oval 52">
              <a:extLst>
                <a:ext uri="{FF2B5EF4-FFF2-40B4-BE49-F238E27FC236}">
                  <a16:creationId xmlns:a16="http://schemas.microsoft.com/office/drawing/2014/main" id="{580AE8CB-E8EF-46E6-A970-FD356494A7D9}"/>
                </a:ext>
              </a:extLst>
            </p:cNvPr>
            <p:cNvSpPr/>
            <p:nvPr/>
          </p:nvSpPr>
          <p:spPr>
            <a:xfrm>
              <a:off x="1072665" y="1887732"/>
              <a:ext cx="1150347" cy="1148668"/>
            </a:xfrm>
            <a:prstGeom prst="ellipse">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200" dirty="0">
                <a:solidFill>
                  <a:schemeClr val="bg1"/>
                </a:solidFill>
              </a:endParaRPr>
            </a:p>
          </p:txBody>
        </p:sp>
        <p:sp>
          <p:nvSpPr>
            <p:cNvPr id="55" name="TextBox 54">
              <a:extLst>
                <a:ext uri="{FF2B5EF4-FFF2-40B4-BE49-F238E27FC236}">
                  <a16:creationId xmlns:a16="http://schemas.microsoft.com/office/drawing/2014/main" id="{416CEBE5-F2F2-4DE6-80A1-78D405F7697F}"/>
                </a:ext>
              </a:extLst>
            </p:cNvPr>
            <p:cNvSpPr txBox="1"/>
            <p:nvPr/>
          </p:nvSpPr>
          <p:spPr>
            <a:xfrm>
              <a:off x="1122161" y="2185067"/>
              <a:ext cx="1051355"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GB" sz="1800" b="1" dirty="0">
                  <a:solidFill>
                    <a:schemeClr val="bg1"/>
                  </a:solidFill>
                </a:rPr>
                <a:t>~1 </a:t>
              </a:r>
              <a:br>
                <a:rPr lang="en-GB" sz="1800" b="1" dirty="0">
                  <a:solidFill>
                    <a:schemeClr val="bg1"/>
                  </a:solidFill>
                </a:rPr>
              </a:br>
              <a:r>
                <a:rPr lang="en-GB" sz="1800" b="1" dirty="0">
                  <a:solidFill>
                    <a:schemeClr val="bg1"/>
                  </a:solidFill>
                </a:rPr>
                <a:t>billion</a:t>
              </a:r>
            </a:p>
          </p:txBody>
        </p:sp>
      </p:grpSp>
      <p:grpSp>
        <p:nvGrpSpPr>
          <p:cNvPr id="56" name="Group 55">
            <a:extLst>
              <a:ext uri="{FF2B5EF4-FFF2-40B4-BE49-F238E27FC236}">
                <a16:creationId xmlns:a16="http://schemas.microsoft.com/office/drawing/2014/main" id="{CFFFF652-17E3-4A66-9ACB-1DDDC0A86B06}"/>
              </a:ext>
            </a:extLst>
          </p:cNvPr>
          <p:cNvGrpSpPr>
            <a:grpSpLocks/>
          </p:cNvGrpSpPr>
          <p:nvPr/>
        </p:nvGrpSpPr>
        <p:grpSpPr>
          <a:xfrm>
            <a:off x="3150786" y="1405730"/>
            <a:ext cx="8461012" cy="409606"/>
            <a:chOff x="3438042" y="1432889"/>
            <a:chExt cx="8134750" cy="409606"/>
          </a:xfrm>
        </p:grpSpPr>
        <p:sp>
          <p:nvSpPr>
            <p:cNvPr id="57" name="TextBox 56">
              <a:extLst>
                <a:ext uri="{FF2B5EF4-FFF2-40B4-BE49-F238E27FC236}">
                  <a16:creationId xmlns:a16="http://schemas.microsoft.com/office/drawing/2014/main" id="{1975C66E-B9A4-4BAD-867A-83DF6437C4FD}"/>
                </a:ext>
              </a:extLst>
            </p:cNvPr>
            <p:cNvSpPr txBox="1">
              <a:spLocks/>
            </p:cNvSpPr>
            <p:nvPr/>
          </p:nvSpPr>
          <p:spPr>
            <a:xfrm>
              <a:off x="3438042" y="1432889"/>
              <a:ext cx="8134750" cy="369332"/>
            </a:xfrm>
            <a:prstGeom prst="rect">
              <a:avLst/>
            </a:prstGeom>
          </p:spPr>
          <p:txBody>
            <a:bodyPr vert="horz" wrap="square" lIns="0" tIns="0" rIns="0" bIns="0" rtlCol="0" anchor="b">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2400" b="1" dirty="0"/>
                <a:t>Average of:</a:t>
              </a:r>
            </a:p>
          </p:txBody>
        </p:sp>
        <p:cxnSp>
          <p:nvCxnSpPr>
            <p:cNvPr id="58" name="Straight Connector 57">
              <a:extLst>
                <a:ext uri="{FF2B5EF4-FFF2-40B4-BE49-F238E27FC236}">
                  <a16:creationId xmlns:a16="http://schemas.microsoft.com/office/drawing/2014/main" id="{55FB5369-FA47-4E46-A6E2-5F5C6E9ABF19}"/>
                </a:ext>
              </a:extLst>
            </p:cNvPr>
            <p:cNvCxnSpPr>
              <a:cxnSpLocks/>
            </p:cNvCxnSpPr>
            <p:nvPr/>
          </p:nvCxnSpPr>
          <p:spPr>
            <a:xfrm>
              <a:off x="3438042" y="1842495"/>
              <a:ext cx="8134750" cy="0"/>
            </a:xfrm>
            <a:prstGeom prst="line">
              <a:avLst/>
            </a:prstGeom>
            <a:ln w="1270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BD807732-AC6B-45FB-ABFF-347E500742EE}"/>
              </a:ext>
            </a:extLst>
          </p:cNvPr>
          <p:cNvCxnSpPr>
            <a:cxnSpLocks/>
          </p:cNvCxnSpPr>
          <p:nvPr/>
        </p:nvCxnSpPr>
        <p:spPr>
          <a:xfrm>
            <a:off x="3150786" y="3810353"/>
            <a:ext cx="8457678" cy="0"/>
          </a:xfrm>
          <a:prstGeom prst="line">
            <a:avLst/>
          </a:prstGeom>
          <a:noFill/>
          <a:ln w="9525" cap="flat" cmpd="sng" algn="ctr">
            <a:solidFill>
              <a:schemeClr val="bg1">
                <a:lumMod val="50000"/>
              </a:schemeClr>
            </a:solidFill>
            <a:prstDash val="sysDot"/>
            <a:miter lim="800000"/>
            <a:tailEnd type="none"/>
          </a:ln>
          <a:effectLst/>
        </p:spPr>
      </p:cxnSp>
      <p:sp>
        <p:nvSpPr>
          <p:cNvPr id="60" name="TextBox 59">
            <a:extLst>
              <a:ext uri="{FF2B5EF4-FFF2-40B4-BE49-F238E27FC236}">
                <a16:creationId xmlns:a16="http://schemas.microsoft.com/office/drawing/2014/main" id="{0D37CA9E-1A77-4517-9341-EF646C2AFADE}"/>
              </a:ext>
            </a:extLst>
          </p:cNvPr>
          <p:cNvSpPr txBox="1"/>
          <p:nvPr/>
        </p:nvSpPr>
        <p:spPr>
          <a:xfrm>
            <a:off x="9010438" y="3419435"/>
            <a:ext cx="2601360" cy="304699"/>
          </a:xfrm>
          <a:prstGeom prst="rect">
            <a:avLst/>
          </a:prstGeom>
        </p:spPr>
        <p:txBody>
          <a:bodyPr vert="horz" wrap="square" lIns="0" tIns="0" rIns="0" bIns="0" rtlCol="0" anchor="t" anchorCtr="0">
            <a:spAutoFit/>
          </a:bodyPr>
          <a:lstStyle>
            <a:lvl1pPr marL="221422" lvl="0" indent="-221422" defTabSz="885688">
              <a:lnSpc>
                <a:spcPct val="90000"/>
              </a:lnSpc>
              <a:spcBef>
                <a:spcPts val="969"/>
              </a:spcBef>
              <a:buFont typeface="Arial" panose="020B0604020202020204" pitchFamily="34" charset="0"/>
              <a:buChar char="•"/>
              <a:defRPr sz="1600"/>
            </a:lvl1pPr>
            <a:lvl2pPr marL="664266" lvl="1" indent="-221422" defTabSz="885688">
              <a:lnSpc>
                <a:spcPct val="90000"/>
              </a:lnSpc>
              <a:spcBef>
                <a:spcPts val="484"/>
              </a:spcBef>
              <a:buFont typeface="Arial" panose="020B0604020202020204" pitchFamily="34" charset="0"/>
              <a:buChar char="•"/>
              <a:defRPr sz="1600"/>
            </a:lvl2pPr>
            <a:lvl3pPr marL="1107110" lvl="2" indent="-221422" defTabSz="885688">
              <a:lnSpc>
                <a:spcPct val="90000"/>
              </a:lnSpc>
              <a:spcBef>
                <a:spcPts val="484"/>
              </a:spcBef>
              <a:buFont typeface="Arial" panose="020B0604020202020204" pitchFamily="34" charset="0"/>
              <a:buChar char="•"/>
              <a:defRPr sz="1600"/>
            </a:lvl3pPr>
            <a:lvl4pPr marL="1549954" lvl="3" indent="-221422" defTabSz="885688">
              <a:lnSpc>
                <a:spcPct val="90000"/>
              </a:lnSpc>
              <a:spcBef>
                <a:spcPts val="484"/>
              </a:spcBef>
              <a:buFont typeface="Arial" panose="020B0604020202020204" pitchFamily="34" charset="0"/>
              <a:buChar char="•"/>
              <a:defRPr sz="1600"/>
            </a:lvl4pPr>
            <a:lvl5pPr marL="1992798" lvl="4" indent="-221422" defTabSz="885688">
              <a:lnSpc>
                <a:spcPct val="90000"/>
              </a:lnSpc>
              <a:spcBef>
                <a:spcPts val="484"/>
              </a:spcBef>
              <a:buFont typeface="Arial" panose="020B0604020202020204" pitchFamily="34" charset="0"/>
              <a:buChar char="•"/>
              <a:defRPr sz="1600"/>
            </a:lvl5pPr>
            <a:lvl6pPr marL="2435642" indent="-221422" defTabSz="885688">
              <a:lnSpc>
                <a:spcPct val="90000"/>
              </a:lnSpc>
              <a:spcBef>
                <a:spcPts val="484"/>
              </a:spcBef>
              <a:buFont typeface="Arial" panose="020B0604020202020204" pitchFamily="34" charset="0"/>
              <a:buChar char="•"/>
              <a:defRPr sz="1743"/>
            </a:lvl6pPr>
            <a:lvl7pPr marL="2878485" indent="-221422" defTabSz="885688">
              <a:lnSpc>
                <a:spcPct val="90000"/>
              </a:lnSpc>
              <a:spcBef>
                <a:spcPts val="484"/>
              </a:spcBef>
              <a:buFont typeface="Arial" panose="020B0604020202020204" pitchFamily="34" charset="0"/>
              <a:buChar char="•"/>
              <a:defRPr sz="1743"/>
            </a:lvl7pPr>
            <a:lvl8pPr marL="3321329" indent="-221422" defTabSz="885688">
              <a:lnSpc>
                <a:spcPct val="90000"/>
              </a:lnSpc>
              <a:spcBef>
                <a:spcPts val="484"/>
              </a:spcBef>
              <a:buFont typeface="Arial" panose="020B0604020202020204" pitchFamily="34" charset="0"/>
              <a:buChar char="•"/>
              <a:defRPr sz="1743"/>
            </a:lvl8pPr>
            <a:lvl9pPr marL="3764173" indent="-221422" defTabSz="885688">
              <a:lnSpc>
                <a:spcPct val="90000"/>
              </a:lnSpc>
              <a:spcBef>
                <a:spcPts val="484"/>
              </a:spcBef>
              <a:buFont typeface="Arial" panose="020B0604020202020204" pitchFamily="34" charset="0"/>
              <a:buChar char="•"/>
              <a:defRPr sz="1743"/>
            </a:lvl9pPr>
          </a:lstStyle>
          <a:p>
            <a:pPr marL="0" indent="0">
              <a:buNone/>
            </a:pPr>
            <a:r>
              <a:rPr lang="en-US" sz="1200" b="1" dirty="0">
                <a:solidFill>
                  <a:srgbClr val="080808"/>
                </a:solidFill>
                <a:latin typeface="Arial" panose="020B0604020202020204" pitchFamily="34" charset="0"/>
                <a:cs typeface="Arial" panose="020B0604020202020204" pitchFamily="34" charset="0"/>
              </a:rPr>
              <a:t>Sorenson, S</a:t>
            </a:r>
            <a:r>
              <a:rPr lang="en-US" sz="1000" b="1" dirty="0">
                <a:solidFill>
                  <a:srgbClr val="080808"/>
                </a:solidFill>
                <a:latin typeface="Arial" panose="020B0604020202020204" pitchFamily="34" charset="0"/>
                <a:cs typeface="Arial" panose="020B0604020202020204" pitchFamily="34" charset="0"/>
              </a:rPr>
              <a:t>. </a:t>
            </a:r>
            <a:r>
              <a:rPr lang="en-US" sz="1000" dirty="0">
                <a:solidFill>
                  <a:srgbClr val="080808"/>
                </a:solidFill>
                <a:latin typeface="Arial" panose="020B0604020202020204" pitchFamily="34" charset="0"/>
                <a:cs typeface="Arial" panose="020B0604020202020204" pitchFamily="34" charset="0"/>
              </a:rPr>
              <a:t>(2013). How Employee Engagement Drives Growth. [online] Gallup. </a:t>
            </a:r>
            <a:endParaRPr lang="en-GB" sz="1000" dirty="0">
              <a:solidFill>
                <a:srgbClr val="080808"/>
              </a:solidFill>
              <a:latin typeface="Arial" panose="020B0604020202020204" pitchFamily="34" charset="0"/>
              <a:cs typeface="Arial" panose="020B0604020202020204" pitchFamily="34" charset="0"/>
            </a:endParaRPr>
          </a:p>
        </p:txBody>
      </p:sp>
      <p:sp>
        <p:nvSpPr>
          <p:cNvPr id="71" name="5. Source">
            <a:extLst>
              <a:ext uri="{FF2B5EF4-FFF2-40B4-BE49-F238E27FC236}">
                <a16:creationId xmlns:a16="http://schemas.microsoft.com/office/drawing/2014/main" id="{502427F2-B241-4D58-BC7C-8FBBB160E41E}"/>
              </a:ext>
            </a:extLst>
          </p:cNvPr>
          <p:cNvSpPr txBox="1">
            <a:spLocks/>
          </p:cNvSpPr>
          <p:nvPr>
            <p:custDataLst>
              <p:tags r:id="rId2"/>
            </p:custDataLst>
          </p:nvPr>
        </p:nvSpPr>
        <p:spPr>
          <a:xfrm>
            <a:off x="3112990" y="5831016"/>
            <a:ext cx="5394960" cy="123111"/>
          </a:xfrm>
          <a:prstGeom prst="rect">
            <a:avLst/>
          </a:prstGeom>
          <a:noFill/>
        </p:spPr>
        <p:txBody>
          <a:bodyPr vert="horz" wrap="square" lIns="0" tIns="0" rIns="0" bIns="0" rtlCol="0" anchor="b" anchorCtr="0">
            <a:spAutoFit/>
          </a:bodyPr>
          <a:lstStyle/>
          <a:p>
            <a:r>
              <a:rPr lang="en-US" sz="800" dirty="0">
                <a:solidFill>
                  <a:schemeClr val="accent6"/>
                </a:solidFill>
              </a:rPr>
              <a:t>Source: McKinsey Health Institute Economic Value Proposition analysis</a:t>
            </a:r>
            <a:endParaRPr lang="en-GB" sz="800" dirty="0">
              <a:solidFill>
                <a:schemeClr val="accent6"/>
              </a:solidFill>
            </a:endParaRPr>
          </a:p>
        </p:txBody>
      </p:sp>
      <p:sp>
        <p:nvSpPr>
          <p:cNvPr id="62" name="object 22">
            <a:extLst>
              <a:ext uri="{FF2B5EF4-FFF2-40B4-BE49-F238E27FC236}">
                <a16:creationId xmlns:a16="http://schemas.microsoft.com/office/drawing/2014/main" id="{9C025F18-5ABC-4765-B6E1-6FFF7BFBD8A2}"/>
              </a:ext>
            </a:extLst>
          </p:cNvPr>
          <p:cNvSpPr/>
          <p:nvPr/>
        </p:nvSpPr>
        <p:spPr>
          <a:xfrm>
            <a:off x="468007" y="5737949"/>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a:p>
        </p:txBody>
      </p:sp>
      <p:pic>
        <p:nvPicPr>
          <p:cNvPr id="61" name="Picture 60">
            <a:extLst>
              <a:ext uri="{FF2B5EF4-FFF2-40B4-BE49-F238E27FC236}">
                <a16:creationId xmlns:a16="http://schemas.microsoft.com/office/drawing/2014/main" id="{4D95D035-B66C-40C6-A4CF-EE43572B4500}"/>
              </a:ext>
            </a:extLst>
          </p:cNvPr>
          <p:cNvPicPr>
            <a:picLocks noChangeAspect="1"/>
          </p:cNvPicPr>
          <p:nvPr/>
        </p:nvPicPr>
        <p:blipFill>
          <a:blip r:embed="rId6"/>
          <a:stretch>
            <a:fillRect/>
          </a:stretch>
        </p:blipFill>
        <p:spPr>
          <a:xfrm>
            <a:off x="8660129" y="5931015"/>
            <a:ext cx="2216241" cy="713065"/>
          </a:xfrm>
          <a:prstGeom prst="rect">
            <a:avLst/>
          </a:prstGeom>
        </p:spPr>
      </p:pic>
    </p:spTree>
    <p:extLst>
      <p:ext uri="{BB962C8B-B14F-4D97-AF65-F5344CB8AC3E}">
        <p14:creationId xmlns:p14="http://schemas.microsoft.com/office/powerpoint/2010/main" val="813857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850F62D-42D1-806B-64E0-5BC8B3226FD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1850F62D-42D1-806B-64E0-5BC8B3226FD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0" name="TextBox 39">
            <a:extLst>
              <a:ext uri="{FF2B5EF4-FFF2-40B4-BE49-F238E27FC236}">
                <a16:creationId xmlns:a16="http://schemas.microsoft.com/office/drawing/2014/main" id="{CE33AE58-9108-C7A1-AEFF-18116A14695D}"/>
              </a:ext>
            </a:extLst>
          </p:cNvPr>
          <p:cNvSpPr txBox="1">
            <a:spLocks/>
          </p:cNvSpPr>
          <p:nvPr/>
        </p:nvSpPr>
        <p:spPr>
          <a:xfrm>
            <a:off x="6581681" y="3934233"/>
            <a:ext cx="1083854" cy="215444"/>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400" b="1" dirty="0">
                <a:solidFill>
                  <a:srgbClr val="080808"/>
                </a:solidFill>
              </a:rPr>
              <a:t>£28.4k</a:t>
            </a:r>
          </a:p>
        </p:txBody>
      </p:sp>
      <p:sp>
        <p:nvSpPr>
          <p:cNvPr id="41" name="TextBox 40">
            <a:extLst>
              <a:ext uri="{FF2B5EF4-FFF2-40B4-BE49-F238E27FC236}">
                <a16:creationId xmlns:a16="http://schemas.microsoft.com/office/drawing/2014/main" id="{6D598F40-8AC8-E511-6BA8-E87684B7A432}"/>
              </a:ext>
            </a:extLst>
          </p:cNvPr>
          <p:cNvSpPr txBox="1">
            <a:spLocks/>
          </p:cNvSpPr>
          <p:nvPr/>
        </p:nvSpPr>
        <p:spPr>
          <a:xfrm>
            <a:off x="6581681" y="4235208"/>
            <a:ext cx="1083854" cy="738664"/>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dirty="0">
                <a:solidFill>
                  <a:srgbClr val="080808"/>
                </a:solidFill>
              </a:rPr>
              <a:t>Average annual regular pay in the UK, 2022 (ONS)</a:t>
            </a:r>
          </a:p>
        </p:txBody>
      </p:sp>
      <p:sp>
        <p:nvSpPr>
          <p:cNvPr id="42" name="TextBox 41">
            <a:extLst>
              <a:ext uri="{FF2B5EF4-FFF2-40B4-BE49-F238E27FC236}">
                <a16:creationId xmlns:a16="http://schemas.microsoft.com/office/drawing/2014/main" id="{85467AD2-A5F1-4C29-2C8C-5E9DEB00457B}"/>
              </a:ext>
            </a:extLst>
          </p:cNvPr>
          <p:cNvSpPr txBox="1">
            <a:spLocks/>
          </p:cNvSpPr>
          <p:nvPr/>
        </p:nvSpPr>
        <p:spPr>
          <a:xfrm>
            <a:off x="8235505" y="3934233"/>
            <a:ext cx="1249592"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400" b="1" dirty="0">
                <a:solidFill>
                  <a:srgbClr val="080808"/>
                </a:solidFill>
              </a:rPr>
              <a:t>70%, 88%</a:t>
            </a:r>
            <a:r>
              <a:rPr lang="en-GB" sz="1400" b="1" baseline="30000" dirty="0">
                <a:solidFill>
                  <a:srgbClr val="080808"/>
                </a:solidFill>
              </a:rPr>
              <a:t>2</a:t>
            </a:r>
            <a:r>
              <a:rPr lang="en-GB" sz="1400" b="1" dirty="0">
                <a:solidFill>
                  <a:srgbClr val="080808"/>
                </a:solidFill>
              </a:rPr>
              <a:t> </a:t>
            </a:r>
          </a:p>
        </p:txBody>
      </p:sp>
      <p:sp>
        <p:nvSpPr>
          <p:cNvPr id="43" name="TextBox 42">
            <a:extLst>
              <a:ext uri="{FF2B5EF4-FFF2-40B4-BE49-F238E27FC236}">
                <a16:creationId xmlns:a16="http://schemas.microsoft.com/office/drawing/2014/main" id="{AAA90DE1-FC76-AB85-66E1-14AE49FE9B4E}"/>
              </a:ext>
            </a:extLst>
          </p:cNvPr>
          <p:cNvSpPr txBox="1">
            <a:spLocks/>
          </p:cNvSpPr>
          <p:nvPr/>
        </p:nvSpPr>
        <p:spPr>
          <a:xfrm>
            <a:off x="8235505" y="4235208"/>
            <a:ext cx="1249592" cy="110799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dirty="0">
                <a:solidFill>
                  <a:srgbClr val="080808"/>
                </a:solidFill>
              </a:rPr>
              <a:t>Relative performance of in first and second year of tenure compared to an average employee</a:t>
            </a:r>
          </a:p>
        </p:txBody>
      </p:sp>
      <p:sp>
        <p:nvSpPr>
          <p:cNvPr id="44" name="TextBox 43">
            <a:extLst>
              <a:ext uri="{FF2B5EF4-FFF2-40B4-BE49-F238E27FC236}">
                <a16:creationId xmlns:a16="http://schemas.microsoft.com/office/drawing/2014/main" id="{23B1C6CB-4162-A1B1-5454-809EFBFC3E9F}"/>
              </a:ext>
            </a:extLst>
          </p:cNvPr>
          <p:cNvSpPr txBox="1">
            <a:spLocks/>
          </p:cNvSpPr>
          <p:nvPr/>
        </p:nvSpPr>
        <p:spPr>
          <a:xfrm>
            <a:off x="3150786" y="3934233"/>
            <a:ext cx="1207101"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400" b="1" dirty="0">
                <a:solidFill>
                  <a:srgbClr val="080808"/>
                </a:solidFill>
              </a:rPr>
              <a:t>£25 billion</a:t>
            </a:r>
          </a:p>
        </p:txBody>
      </p:sp>
      <p:sp>
        <p:nvSpPr>
          <p:cNvPr id="48" name="TextBox 47">
            <a:extLst>
              <a:ext uri="{FF2B5EF4-FFF2-40B4-BE49-F238E27FC236}">
                <a16:creationId xmlns:a16="http://schemas.microsoft.com/office/drawing/2014/main" id="{A272F20D-25AD-BC68-EFB2-12A379788D38}"/>
              </a:ext>
            </a:extLst>
          </p:cNvPr>
          <p:cNvSpPr txBox="1">
            <a:spLocks/>
          </p:cNvSpPr>
          <p:nvPr/>
        </p:nvSpPr>
        <p:spPr>
          <a:xfrm>
            <a:off x="3150786" y="4235208"/>
            <a:ext cx="1207101" cy="73866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dirty="0">
                <a:solidFill>
                  <a:srgbClr val="080808"/>
                </a:solidFill>
              </a:rPr>
              <a:t>Potential benefit of improved productivity in the UK, 2022</a:t>
            </a:r>
          </a:p>
        </p:txBody>
      </p:sp>
      <p:sp>
        <p:nvSpPr>
          <p:cNvPr id="49" name="TextBox 48">
            <a:extLst>
              <a:ext uri="{FF2B5EF4-FFF2-40B4-BE49-F238E27FC236}">
                <a16:creationId xmlns:a16="http://schemas.microsoft.com/office/drawing/2014/main" id="{DF10CA51-3FE1-EFBE-CED9-B14B9787BF05}"/>
              </a:ext>
            </a:extLst>
          </p:cNvPr>
          <p:cNvSpPr txBox="1">
            <a:spLocks/>
          </p:cNvSpPr>
          <p:nvPr/>
        </p:nvSpPr>
        <p:spPr>
          <a:xfrm>
            <a:off x="4927857" y="3934233"/>
            <a:ext cx="1083854" cy="215444"/>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400" b="1" dirty="0">
                <a:solidFill>
                  <a:srgbClr val="080808"/>
                </a:solidFill>
              </a:rPr>
              <a:t>~2 million</a:t>
            </a:r>
          </a:p>
        </p:txBody>
      </p:sp>
      <p:sp>
        <p:nvSpPr>
          <p:cNvPr id="50" name="TextBox 49">
            <a:extLst>
              <a:ext uri="{FF2B5EF4-FFF2-40B4-BE49-F238E27FC236}">
                <a16:creationId xmlns:a16="http://schemas.microsoft.com/office/drawing/2014/main" id="{7A4ACA5C-E67F-1A9F-4F66-EF8A4F57456B}"/>
              </a:ext>
            </a:extLst>
          </p:cNvPr>
          <p:cNvSpPr txBox="1">
            <a:spLocks/>
          </p:cNvSpPr>
          <p:nvPr/>
        </p:nvSpPr>
        <p:spPr>
          <a:xfrm>
            <a:off x="4927857" y="4235208"/>
            <a:ext cx="1083854" cy="738664"/>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dirty="0">
                <a:solidFill>
                  <a:srgbClr val="080808"/>
                </a:solidFill>
              </a:rPr>
              <a:t>Employees voluntarily turned over in the UK, 2021</a:t>
            </a:r>
          </a:p>
        </p:txBody>
      </p:sp>
      <p:sp>
        <p:nvSpPr>
          <p:cNvPr id="51" name="TextBox 50">
            <a:extLst>
              <a:ext uri="{FF2B5EF4-FFF2-40B4-BE49-F238E27FC236}">
                <a16:creationId xmlns:a16="http://schemas.microsoft.com/office/drawing/2014/main" id="{861088B2-9307-3424-A982-DED765D2B5FE}"/>
              </a:ext>
            </a:extLst>
          </p:cNvPr>
          <p:cNvSpPr txBox="1">
            <a:spLocks/>
          </p:cNvSpPr>
          <p:nvPr/>
        </p:nvSpPr>
        <p:spPr>
          <a:xfrm>
            <a:off x="4552671" y="3934233"/>
            <a:ext cx="180402"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GB" sz="1400" b="1" dirty="0">
                <a:solidFill>
                  <a:srgbClr val="080808"/>
                </a:solidFill>
              </a:rPr>
              <a:t>=</a:t>
            </a:r>
          </a:p>
        </p:txBody>
      </p:sp>
      <p:sp>
        <p:nvSpPr>
          <p:cNvPr id="52" name="TextBox 51">
            <a:extLst>
              <a:ext uri="{FF2B5EF4-FFF2-40B4-BE49-F238E27FC236}">
                <a16:creationId xmlns:a16="http://schemas.microsoft.com/office/drawing/2014/main" id="{4F4E72A9-F985-C448-70D2-BC7A18E09C76}"/>
              </a:ext>
            </a:extLst>
          </p:cNvPr>
          <p:cNvSpPr txBox="1">
            <a:spLocks/>
          </p:cNvSpPr>
          <p:nvPr/>
        </p:nvSpPr>
        <p:spPr>
          <a:xfrm>
            <a:off x="6206495" y="3934233"/>
            <a:ext cx="180402"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GB" sz="1400" b="1" dirty="0">
                <a:solidFill>
                  <a:srgbClr val="080808"/>
                </a:solidFill>
              </a:rPr>
              <a:t>x</a:t>
            </a:r>
          </a:p>
        </p:txBody>
      </p:sp>
      <p:sp>
        <p:nvSpPr>
          <p:cNvPr id="53" name="TextBox 52">
            <a:extLst>
              <a:ext uri="{FF2B5EF4-FFF2-40B4-BE49-F238E27FC236}">
                <a16:creationId xmlns:a16="http://schemas.microsoft.com/office/drawing/2014/main" id="{9F99CE3B-FB4C-0C54-4CBB-2B52047EC5BF}"/>
              </a:ext>
            </a:extLst>
          </p:cNvPr>
          <p:cNvSpPr txBox="1">
            <a:spLocks/>
          </p:cNvSpPr>
          <p:nvPr/>
        </p:nvSpPr>
        <p:spPr>
          <a:xfrm>
            <a:off x="7860319" y="3934233"/>
            <a:ext cx="180402"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GB" sz="1400" b="1" dirty="0">
                <a:solidFill>
                  <a:srgbClr val="080808"/>
                </a:solidFill>
              </a:rPr>
              <a:t>x</a:t>
            </a:r>
          </a:p>
        </p:txBody>
      </p:sp>
      <p:sp>
        <p:nvSpPr>
          <p:cNvPr id="32" name="TextBox 31">
            <a:extLst>
              <a:ext uri="{FF2B5EF4-FFF2-40B4-BE49-F238E27FC236}">
                <a16:creationId xmlns:a16="http://schemas.microsoft.com/office/drawing/2014/main" id="{1054C2AF-F519-BD0F-9664-915F9661082E}"/>
              </a:ext>
            </a:extLst>
          </p:cNvPr>
          <p:cNvSpPr txBox="1">
            <a:spLocks/>
          </p:cNvSpPr>
          <p:nvPr/>
        </p:nvSpPr>
        <p:spPr>
          <a:xfrm>
            <a:off x="9679884" y="3934233"/>
            <a:ext cx="1931914" cy="101566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b="1" dirty="0">
                <a:solidFill>
                  <a:srgbClr val="080808"/>
                </a:solidFill>
              </a:rPr>
              <a:t>Steffens, N.K., </a:t>
            </a:r>
            <a:r>
              <a:rPr lang="en-US" sz="1200" b="1" dirty="0" err="1">
                <a:solidFill>
                  <a:srgbClr val="080808"/>
                </a:solidFill>
              </a:rPr>
              <a:t>Shemla</a:t>
            </a:r>
            <a:r>
              <a:rPr lang="en-US" sz="1200" b="1" dirty="0">
                <a:solidFill>
                  <a:srgbClr val="080808"/>
                </a:solidFill>
              </a:rPr>
              <a:t>, M., </a:t>
            </a:r>
            <a:r>
              <a:rPr lang="en-US" sz="1200" b="1" dirty="0" err="1">
                <a:solidFill>
                  <a:srgbClr val="080808"/>
                </a:solidFill>
              </a:rPr>
              <a:t>Wegge</a:t>
            </a:r>
            <a:r>
              <a:rPr lang="en-US" sz="1200" b="1" dirty="0">
                <a:solidFill>
                  <a:srgbClr val="080808"/>
                </a:solidFill>
              </a:rPr>
              <a:t>, J. and Diestel, S.</a:t>
            </a:r>
            <a:br>
              <a:rPr lang="en-US" sz="1200" b="1" dirty="0">
                <a:solidFill>
                  <a:srgbClr val="080808"/>
                </a:solidFill>
              </a:rPr>
            </a:br>
            <a:br>
              <a:rPr lang="en-US" sz="1200" b="1" dirty="0">
                <a:solidFill>
                  <a:srgbClr val="080808"/>
                </a:solidFill>
              </a:rPr>
            </a:br>
            <a:r>
              <a:rPr lang="en-US" sz="1000" dirty="0">
                <a:solidFill>
                  <a:srgbClr val="080808"/>
                </a:solidFill>
              </a:rPr>
              <a:t>(2014).</a:t>
            </a:r>
            <a:r>
              <a:rPr lang="en-US" sz="1000" b="1" dirty="0">
                <a:solidFill>
                  <a:srgbClr val="080808"/>
                </a:solidFill>
              </a:rPr>
              <a:t> </a:t>
            </a:r>
            <a:r>
              <a:rPr lang="en-US" sz="1000" dirty="0">
                <a:solidFill>
                  <a:srgbClr val="080808"/>
                </a:solidFill>
              </a:rPr>
              <a:t>Organizational Tenure and Employee Performance. Group &amp; Organization Management</a:t>
            </a:r>
          </a:p>
        </p:txBody>
      </p:sp>
      <p:sp>
        <p:nvSpPr>
          <p:cNvPr id="63" name="TextBox 62">
            <a:extLst>
              <a:ext uri="{FF2B5EF4-FFF2-40B4-BE49-F238E27FC236}">
                <a16:creationId xmlns:a16="http://schemas.microsoft.com/office/drawing/2014/main" id="{6FB65D03-2B5F-6FF2-C3E0-CB7B26E07330}"/>
              </a:ext>
            </a:extLst>
          </p:cNvPr>
          <p:cNvSpPr txBox="1">
            <a:spLocks/>
          </p:cNvSpPr>
          <p:nvPr/>
        </p:nvSpPr>
        <p:spPr>
          <a:xfrm>
            <a:off x="9679884" y="1905000"/>
            <a:ext cx="1931914" cy="569387"/>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b="1" dirty="0">
                <a:solidFill>
                  <a:srgbClr val="080808"/>
                </a:solidFill>
              </a:rPr>
              <a:t>Cendex (XPertHR)</a:t>
            </a:r>
            <a:endParaRPr lang="en-US" sz="1800" b="1" dirty="0">
              <a:solidFill>
                <a:srgbClr val="080808"/>
              </a:solidFill>
            </a:endParaRPr>
          </a:p>
          <a:p>
            <a:r>
              <a:rPr lang="en-US" sz="1000" dirty="0" err="1">
                <a:solidFill>
                  <a:srgbClr val="080808"/>
                </a:solidFill>
              </a:rPr>
              <a:t>XPertHR</a:t>
            </a:r>
            <a:r>
              <a:rPr lang="en-US" sz="1000" dirty="0">
                <a:solidFill>
                  <a:srgbClr val="080808"/>
                </a:solidFill>
              </a:rPr>
              <a:t> Survey January 2021-January 2022</a:t>
            </a:r>
          </a:p>
        </p:txBody>
      </p:sp>
      <p:sp>
        <p:nvSpPr>
          <p:cNvPr id="64" name="TextBox 63">
            <a:extLst>
              <a:ext uri="{FF2B5EF4-FFF2-40B4-BE49-F238E27FC236}">
                <a16:creationId xmlns:a16="http://schemas.microsoft.com/office/drawing/2014/main" id="{FE53A70F-53ED-7976-D542-680613D02D06}"/>
              </a:ext>
            </a:extLst>
          </p:cNvPr>
          <p:cNvSpPr txBox="1">
            <a:spLocks/>
          </p:cNvSpPr>
          <p:nvPr/>
        </p:nvSpPr>
        <p:spPr>
          <a:xfrm>
            <a:off x="9679884" y="2573012"/>
            <a:ext cx="1931914" cy="4154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b="1" dirty="0">
                <a:solidFill>
                  <a:srgbClr val="080808"/>
                </a:solidFill>
              </a:rPr>
              <a:t>Work Institute</a:t>
            </a:r>
          </a:p>
          <a:p>
            <a:r>
              <a:rPr lang="en-US" sz="1000" dirty="0">
                <a:solidFill>
                  <a:srgbClr val="080808"/>
                </a:solidFill>
              </a:rPr>
              <a:t>“Retention Report 2022”</a:t>
            </a:r>
          </a:p>
        </p:txBody>
      </p:sp>
      <p:sp>
        <p:nvSpPr>
          <p:cNvPr id="45" name="TextBox 44">
            <a:extLst>
              <a:ext uri="{FF2B5EF4-FFF2-40B4-BE49-F238E27FC236}">
                <a16:creationId xmlns:a16="http://schemas.microsoft.com/office/drawing/2014/main" id="{486C9DCC-7B28-4D19-A194-3BA26485695B}"/>
              </a:ext>
            </a:extLst>
          </p:cNvPr>
          <p:cNvSpPr txBox="1">
            <a:spLocks/>
          </p:cNvSpPr>
          <p:nvPr/>
        </p:nvSpPr>
        <p:spPr>
          <a:xfrm>
            <a:off x="9679884" y="3087135"/>
            <a:ext cx="1931914" cy="60016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en-US" sz="1200" b="1" dirty="0">
                <a:solidFill>
                  <a:srgbClr val="080808"/>
                </a:solidFill>
              </a:rPr>
              <a:t>McKinsey</a:t>
            </a:r>
          </a:p>
          <a:p>
            <a:r>
              <a:rPr lang="en-GB" sz="1100" dirty="0">
                <a:solidFill>
                  <a:srgbClr val="080808"/>
                </a:solidFill>
              </a:rPr>
              <a:t>"Gone for now, or gone for good?” </a:t>
            </a:r>
            <a:r>
              <a:rPr lang="en-US" sz="1100" dirty="0">
                <a:solidFill>
                  <a:srgbClr val="080808"/>
                </a:solidFill>
              </a:rPr>
              <a:t>2022</a:t>
            </a:r>
          </a:p>
        </p:txBody>
      </p:sp>
      <p:sp>
        <p:nvSpPr>
          <p:cNvPr id="57" name="TextBox 56">
            <a:extLst>
              <a:ext uri="{FF2B5EF4-FFF2-40B4-BE49-F238E27FC236}">
                <a16:creationId xmlns:a16="http://schemas.microsoft.com/office/drawing/2014/main" id="{8F03BA43-7EAC-1B1D-A0B5-B2718972A1C1}"/>
              </a:ext>
            </a:extLst>
          </p:cNvPr>
          <p:cNvSpPr txBox="1">
            <a:spLocks/>
          </p:cNvSpPr>
          <p:nvPr/>
        </p:nvSpPr>
        <p:spPr>
          <a:xfrm>
            <a:off x="3150786" y="2247749"/>
            <a:ext cx="1781629" cy="36933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dirty="0">
                <a:solidFill>
                  <a:srgbClr val="080808"/>
                </a:solidFill>
              </a:rPr>
              <a:t>Employee turnover rate (total), 2021</a:t>
            </a:r>
          </a:p>
        </p:txBody>
      </p:sp>
      <p:sp>
        <p:nvSpPr>
          <p:cNvPr id="55" name="TextBox 54">
            <a:extLst>
              <a:ext uri="{FF2B5EF4-FFF2-40B4-BE49-F238E27FC236}">
                <a16:creationId xmlns:a16="http://schemas.microsoft.com/office/drawing/2014/main" id="{2CD22FC7-1168-64C8-9553-211E58C00EC8}"/>
              </a:ext>
            </a:extLst>
          </p:cNvPr>
          <p:cNvSpPr txBox="1">
            <a:spLocks/>
          </p:cNvSpPr>
          <p:nvPr/>
        </p:nvSpPr>
        <p:spPr>
          <a:xfrm>
            <a:off x="7727368" y="2247749"/>
            <a:ext cx="1781629" cy="36933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dirty="0">
                <a:solidFill>
                  <a:srgbClr val="080808"/>
                </a:solidFill>
              </a:rPr>
              <a:t>Number of employees, </a:t>
            </a:r>
            <a:br>
              <a:rPr lang="en-US" sz="1200" dirty="0">
                <a:solidFill>
                  <a:srgbClr val="080808"/>
                </a:solidFill>
              </a:rPr>
            </a:br>
            <a:r>
              <a:rPr lang="en-US" sz="1200" dirty="0">
                <a:solidFill>
                  <a:srgbClr val="080808"/>
                </a:solidFill>
              </a:rPr>
              <a:t>2021 (ONS)</a:t>
            </a:r>
          </a:p>
        </p:txBody>
      </p:sp>
      <p:sp>
        <p:nvSpPr>
          <p:cNvPr id="60" name="TextBox 59">
            <a:extLst>
              <a:ext uri="{FF2B5EF4-FFF2-40B4-BE49-F238E27FC236}">
                <a16:creationId xmlns:a16="http://schemas.microsoft.com/office/drawing/2014/main" id="{7E712302-B6F7-B5A6-CCFA-E16B69758B41}"/>
              </a:ext>
            </a:extLst>
          </p:cNvPr>
          <p:cNvSpPr txBox="1">
            <a:spLocks/>
          </p:cNvSpPr>
          <p:nvPr/>
        </p:nvSpPr>
        <p:spPr>
          <a:xfrm>
            <a:off x="5439077" y="2247749"/>
            <a:ext cx="1781629" cy="36933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dirty="0">
                <a:solidFill>
                  <a:srgbClr val="080808"/>
                </a:solidFill>
              </a:rPr>
              <a:t>Proportion of turnover due to wellbeing</a:t>
            </a:r>
            <a:r>
              <a:rPr lang="en-US" sz="1200" baseline="30000" dirty="0">
                <a:solidFill>
                  <a:srgbClr val="080808"/>
                </a:solidFill>
              </a:rPr>
              <a:t>1</a:t>
            </a:r>
            <a:r>
              <a:rPr lang="en-US" sz="1200" dirty="0">
                <a:solidFill>
                  <a:srgbClr val="080808"/>
                </a:solidFill>
              </a:rPr>
              <a:t>, 2022  </a:t>
            </a:r>
          </a:p>
        </p:txBody>
      </p:sp>
      <p:sp>
        <p:nvSpPr>
          <p:cNvPr id="65" name="TextBox 64">
            <a:extLst>
              <a:ext uri="{FF2B5EF4-FFF2-40B4-BE49-F238E27FC236}">
                <a16:creationId xmlns:a16="http://schemas.microsoft.com/office/drawing/2014/main" id="{810C3409-29E2-4DD0-8AEA-E2B14B1993DD}"/>
              </a:ext>
            </a:extLst>
          </p:cNvPr>
          <p:cNvSpPr txBox="1">
            <a:spLocks/>
          </p:cNvSpPr>
          <p:nvPr/>
        </p:nvSpPr>
        <p:spPr>
          <a:xfrm>
            <a:off x="3150786" y="3214441"/>
            <a:ext cx="1781629" cy="36933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dirty="0">
                <a:solidFill>
                  <a:srgbClr val="080808"/>
                </a:solidFill>
              </a:rPr>
              <a:t>Employee turnover rate (total), 2021</a:t>
            </a:r>
          </a:p>
        </p:txBody>
      </p:sp>
      <p:sp>
        <p:nvSpPr>
          <p:cNvPr id="47" name="TextBox 46">
            <a:extLst>
              <a:ext uri="{FF2B5EF4-FFF2-40B4-BE49-F238E27FC236}">
                <a16:creationId xmlns:a16="http://schemas.microsoft.com/office/drawing/2014/main" id="{1006CF91-6814-4914-BBA0-00497358B13C}"/>
              </a:ext>
            </a:extLst>
          </p:cNvPr>
          <p:cNvSpPr txBox="1">
            <a:spLocks/>
          </p:cNvSpPr>
          <p:nvPr/>
        </p:nvSpPr>
        <p:spPr>
          <a:xfrm>
            <a:off x="7727368" y="3214441"/>
            <a:ext cx="1781629" cy="36933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dirty="0">
                <a:solidFill>
                  <a:srgbClr val="080808"/>
                </a:solidFill>
              </a:rPr>
              <a:t>Number of employees, 2021 (ONS)</a:t>
            </a:r>
          </a:p>
        </p:txBody>
      </p:sp>
      <p:sp>
        <p:nvSpPr>
          <p:cNvPr id="69" name="TextBox 68">
            <a:extLst>
              <a:ext uri="{FF2B5EF4-FFF2-40B4-BE49-F238E27FC236}">
                <a16:creationId xmlns:a16="http://schemas.microsoft.com/office/drawing/2014/main" id="{61BD9C0B-7F7B-4F6A-BC1F-13E89E25487F}"/>
              </a:ext>
            </a:extLst>
          </p:cNvPr>
          <p:cNvSpPr txBox="1">
            <a:spLocks/>
          </p:cNvSpPr>
          <p:nvPr/>
        </p:nvSpPr>
        <p:spPr>
          <a:xfrm>
            <a:off x="5439077" y="3214441"/>
            <a:ext cx="1781629" cy="36933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dirty="0">
                <a:solidFill>
                  <a:srgbClr val="080808"/>
                </a:solidFill>
              </a:rPr>
              <a:t>Proportion of turnover due to wellbeing, 2022  </a:t>
            </a:r>
          </a:p>
        </p:txBody>
      </p:sp>
      <p:sp>
        <p:nvSpPr>
          <p:cNvPr id="56" name="TextBox 55">
            <a:extLst>
              <a:ext uri="{FF2B5EF4-FFF2-40B4-BE49-F238E27FC236}">
                <a16:creationId xmlns:a16="http://schemas.microsoft.com/office/drawing/2014/main" id="{E5A4B6EE-3F93-84A0-D62E-75B85ADFA782}"/>
              </a:ext>
            </a:extLst>
          </p:cNvPr>
          <p:cNvSpPr txBox="1">
            <a:spLocks/>
          </p:cNvSpPr>
          <p:nvPr/>
        </p:nvSpPr>
        <p:spPr>
          <a:xfrm>
            <a:off x="3150786" y="1905000"/>
            <a:ext cx="1781629"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400" b="1" dirty="0">
                <a:solidFill>
                  <a:srgbClr val="080808"/>
                </a:solidFill>
              </a:rPr>
              <a:t>14.4%</a:t>
            </a:r>
          </a:p>
        </p:txBody>
      </p:sp>
      <p:sp>
        <p:nvSpPr>
          <p:cNvPr id="58" name="TextBox 57">
            <a:extLst>
              <a:ext uri="{FF2B5EF4-FFF2-40B4-BE49-F238E27FC236}">
                <a16:creationId xmlns:a16="http://schemas.microsoft.com/office/drawing/2014/main" id="{16B9DAB0-B5A9-2584-8A5F-8BF8E8325BA8}"/>
              </a:ext>
            </a:extLst>
          </p:cNvPr>
          <p:cNvSpPr txBox="1">
            <a:spLocks/>
          </p:cNvSpPr>
          <p:nvPr/>
        </p:nvSpPr>
        <p:spPr>
          <a:xfrm>
            <a:off x="7727368" y="1905000"/>
            <a:ext cx="1781629"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400" b="1" dirty="0">
                <a:solidFill>
                  <a:srgbClr val="080808"/>
                </a:solidFill>
              </a:rPr>
              <a:t>29.9 million</a:t>
            </a:r>
          </a:p>
        </p:txBody>
      </p:sp>
      <p:sp>
        <p:nvSpPr>
          <p:cNvPr id="59" name="TextBox 58">
            <a:extLst>
              <a:ext uri="{FF2B5EF4-FFF2-40B4-BE49-F238E27FC236}">
                <a16:creationId xmlns:a16="http://schemas.microsoft.com/office/drawing/2014/main" id="{89CB7B66-6067-044A-8370-9701FAF4E195}"/>
              </a:ext>
            </a:extLst>
          </p:cNvPr>
          <p:cNvSpPr txBox="1">
            <a:spLocks/>
          </p:cNvSpPr>
          <p:nvPr/>
        </p:nvSpPr>
        <p:spPr>
          <a:xfrm>
            <a:off x="7391592" y="1905000"/>
            <a:ext cx="164890"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GB" sz="1400" b="1" dirty="0">
                <a:solidFill>
                  <a:srgbClr val="080808"/>
                </a:solidFill>
              </a:rPr>
              <a:t>x</a:t>
            </a:r>
          </a:p>
        </p:txBody>
      </p:sp>
      <p:sp>
        <p:nvSpPr>
          <p:cNvPr id="61" name="TextBox 60">
            <a:extLst>
              <a:ext uri="{FF2B5EF4-FFF2-40B4-BE49-F238E27FC236}">
                <a16:creationId xmlns:a16="http://schemas.microsoft.com/office/drawing/2014/main" id="{0F7F54E5-A2CC-D259-CE12-12796BAA210F}"/>
              </a:ext>
            </a:extLst>
          </p:cNvPr>
          <p:cNvSpPr txBox="1">
            <a:spLocks/>
          </p:cNvSpPr>
          <p:nvPr/>
        </p:nvSpPr>
        <p:spPr>
          <a:xfrm>
            <a:off x="5439077" y="1905000"/>
            <a:ext cx="1781629"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400" b="1" dirty="0">
                <a:solidFill>
                  <a:srgbClr val="080808"/>
                </a:solidFill>
              </a:rPr>
              <a:t>47.2%</a:t>
            </a:r>
          </a:p>
        </p:txBody>
      </p:sp>
      <p:sp>
        <p:nvSpPr>
          <p:cNvPr id="62" name="TextBox 61">
            <a:extLst>
              <a:ext uri="{FF2B5EF4-FFF2-40B4-BE49-F238E27FC236}">
                <a16:creationId xmlns:a16="http://schemas.microsoft.com/office/drawing/2014/main" id="{633551C0-D329-AF46-C34F-44FA6139C8F1}"/>
              </a:ext>
            </a:extLst>
          </p:cNvPr>
          <p:cNvSpPr txBox="1">
            <a:spLocks/>
          </p:cNvSpPr>
          <p:nvPr/>
        </p:nvSpPr>
        <p:spPr>
          <a:xfrm>
            <a:off x="5103301" y="1905000"/>
            <a:ext cx="164890"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GB" sz="1400" b="1" dirty="0">
                <a:solidFill>
                  <a:srgbClr val="080808"/>
                </a:solidFill>
              </a:rPr>
              <a:t>x</a:t>
            </a:r>
          </a:p>
        </p:txBody>
      </p:sp>
      <p:sp>
        <p:nvSpPr>
          <p:cNvPr id="54" name="TextBox 53">
            <a:extLst>
              <a:ext uri="{FF2B5EF4-FFF2-40B4-BE49-F238E27FC236}">
                <a16:creationId xmlns:a16="http://schemas.microsoft.com/office/drawing/2014/main" id="{1F0A1EDF-1A63-4DC0-BBCB-2B437E8C1C52}"/>
              </a:ext>
            </a:extLst>
          </p:cNvPr>
          <p:cNvSpPr txBox="1">
            <a:spLocks/>
          </p:cNvSpPr>
          <p:nvPr/>
        </p:nvSpPr>
        <p:spPr>
          <a:xfrm>
            <a:off x="3150786" y="2871691"/>
            <a:ext cx="1781629"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400" b="1" dirty="0">
                <a:solidFill>
                  <a:srgbClr val="080808"/>
                </a:solidFill>
              </a:rPr>
              <a:t>14.4%</a:t>
            </a:r>
          </a:p>
        </p:txBody>
      </p:sp>
      <p:sp>
        <p:nvSpPr>
          <p:cNvPr id="67" name="TextBox 66">
            <a:extLst>
              <a:ext uri="{FF2B5EF4-FFF2-40B4-BE49-F238E27FC236}">
                <a16:creationId xmlns:a16="http://schemas.microsoft.com/office/drawing/2014/main" id="{C34A41C0-CA50-4696-B9CE-2FE7CBD36C85}"/>
              </a:ext>
            </a:extLst>
          </p:cNvPr>
          <p:cNvSpPr txBox="1">
            <a:spLocks/>
          </p:cNvSpPr>
          <p:nvPr/>
        </p:nvSpPr>
        <p:spPr>
          <a:xfrm>
            <a:off x="7727368" y="2871691"/>
            <a:ext cx="1781629"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400" b="1" dirty="0">
                <a:solidFill>
                  <a:srgbClr val="080808"/>
                </a:solidFill>
              </a:rPr>
              <a:t>29.9 million</a:t>
            </a:r>
          </a:p>
        </p:txBody>
      </p:sp>
      <p:sp>
        <p:nvSpPr>
          <p:cNvPr id="68" name="TextBox 67">
            <a:extLst>
              <a:ext uri="{FF2B5EF4-FFF2-40B4-BE49-F238E27FC236}">
                <a16:creationId xmlns:a16="http://schemas.microsoft.com/office/drawing/2014/main" id="{FD27B97D-8D91-483C-8836-EE4B5871D77B}"/>
              </a:ext>
            </a:extLst>
          </p:cNvPr>
          <p:cNvSpPr txBox="1">
            <a:spLocks/>
          </p:cNvSpPr>
          <p:nvPr/>
        </p:nvSpPr>
        <p:spPr>
          <a:xfrm>
            <a:off x="7391592" y="2871691"/>
            <a:ext cx="164890"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GB" sz="1400" b="1" dirty="0">
                <a:solidFill>
                  <a:srgbClr val="080808"/>
                </a:solidFill>
              </a:rPr>
              <a:t>x</a:t>
            </a:r>
          </a:p>
        </p:txBody>
      </p:sp>
      <p:sp>
        <p:nvSpPr>
          <p:cNvPr id="70" name="TextBox 69">
            <a:extLst>
              <a:ext uri="{FF2B5EF4-FFF2-40B4-BE49-F238E27FC236}">
                <a16:creationId xmlns:a16="http://schemas.microsoft.com/office/drawing/2014/main" id="{3F60B68B-07BE-4585-97F6-A48FC38FD4C4}"/>
              </a:ext>
            </a:extLst>
          </p:cNvPr>
          <p:cNvSpPr txBox="1">
            <a:spLocks/>
          </p:cNvSpPr>
          <p:nvPr/>
        </p:nvSpPr>
        <p:spPr>
          <a:xfrm>
            <a:off x="5439077" y="2871691"/>
            <a:ext cx="1781629"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400" b="1" dirty="0">
                <a:solidFill>
                  <a:srgbClr val="080808"/>
                </a:solidFill>
              </a:rPr>
              <a:t>29%</a:t>
            </a:r>
          </a:p>
        </p:txBody>
      </p:sp>
      <p:sp>
        <p:nvSpPr>
          <p:cNvPr id="71" name="TextBox 70">
            <a:extLst>
              <a:ext uri="{FF2B5EF4-FFF2-40B4-BE49-F238E27FC236}">
                <a16:creationId xmlns:a16="http://schemas.microsoft.com/office/drawing/2014/main" id="{AB2079EA-B5A1-4E74-93A1-6C8F9E982655}"/>
              </a:ext>
            </a:extLst>
          </p:cNvPr>
          <p:cNvSpPr txBox="1">
            <a:spLocks/>
          </p:cNvSpPr>
          <p:nvPr/>
        </p:nvSpPr>
        <p:spPr>
          <a:xfrm>
            <a:off x="5103301" y="2871691"/>
            <a:ext cx="164890"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GB" sz="1400" b="1" dirty="0">
                <a:solidFill>
                  <a:srgbClr val="080808"/>
                </a:solidFill>
              </a:rPr>
              <a:t>x</a:t>
            </a:r>
          </a:p>
        </p:txBody>
      </p:sp>
      <p:cxnSp>
        <p:nvCxnSpPr>
          <p:cNvPr id="72" name="Straight Connector 71">
            <a:extLst>
              <a:ext uri="{FF2B5EF4-FFF2-40B4-BE49-F238E27FC236}">
                <a16:creationId xmlns:a16="http://schemas.microsoft.com/office/drawing/2014/main" id="{10F95C68-8A84-4CCB-BA06-1978B59460E1}"/>
              </a:ext>
            </a:extLst>
          </p:cNvPr>
          <p:cNvCxnSpPr>
            <a:cxnSpLocks/>
          </p:cNvCxnSpPr>
          <p:nvPr/>
        </p:nvCxnSpPr>
        <p:spPr>
          <a:xfrm>
            <a:off x="3150786" y="2744386"/>
            <a:ext cx="6358211" cy="0"/>
          </a:xfrm>
          <a:prstGeom prst="line">
            <a:avLst/>
          </a:prstGeom>
          <a:noFill/>
          <a:ln w="9525" cap="flat" cmpd="sng" algn="ctr">
            <a:solidFill>
              <a:schemeClr val="bg1">
                <a:lumMod val="50000"/>
              </a:schemeClr>
            </a:solidFill>
            <a:prstDash val="sysDot"/>
            <a:miter lim="800000"/>
            <a:tailEnd type="none"/>
          </a:ln>
          <a:effectLst/>
        </p:spPr>
      </p:cxnSp>
      <p:sp>
        <p:nvSpPr>
          <p:cNvPr id="73" name="TextBox 72">
            <a:extLst>
              <a:ext uri="{FF2B5EF4-FFF2-40B4-BE49-F238E27FC236}">
                <a16:creationId xmlns:a16="http://schemas.microsoft.com/office/drawing/2014/main" id="{E1C7A336-7932-4406-B372-C96BB69BCCD1}"/>
              </a:ext>
            </a:extLst>
          </p:cNvPr>
          <p:cNvSpPr txBox="1">
            <a:spLocks/>
          </p:cNvSpPr>
          <p:nvPr/>
        </p:nvSpPr>
        <p:spPr>
          <a:xfrm>
            <a:off x="480047" y="929299"/>
            <a:ext cx="11131751" cy="276999"/>
          </a:xfrm>
          <a:prstGeom prst="rect">
            <a:avLst/>
          </a:prstGeom>
          <a:noFill/>
        </p:spPr>
        <p:txBody>
          <a:bodyPr wrap="square" lIns="0" tIns="0" rIns="0" bIns="0">
            <a:noAutofit/>
          </a:bodyPr>
          <a:lstStyle/>
          <a:p>
            <a:pPr indent="117475"/>
            <a:r>
              <a:rPr lang="en-GB" dirty="0">
                <a:latin typeface="+mj-lt"/>
              </a:rPr>
              <a:t>Total benefits created through good wellbeing</a:t>
            </a:r>
          </a:p>
        </p:txBody>
      </p:sp>
      <p:sp>
        <p:nvSpPr>
          <p:cNvPr id="74" name="Text Placeholder 11">
            <a:extLst>
              <a:ext uri="{FF2B5EF4-FFF2-40B4-BE49-F238E27FC236}">
                <a16:creationId xmlns:a16="http://schemas.microsoft.com/office/drawing/2014/main" id="{C72A9AE9-B2FA-43E9-99A4-7CA68E2CCD05}"/>
              </a:ext>
            </a:extLst>
          </p:cNvPr>
          <p:cNvSpPr txBox="1">
            <a:spLocks/>
          </p:cNvSpPr>
          <p:nvPr/>
        </p:nvSpPr>
        <p:spPr>
          <a:xfrm>
            <a:off x="480047" y="369294"/>
            <a:ext cx="11131751" cy="523220"/>
          </a:xfrm>
          <a:prstGeom prst="rect">
            <a:avLst/>
          </a:prstGeom>
        </p:spPr>
        <p:txBody>
          <a:bodyPr vert="horz" lIns="91440" tIns="45720" rIns="91440" bIns="45720" rtlCol="0">
            <a:noAutofit/>
          </a:bodyPr>
          <a:lstStyle>
            <a:lvl1pPr marL="0" indent="0" algn="l" defTabSz="885688" rtl="0" eaLnBrk="1" latinLnBrk="0" hangingPunct="1">
              <a:lnSpc>
                <a:spcPct val="90000"/>
              </a:lnSpc>
              <a:spcBef>
                <a:spcPts val="969"/>
              </a:spcBef>
              <a:buFont typeface="Arial" panose="020B0604020202020204" pitchFamily="34" charset="0"/>
              <a:buNone/>
              <a:defRPr sz="2800" b="1" kern="1200" cap="all" baseline="0">
                <a:solidFill>
                  <a:schemeClr val="tx1"/>
                </a:solidFill>
                <a:latin typeface="+mj-lt"/>
                <a:ea typeface="+mn-ea"/>
                <a:cs typeface="+mn-cs"/>
              </a:defRPr>
            </a:lvl1pPr>
            <a:lvl2pPr marL="457200" indent="0" algn="l" defTabSz="885688" rtl="0" eaLnBrk="1" latinLnBrk="0" hangingPunct="1">
              <a:lnSpc>
                <a:spcPct val="90000"/>
              </a:lnSpc>
              <a:spcBef>
                <a:spcPts val="484"/>
              </a:spcBef>
              <a:buFont typeface="Arial" panose="020B0604020202020204" pitchFamily="34" charset="0"/>
              <a:buNone/>
              <a:defRPr sz="1400" kern="1200">
                <a:solidFill>
                  <a:schemeClr val="tx1"/>
                </a:solidFill>
                <a:latin typeface="+mn-lt"/>
                <a:ea typeface="+mn-ea"/>
                <a:cs typeface="+mn-cs"/>
              </a:defRPr>
            </a:lvl2pPr>
            <a:lvl3pPr marL="914400" indent="0" algn="l" defTabSz="885688" rtl="0" eaLnBrk="1" latinLnBrk="0" hangingPunct="1">
              <a:lnSpc>
                <a:spcPct val="90000"/>
              </a:lnSpc>
              <a:spcBef>
                <a:spcPts val="484"/>
              </a:spcBef>
              <a:buFont typeface="Arial" panose="020B0604020202020204" pitchFamily="34" charset="0"/>
              <a:buNone/>
              <a:defRPr sz="1200" kern="1200">
                <a:solidFill>
                  <a:schemeClr val="tx1"/>
                </a:solidFill>
                <a:latin typeface="+mn-lt"/>
                <a:ea typeface="+mn-ea"/>
                <a:cs typeface="+mn-cs"/>
              </a:defRPr>
            </a:lvl3pPr>
            <a:lvl4pPr marL="13716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4pPr>
            <a:lvl5pPr marL="18288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5pPr>
            <a:lvl6pPr marL="22860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6pPr>
            <a:lvl7pPr marL="27432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7pPr>
            <a:lvl8pPr marL="32004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8pPr>
            <a:lvl9pPr marL="36576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dirty="0"/>
              <a:t>United Kingdom – Retention</a:t>
            </a:r>
          </a:p>
        </p:txBody>
      </p:sp>
      <p:grpSp>
        <p:nvGrpSpPr>
          <p:cNvPr id="79" name="Group 78">
            <a:extLst>
              <a:ext uri="{FF2B5EF4-FFF2-40B4-BE49-F238E27FC236}">
                <a16:creationId xmlns:a16="http://schemas.microsoft.com/office/drawing/2014/main" id="{824B89B3-CBD6-4FF6-ABDE-443D5A71A929}"/>
              </a:ext>
            </a:extLst>
          </p:cNvPr>
          <p:cNvGrpSpPr>
            <a:grpSpLocks/>
          </p:cNvGrpSpPr>
          <p:nvPr/>
        </p:nvGrpSpPr>
        <p:grpSpPr>
          <a:xfrm>
            <a:off x="3150786" y="1405730"/>
            <a:ext cx="8461012" cy="409606"/>
            <a:chOff x="3438042" y="1432889"/>
            <a:chExt cx="8134750" cy="409606"/>
          </a:xfrm>
        </p:grpSpPr>
        <p:sp>
          <p:nvSpPr>
            <p:cNvPr id="80" name="TextBox 79">
              <a:extLst>
                <a:ext uri="{FF2B5EF4-FFF2-40B4-BE49-F238E27FC236}">
                  <a16:creationId xmlns:a16="http://schemas.microsoft.com/office/drawing/2014/main" id="{AF9F9AA5-97E5-4736-9043-B6209720AFEF}"/>
                </a:ext>
              </a:extLst>
            </p:cNvPr>
            <p:cNvSpPr txBox="1">
              <a:spLocks/>
            </p:cNvSpPr>
            <p:nvPr/>
          </p:nvSpPr>
          <p:spPr>
            <a:xfrm>
              <a:off x="3438042" y="1432889"/>
              <a:ext cx="8134750" cy="369332"/>
            </a:xfrm>
            <a:prstGeom prst="rect">
              <a:avLst/>
            </a:prstGeom>
          </p:spPr>
          <p:txBody>
            <a:bodyPr vert="horz" wrap="square" lIns="0" tIns="0" rIns="0" bIns="0" rtlCol="0" anchor="b">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2400" b="1" dirty="0"/>
                <a:t>Average of:</a:t>
              </a:r>
            </a:p>
          </p:txBody>
        </p:sp>
        <p:cxnSp>
          <p:nvCxnSpPr>
            <p:cNvPr id="81" name="Straight Connector 80">
              <a:extLst>
                <a:ext uri="{FF2B5EF4-FFF2-40B4-BE49-F238E27FC236}">
                  <a16:creationId xmlns:a16="http://schemas.microsoft.com/office/drawing/2014/main" id="{F5B3C9DE-B59B-4563-9A50-55342AFA63DD}"/>
                </a:ext>
              </a:extLst>
            </p:cNvPr>
            <p:cNvCxnSpPr>
              <a:cxnSpLocks/>
            </p:cNvCxnSpPr>
            <p:nvPr/>
          </p:nvCxnSpPr>
          <p:spPr>
            <a:xfrm>
              <a:off x="3438042" y="1842495"/>
              <a:ext cx="8134750" cy="0"/>
            </a:xfrm>
            <a:prstGeom prst="line">
              <a:avLst/>
            </a:prstGeom>
            <a:ln w="1270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B064EFEF-D178-44E0-A70B-E1D3D4D363F8}"/>
              </a:ext>
            </a:extLst>
          </p:cNvPr>
          <p:cNvSpPr txBox="1">
            <a:spLocks/>
          </p:cNvSpPr>
          <p:nvPr/>
        </p:nvSpPr>
        <p:spPr>
          <a:xfrm>
            <a:off x="480048" y="5090386"/>
            <a:ext cx="2335580" cy="36933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200" b="1" dirty="0">
                <a:solidFill>
                  <a:srgbClr val="080808"/>
                </a:solidFill>
              </a:rPr>
              <a:t>Potential benefit of improved productivity in the UK (2022)</a:t>
            </a:r>
          </a:p>
        </p:txBody>
      </p:sp>
      <p:grpSp>
        <p:nvGrpSpPr>
          <p:cNvPr id="83" name="Group 82">
            <a:extLst>
              <a:ext uri="{FF2B5EF4-FFF2-40B4-BE49-F238E27FC236}">
                <a16:creationId xmlns:a16="http://schemas.microsoft.com/office/drawing/2014/main" id="{8B91F90C-00C5-4258-939D-07A27065955B}"/>
              </a:ext>
            </a:extLst>
          </p:cNvPr>
          <p:cNvGrpSpPr/>
          <p:nvPr/>
        </p:nvGrpSpPr>
        <p:grpSpPr>
          <a:xfrm>
            <a:off x="1072665" y="3851439"/>
            <a:ext cx="1150347" cy="1148668"/>
            <a:chOff x="1072665" y="3833333"/>
            <a:chExt cx="1150347" cy="1148668"/>
          </a:xfrm>
        </p:grpSpPr>
        <p:sp>
          <p:nvSpPr>
            <p:cNvPr id="84" name="Oval 83">
              <a:extLst>
                <a:ext uri="{FF2B5EF4-FFF2-40B4-BE49-F238E27FC236}">
                  <a16:creationId xmlns:a16="http://schemas.microsoft.com/office/drawing/2014/main" id="{D0FAA284-82E5-4FDD-9549-D263ADCB85CA}"/>
                </a:ext>
              </a:extLst>
            </p:cNvPr>
            <p:cNvSpPr/>
            <p:nvPr/>
          </p:nvSpPr>
          <p:spPr>
            <a:xfrm>
              <a:off x="1072665" y="3833333"/>
              <a:ext cx="1150347" cy="1148668"/>
            </a:xfrm>
            <a:prstGeom prst="ellipse">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200" dirty="0">
                <a:solidFill>
                  <a:schemeClr val="bg1"/>
                </a:solidFill>
              </a:endParaRPr>
            </a:p>
          </p:txBody>
        </p:sp>
        <p:sp>
          <p:nvSpPr>
            <p:cNvPr id="85" name="TextBox 84">
              <a:extLst>
                <a:ext uri="{FF2B5EF4-FFF2-40B4-BE49-F238E27FC236}">
                  <a16:creationId xmlns:a16="http://schemas.microsoft.com/office/drawing/2014/main" id="{E1693550-EA5A-44C9-A043-8838CBD63F7F}"/>
                </a:ext>
              </a:extLst>
            </p:cNvPr>
            <p:cNvSpPr txBox="1"/>
            <p:nvPr/>
          </p:nvSpPr>
          <p:spPr>
            <a:xfrm>
              <a:off x="1122161" y="4130668"/>
              <a:ext cx="1051355"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GB" sz="1800" b="1" dirty="0">
                  <a:solidFill>
                    <a:schemeClr val="bg1"/>
                  </a:solidFill>
                </a:rPr>
                <a:t>~£15-24 billion</a:t>
              </a:r>
            </a:p>
          </p:txBody>
        </p:sp>
      </p:grpSp>
      <p:cxnSp>
        <p:nvCxnSpPr>
          <p:cNvPr id="86" name="Straight Connector 85">
            <a:extLst>
              <a:ext uri="{FF2B5EF4-FFF2-40B4-BE49-F238E27FC236}">
                <a16:creationId xmlns:a16="http://schemas.microsoft.com/office/drawing/2014/main" id="{F920001D-9390-4F04-BC9C-DFB8E1CCB4EA}"/>
              </a:ext>
            </a:extLst>
          </p:cNvPr>
          <p:cNvCxnSpPr>
            <a:cxnSpLocks/>
          </p:cNvCxnSpPr>
          <p:nvPr/>
        </p:nvCxnSpPr>
        <p:spPr>
          <a:xfrm>
            <a:off x="2996878" y="1905826"/>
            <a:ext cx="0" cy="1781473"/>
          </a:xfrm>
          <a:prstGeom prst="line">
            <a:avLst/>
          </a:prstGeom>
          <a:ln w="28575" cap="flat">
            <a:solidFill>
              <a:srgbClr val="E6007E"/>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936B3A3-3946-4273-A8A6-6B52636DF97E}"/>
              </a:ext>
            </a:extLst>
          </p:cNvPr>
          <p:cNvCxnSpPr>
            <a:cxnSpLocks/>
          </p:cNvCxnSpPr>
          <p:nvPr/>
        </p:nvCxnSpPr>
        <p:spPr>
          <a:xfrm>
            <a:off x="2996878" y="3934233"/>
            <a:ext cx="0" cy="1587040"/>
          </a:xfrm>
          <a:prstGeom prst="line">
            <a:avLst/>
          </a:prstGeom>
          <a:ln w="285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EF5977D4-00A3-42D7-A312-9A642E710B4A}"/>
              </a:ext>
            </a:extLst>
          </p:cNvPr>
          <p:cNvSpPr txBox="1">
            <a:spLocks/>
          </p:cNvSpPr>
          <p:nvPr/>
        </p:nvSpPr>
        <p:spPr>
          <a:xfrm>
            <a:off x="480048" y="3171134"/>
            <a:ext cx="2335580"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GB" sz="1200" b="1" dirty="0">
                <a:solidFill>
                  <a:srgbClr val="080808"/>
                </a:solidFill>
              </a:rPr>
              <a:t>Employees turned over in the UK attributable to wellbeing (2022)</a:t>
            </a:r>
          </a:p>
        </p:txBody>
      </p:sp>
      <p:grpSp>
        <p:nvGrpSpPr>
          <p:cNvPr id="89" name="Group 88">
            <a:extLst>
              <a:ext uri="{FF2B5EF4-FFF2-40B4-BE49-F238E27FC236}">
                <a16:creationId xmlns:a16="http://schemas.microsoft.com/office/drawing/2014/main" id="{8629FB30-3ED9-47FB-9382-E7EBA7B635A0}"/>
              </a:ext>
            </a:extLst>
          </p:cNvPr>
          <p:cNvGrpSpPr/>
          <p:nvPr/>
        </p:nvGrpSpPr>
        <p:grpSpPr>
          <a:xfrm>
            <a:off x="1072665" y="1905000"/>
            <a:ext cx="1150347" cy="1148668"/>
            <a:chOff x="1072665" y="1887732"/>
            <a:chExt cx="1150347" cy="1148668"/>
          </a:xfrm>
        </p:grpSpPr>
        <p:sp>
          <p:nvSpPr>
            <p:cNvPr id="90" name="Oval 89">
              <a:extLst>
                <a:ext uri="{FF2B5EF4-FFF2-40B4-BE49-F238E27FC236}">
                  <a16:creationId xmlns:a16="http://schemas.microsoft.com/office/drawing/2014/main" id="{AAD4336C-DA0B-4EB6-9D0A-6872244A7BB8}"/>
                </a:ext>
              </a:extLst>
            </p:cNvPr>
            <p:cNvSpPr/>
            <p:nvPr/>
          </p:nvSpPr>
          <p:spPr>
            <a:xfrm>
              <a:off x="1072665" y="1887732"/>
              <a:ext cx="1150347" cy="1148668"/>
            </a:xfrm>
            <a:prstGeom prst="ellipse">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200" dirty="0">
                <a:solidFill>
                  <a:schemeClr val="bg1"/>
                </a:solidFill>
              </a:endParaRPr>
            </a:p>
          </p:txBody>
        </p:sp>
        <p:sp>
          <p:nvSpPr>
            <p:cNvPr id="91" name="TextBox 90">
              <a:extLst>
                <a:ext uri="{FF2B5EF4-FFF2-40B4-BE49-F238E27FC236}">
                  <a16:creationId xmlns:a16="http://schemas.microsoft.com/office/drawing/2014/main" id="{C2C3DE44-979C-4265-99E5-5DF20122F472}"/>
                </a:ext>
              </a:extLst>
            </p:cNvPr>
            <p:cNvSpPr txBox="1"/>
            <p:nvPr/>
          </p:nvSpPr>
          <p:spPr>
            <a:xfrm>
              <a:off x="1122161" y="2185067"/>
              <a:ext cx="1051355"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GB" sz="1800" b="1" dirty="0">
                  <a:solidFill>
                    <a:schemeClr val="bg1"/>
                  </a:solidFill>
                </a:rPr>
                <a:t>~1-2 </a:t>
              </a:r>
              <a:br>
                <a:rPr lang="en-GB" sz="1800" b="1" dirty="0">
                  <a:solidFill>
                    <a:schemeClr val="bg1"/>
                  </a:solidFill>
                </a:rPr>
              </a:br>
              <a:r>
                <a:rPr lang="en-GB" sz="1800" b="1" dirty="0">
                  <a:solidFill>
                    <a:schemeClr val="bg1"/>
                  </a:solidFill>
                </a:rPr>
                <a:t>billion</a:t>
              </a:r>
            </a:p>
          </p:txBody>
        </p:sp>
      </p:grpSp>
      <p:cxnSp>
        <p:nvCxnSpPr>
          <p:cNvPr id="92" name="Straight Connector 91">
            <a:extLst>
              <a:ext uri="{FF2B5EF4-FFF2-40B4-BE49-F238E27FC236}">
                <a16:creationId xmlns:a16="http://schemas.microsoft.com/office/drawing/2014/main" id="{C4A03640-591E-4CED-89C1-7DFE3E5FC8B7}"/>
              </a:ext>
            </a:extLst>
          </p:cNvPr>
          <p:cNvCxnSpPr>
            <a:cxnSpLocks/>
          </p:cNvCxnSpPr>
          <p:nvPr/>
        </p:nvCxnSpPr>
        <p:spPr>
          <a:xfrm>
            <a:off x="3150786" y="3810353"/>
            <a:ext cx="8457678" cy="0"/>
          </a:xfrm>
          <a:prstGeom prst="line">
            <a:avLst/>
          </a:prstGeom>
          <a:noFill/>
          <a:ln w="9525" cap="flat" cmpd="sng" algn="ctr">
            <a:solidFill>
              <a:schemeClr val="bg1">
                <a:lumMod val="50000"/>
              </a:schemeClr>
            </a:solidFill>
            <a:prstDash val="sysDot"/>
            <a:miter lim="800000"/>
            <a:tailEnd type="none"/>
          </a:ln>
          <a:effectLst/>
        </p:spPr>
      </p:cxnSp>
      <p:sp>
        <p:nvSpPr>
          <p:cNvPr id="93" name="5. Source">
            <a:extLst>
              <a:ext uri="{FF2B5EF4-FFF2-40B4-BE49-F238E27FC236}">
                <a16:creationId xmlns:a16="http://schemas.microsoft.com/office/drawing/2014/main" id="{AA9E4961-356C-48F4-85AB-5A13C3F6F9D6}"/>
              </a:ext>
            </a:extLst>
          </p:cNvPr>
          <p:cNvSpPr txBox="1">
            <a:spLocks/>
          </p:cNvSpPr>
          <p:nvPr>
            <p:custDataLst>
              <p:tags r:id="rId2"/>
            </p:custDataLst>
          </p:nvPr>
        </p:nvSpPr>
        <p:spPr>
          <a:xfrm>
            <a:off x="3183223" y="6374531"/>
            <a:ext cx="5486400" cy="123111"/>
          </a:xfrm>
          <a:prstGeom prst="rect">
            <a:avLst/>
          </a:prstGeom>
          <a:noFill/>
        </p:spPr>
        <p:txBody>
          <a:bodyPr vert="horz" wrap="square" lIns="0" tIns="0" rIns="0" bIns="0" rtlCol="0" anchor="b" anchorCtr="0">
            <a:spAutoFit/>
          </a:bodyPr>
          <a:lstStyle/>
          <a:p>
            <a:r>
              <a:rPr lang="en-US" sz="800" dirty="0">
                <a:solidFill>
                  <a:schemeClr val="accent6"/>
                </a:solidFill>
              </a:rPr>
              <a:t>Source: McKinsey Health Institute Economic Value Proposition analysis</a:t>
            </a:r>
            <a:endParaRPr lang="en-GB" sz="800" dirty="0">
              <a:solidFill>
                <a:schemeClr val="accent6"/>
              </a:solidFill>
            </a:endParaRPr>
          </a:p>
        </p:txBody>
      </p:sp>
      <p:sp>
        <p:nvSpPr>
          <p:cNvPr id="94" name="4. Footnote">
            <a:extLst>
              <a:ext uri="{FF2B5EF4-FFF2-40B4-BE49-F238E27FC236}">
                <a16:creationId xmlns:a16="http://schemas.microsoft.com/office/drawing/2014/main" id="{ADEB8D4A-B29D-4A5B-A03E-B5ACA032A7AB}"/>
              </a:ext>
            </a:extLst>
          </p:cNvPr>
          <p:cNvSpPr txBox="1">
            <a:spLocks/>
          </p:cNvSpPr>
          <p:nvPr>
            <p:custDataLst>
              <p:tags r:id="rId3"/>
            </p:custDataLst>
          </p:nvPr>
        </p:nvSpPr>
        <p:spPr>
          <a:xfrm>
            <a:off x="3183222" y="5796682"/>
            <a:ext cx="5486400" cy="492443"/>
          </a:xfrm>
          <a:prstGeom prst="rect">
            <a:avLst/>
          </a:prstGeom>
          <a:noFill/>
        </p:spPr>
        <p:txBody>
          <a:bodyPr vert="horz" wrap="square" lIns="0" tIns="0" rIns="0" bIns="0" rtlCol="0" anchor="t" anchorCtr="0">
            <a:spAutoFit/>
          </a:bodyPr>
          <a:lstStyle/>
          <a:p>
            <a:pPr marL="219075" indent="-228600">
              <a:buAutoNum type="arabicPeriod"/>
            </a:pPr>
            <a:r>
              <a:rPr lang="en-US" sz="800" dirty="0">
                <a:solidFill>
                  <a:schemeClr val="bg1">
                    <a:lumMod val="50000"/>
                  </a:schemeClr>
                </a:solidFill>
              </a:rPr>
              <a:t>Assuming themes in turnover defined in the report relevant to wellbeing are Job, Health &amp; Family, Work-Life Balance, Management, and Environment</a:t>
            </a:r>
          </a:p>
          <a:p>
            <a:pPr marL="219075" indent="-228600">
              <a:buAutoNum type="arabicPeriod"/>
            </a:pPr>
            <a:r>
              <a:rPr lang="en-US" sz="800" dirty="0">
                <a:solidFill>
                  <a:schemeClr val="bg1">
                    <a:lumMod val="50000"/>
                  </a:schemeClr>
                </a:solidFill>
              </a:rPr>
              <a:t>Calculated as a new employee being 70% as productive as an average employee in their first year and 88% as productive in their second year</a:t>
            </a:r>
          </a:p>
        </p:txBody>
      </p:sp>
      <p:sp>
        <p:nvSpPr>
          <p:cNvPr id="96" name="object 22">
            <a:extLst>
              <a:ext uri="{FF2B5EF4-FFF2-40B4-BE49-F238E27FC236}">
                <a16:creationId xmlns:a16="http://schemas.microsoft.com/office/drawing/2014/main" id="{59EEEB89-658E-486A-909B-48095E2C71D7}"/>
              </a:ext>
            </a:extLst>
          </p:cNvPr>
          <p:cNvSpPr/>
          <p:nvPr/>
        </p:nvSpPr>
        <p:spPr>
          <a:xfrm>
            <a:off x="468007" y="5737949"/>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a:p>
        </p:txBody>
      </p:sp>
      <p:pic>
        <p:nvPicPr>
          <p:cNvPr id="66" name="Picture 65">
            <a:extLst>
              <a:ext uri="{FF2B5EF4-FFF2-40B4-BE49-F238E27FC236}">
                <a16:creationId xmlns:a16="http://schemas.microsoft.com/office/drawing/2014/main" id="{AC807992-D542-466D-A359-6E7A76BB6E8E}"/>
              </a:ext>
            </a:extLst>
          </p:cNvPr>
          <p:cNvPicPr>
            <a:picLocks noChangeAspect="1"/>
          </p:cNvPicPr>
          <p:nvPr/>
        </p:nvPicPr>
        <p:blipFill>
          <a:blip r:embed="rId7"/>
          <a:stretch>
            <a:fillRect/>
          </a:stretch>
        </p:blipFill>
        <p:spPr>
          <a:xfrm>
            <a:off x="8660129" y="5931015"/>
            <a:ext cx="2216241" cy="713065"/>
          </a:xfrm>
          <a:prstGeom prst="rect">
            <a:avLst/>
          </a:prstGeom>
        </p:spPr>
      </p:pic>
    </p:spTree>
    <p:extLst>
      <p:ext uri="{BB962C8B-B14F-4D97-AF65-F5344CB8AC3E}">
        <p14:creationId xmlns:p14="http://schemas.microsoft.com/office/powerpoint/2010/main" val="3122763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AD2EFB-56E7-BBD2-3592-E9C680C19059}"/>
              </a:ext>
            </a:extLst>
          </p:cNvPr>
          <p:cNvSpPr>
            <a:spLocks noGrp="1"/>
          </p:cNvSpPr>
          <p:nvPr>
            <p:ph type="body" sz="half" idx="12"/>
          </p:nvPr>
        </p:nvSpPr>
        <p:spPr>
          <a:xfrm>
            <a:off x="480047" y="369294"/>
            <a:ext cx="8564530" cy="523220"/>
          </a:xfrm>
        </p:spPr>
        <p:txBody>
          <a:bodyPr>
            <a:spAutoFit/>
          </a:bodyPr>
          <a:lstStyle/>
          <a:p>
            <a:pPr>
              <a:lnSpc>
                <a:spcPct val="100000"/>
              </a:lnSpc>
            </a:pPr>
            <a:r>
              <a:rPr lang="en-GB" dirty="0"/>
              <a:t>What this report brings</a:t>
            </a:r>
          </a:p>
        </p:txBody>
      </p:sp>
      <p:grpSp>
        <p:nvGrpSpPr>
          <p:cNvPr id="12" name="CustomIcon">
            <a:extLst>
              <a:ext uri="{FF2B5EF4-FFF2-40B4-BE49-F238E27FC236}">
                <a16:creationId xmlns:a16="http://schemas.microsoft.com/office/drawing/2014/main" id="{3497FF8B-B8EA-87F3-B5DE-FD8BD15F68BB}"/>
              </a:ext>
            </a:extLst>
          </p:cNvPr>
          <p:cNvGrpSpPr>
            <a:grpSpLocks noChangeAspect="1"/>
          </p:cNvGrpSpPr>
          <p:nvPr>
            <p:custDataLst>
              <p:tags r:id="rId1"/>
            </p:custDataLst>
          </p:nvPr>
        </p:nvGrpSpPr>
        <p:grpSpPr>
          <a:xfrm>
            <a:off x="1474457" y="1531184"/>
            <a:ext cx="956625" cy="956625"/>
            <a:chOff x="-205105" y="-205105"/>
            <a:chExt cx="1019810" cy="1019810"/>
          </a:xfrm>
        </p:grpSpPr>
        <p:sp>
          <p:nvSpPr>
            <p:cNvPr id="9" name="Oval 8">
              <a:extLst>
                <a:ext uri="{FF2B5EF4-FFF2-40B4-BE49-F238E27FC236}">
                  <a16:creationId xmlns:a16="http://schemas.microsoft.com/office/drawing/2014/main" id="{BE697ECB-A3B7-110E-9B75-5B5462EB601E}"/>
                </a:ext>
              </a:extLst>
            </p:cNvPr>
            <p:cNvSpPr>
              <a:spLocks noChangeAspect="1"/>
            </p:cNvSpPr>
            <p:nvPr/>
          </p:nvSpPr>
          <p:spPr>
            <a:xfrm>
              <a:off x="-205105" y="-205105"/>
              <a:ext cx="1019810" cy="1019810"/>
            </a:xfrm>
            <a:prstGeom prst="ellipse">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11" name="Graphic 10">
              <a:extLst>
                <a:ext uri="{FF2B5EF4-FFF2-40B4-BE49-F238E27FC236}">
                  <a16:creationId xmlns:a16="http://schemas.microsoft.com/office/drawing/2014/main" id="{38D10D07-593C-0334-614C-197CF1AD8C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0"/>
              <a:ext cx="609600" cy="609600"/>
            </a:xfrm>
            <a:prstGeom prst="rect">
              <a:avLst/>
            </a:prstGeom>
          </p:spPr>
        </p:pic>
      </p:grpSp>
      <p:sp>
        <p:nvSpPr>
          <p:cNvPr id="10" name="TextBox 9">
            <a:extLst>
              <a:ext uri="{FF2B5EF4-FFF2-40B4-BE49-F238E27FC236}">
                <a16:creationId xmlns:a16="http://schemas.microsoft.com/office/drawing/2014/main" id="{9BED4224-96B9-2918-B29D-E19332C4D233}"/>
              </a:ext>
            </a:extLst>
          </p:cNvPr>
          <p:cNvSpPr txBox="1"/>
          <p:nvPr/>
        </p:nvSpPr>
        <p:spPr>
          <a:xfrm>
            <a:off x="2560203" y="1464732"/>
            <a:ext cx="7536297" cy="10895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rtlCol="0">
            <a:spAutoFit/>
          </a:bodyPr>
          <a:lstStyle>
            <a:lvl1pPr marL="221422" lvl="0" indent="-221422" defTabSz="885688">
              <a:lnSpc>
                <a:spcPct val="90000"/>
              </a:lnSpc>
              <a:spcBef>
                <a:spcPts val="969"/>
              </a:spcBef>
              <a:buFont typeface="Arial" panose="020B0604020202020204" pitchFamily="34" charset="0"/>
              <a:buChar char="•"/>
              <a:defRPr sz="1600"/>
            </a:lvl1pPr>
            <a:lvl2pPr marL="664266" lvl="1" indent="-221422" defTabSz="885688">
              <a:lnSpc>
                <a:spcPct val="90000"/>
              </a:lnSpc>
              <a:spcBef>
                <a:spcPts val="484"/>
              </a:spcBef>
              <a:buFont typeface="Arial" panose="020B0604020202020204" pitchFamily="34" charset="0"/>
              <a:buChar char="•"/>
              <a:defRPr sz="1600"/>
            </a:lvl2pPr>
            <a:lvl3pPr marL="1107110" lvl="2" indent="-221422" defTabSz="885688">
              <a:lnSpc>
                <a:spcPct val="90000"/>
              </a:lnSpc>
              <a:spcBef>
                <a:spcPts val="484"/>
              </a:spcBef>
              <a:buFont typeface="Arial" panose="020B0604020202020204" pitchFamily="34" charset="0"/>
              <a:buChar char="•"/>
              <a:defRPr sz="1600"/>
            </a:lvl3pPr>
            <a:lvl4pPr marL="1549954" lvl="3" indent="-221422" defTabSz="885688">
              <a:lnSpc>
                <a:spcPct val="90000"/>
              </a:lnSpc>
              <a:spcBef>
                <a:spcPts val="484"/>
              </a:spcBef>
              <a:buFont typeface="Arial" panose="020B0604020202020204" pitchFamily="34" charset="0"/>
              <a:buChar char="•"/>
              <a:defRPr sz="1600"/>
            </a:lvl4pPr>
            <a:lvl5pPr marL="1992798" lvl="4" indent="-221422" defTabSz="885688">
              <a:lnSpc>
                <a:spcPct val="90000"/>
              </a:lnSpc>
              <a:spcBef>
                <a:spcPts val="484"/>
              </a:spcBef>
              <a:buFont typeface="Arial" panose="020B0604020202020204" pitchFamily="34" charset="0"/>
              <a:buChar char="•"/>
              <a:defRPr sz="1600"/>
            </a:lvl5pPr>
            <a:lvl6pPr marL="2435642" indent="-221422" defTabSz="885688">
              <a:lnSpc>
                <a:spcPct val="90000"/>
              </a:lnSpc>
              <a:spcBef>
                <a:spcPts val="484"/>
              </a:spcBef>
              <a:buFont typeface="Arial" panose="020B0604020202020204" pitchFamily="34" charset="0"/>
              <a:buChar char="•"/>
              <a:defRPr sz="1743"/>
            </a:lvl6pPr>
            <a:lvl7pPr marL="2878485" indent="-221422" defTabSz="885688">
              <a:lnSpc>
                <a:spcPct val="90000"/>
              </a:lnSpc>
              <a:spcBef>
                <a:spcPts val="484"/>
              </a:spcBef>
              <a:buFont typeface="Arial" panose="020B0604020202020204" pitchFamily="34" charset="0"/>
              <a:buChar char="•"/>
              <a:defRPr sz="1743"/>
            </a:lvl7pPr>
            <a:lvl8pPr marL="3321329" indent="-221422" defTabSz="885688">
              <a:lnSpc>
                <a:spcPct val="90000"/>
              </a:lnSpc>
              <a:spcBef>
                <a:spcPts val="484"/>
              </a:spcBef>
              <a:buFont typeface="Arial" panose="020B0604020202020204" pitchFamily="34" charset="0"/>
              <a:buChar char="•"/>
              <a:defRPr sz="1743"/>
            </a:lvl8pPr>
            <a:lvl9pPr marL="3764173" indent="-221422" defTabSz="885688">
              <a:lnSpc>
                <a:spcPct val="90000"/>
              </a:lnSpc>
              <a:spcBef>
                <a:spcPts val="484"/>
              </a:spcBef>
              <a:buFont typeface="Arial" panose="020B0604020202020204" pitchFamily="34" charset="0"/>
              <a:buChar char="•"/>
              <a:defRPr sz="1743"/>
            </a:lvl9pPr>
          </a:lstStyle>
          <a:p>
            <a:pPr marL="0" indent="0" algn="just">
              <a:buSzPct val="100000"/>
              <a:buNone/>
            </a:pPr>
            <a:r>
              <a:rPr lang="en-GB" sz="2400" dirty="0">
                <a:effectLst/>
                <a:latin typeface="Arial "/>
                <a:ea typeface="Times New Roman" panose="02020603050405020304" pitchFamily="18" charset="0"/>
                <a:cs typeface="Calibri" panose="020F0502020204030204" pitchFamily="34" charset="0"/>
              </a:rPr>
              <a:t>A </a:t>
            </a:r>
            <a:r>
              <a:rPr lang="en-GB" sz="2400" b="1" dirty="0">
                <a:effectLst/>
                <a:latin typeface="Arial "/>
                <a:ea typeface="Times New Roman" panose="02020603050405020304" pitchFamily="18" charset="0"/>
                <a:cs typeface="Arial" panose="020B0604020202020204" pitchFamily="34" charset="0"/>
              </a:rPr>
              <a:t>compelling business case for CFOs </a:t>
            </a:r>
            <a:r>
              <a:rPr lang="en-GB" sz="2400" dirty="0">
                <a:effectLst/>
                <a:latin typeface="Arial "/>
                <a:ea typeface="Times New Roman" panose="02020603050405020304" pitchFamily="18" charset="0"/>
                <a:cs typeface="Arial" panose="020B0604020202020204" pitchFamily="34" charset="0"/>
              </a:rPr>
              <a:t>to prioritise employees to be at the heart of their organisational purpose and business strategy. </a:t>
            </a:r>
            <a:endParaRPr lang="en-GB" sz="2400" dirty="0">
              <a:solidFill>
                <a:srgbClr val="223C74"/>
              </a:solidFill>
              <a:latin typeface="Arial "/>
              <a:sym typeface=""/>
            </a:endParaRPr>
          </a:p>
        </p:txBody>
      </p:sp>
      <p:grpSp>
        <p:nvGrpSpPr>
          <p:cNvPr id="16" name="CustomIcon">
            <a:extLst>
              <a:ext uri="{FF2B5EF4-FFF2-40B4-BE49-F238E27FC236}">
                <a16:creationId xmlns:a16="http://schemas.microsoft.com/office/drawing/2014/main" id="{1EAAEA83-AEA5-6500-9D52-B7AD72F3755C}"/>
              </a:ext>
            </a:extLst>
          </p:cNvPr>
          <p:cNvGrpSpPr>
            <a:grpSpLocks noChangeAspect="1"/>
          </p:cNvGrpSpPr>
          <p:nvPr>
            <p:custDataLst>
              <p:tags r:id="rId2"/>
            </p:custDataLst>
          </p:nvPr>
        </p:nvGrpSpPr>
        <p:grpSpPr>
          <a:xfrm>
            <a:off x="1474457" y="2917462"/>
            <a:ext cx="956625" cy="956625"/>
            <a:chOff x="-205105" y="-205105"/>
            <a:chExt cx="1019810" cy="1019810"/>
          </a:xfrm>
        </p:grpSpPr>
        <p:sp>
          <p:nvSpPr>
            <p:cNvPr id="13" name="Oval 12">
              <a:extLst>
                <a:ext uri="{FF2B5EF4-FFF2-40B4-BE49-F238E27FC236}">
                  <a16:creationId xmlns:a16="http://schemas.microsoft.com/office/drawing/2014/main" id="{C82DA054-F344-ADB3-22AA-99B7AFB5ED67}"/>
                </a:ext>
              </a:extLst>
            </p:cNvPr>
            <p:cNvSpPr>
              <a:spLocks noChangeAspect="1"/>
            </p:cNvSpPr>
            <p:nvPr/>
          </p:nvSpPr>
          <p:spPr>
            <a:xfrm>
              <a:off x="-205105" y="-205105"/>
              <a:ext cx="1019810" cy="1019810"/>
            </a:xfrm>
            <a:prstGeom prst="ellipse">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15" name="Graphic 14">
              <a:extLst>
                <a:ext uri="{FF2B5EF4-FFF2-40B4-BE49-F238E27FC236}">
                  <a16:creationId xmlns:a16="http://schemas.microsoft.com/office/drawing/2014/main" id="{6BAA22D9-928A-C30A-7D16-8AFAD9F20C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0"/>
              <a:ext cx="609600" cy="609600"/>
            </a:xfrm>
            <a:prstGeom prst="rect">
              <a:avLst/>
            </a:prstGeom>
          </p:spPr>
        </p:pic>
      </p:grpSp>
      <p:sp>
        <p:nvSpPr>
          <p:cNvPr id="14" name="TextBox 13">
            <a:extLst>
              <a:ext uri="{FF2B5EF4-FFF2-40B4-BE49-F238E27FC236}">
                <a16:creationId xmlns:a16="http://schemas.microsoft.com/office/drawing/2014/main" id="{8239AA68-5E4A-714F-85DC-1DE99C44F550}"/>
              </a:ext>
            </a:extLst>
          </p:cNvPr>
          <p:cNvSpPr txBox="1"/>
          <p:nvPr/>
        </p:nvSpPr>
        <p:spPr>
          <a:xfrm>
            <a:off x="2560203" y="3017210"/>
            <a:ext cx="7536297" cy="75713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rtlCol="0">
            <a:spAutoFit/>
          </a:bodyPr>
          <a:lstStyle>
            <a:lvl1pPr marL="221422" lvl="0" indent="-221422" defTabSz="885688">
              <a:lnSpc>
                <a:spcPct val="90000"/>
              </a:lnSpc>
              <a:spcBef>
                <a:spcPts val="969"/>
              </a:spcBef>
              <a:buFont typeface="Arial" panose="020B0604020202020204" pitchFamily="34" charset="0"/>
              <a:buChar char="•"/>
              <a:defRPr sz="1600"/>
            </a:lvl1pPr>
            <a:lvl2pPr marL="664266" lvl="1" indent="-221422" defTabSz="885688">
              <a:lnSpc>
                <a:spcPct val="90000"/>
              </a:lnSpc>
              <a:spcBef>
                <a:spcPts val="484"/>
              </a:spcBef>
              <a:buFont typeface="Arial" panose="020B0604020202020204" pitchFamily="34" charset="0"/>
              <a:buChar char="•"/>
              <a:defRPr sz="1600"/>
            </a:lvl2pPr>
            <a:lvl3pPr marL="1107110" lvl="2" indent="-221422" defTabSz="885688">
              <a:lnSpc>
                <a:spcPct val="90000"/>
              </a:lnSpc>
              <a:spcBef>
                <a:spcPts val="484"/>
              </a:spcBef>
              <a:buFont typeface="Arial" panose="020B0604020202020204" pitchFamily="34" charset="0"/>
              <a:buChar char="•"/>
              <a:defRPr sz="1600"/>
            </a:lvl3pPr>
            <a:lvl4pPr marL="1549954" lvl="3" indent="-221422" defTabSz="885688">
              <a:lnSpc>
                <a:spcPct val="90000"/>
              </a:lnSpc>
              <a:spcBef>
                <a:spcPts val="484"/>
              </a:spcBef>
              <a:buFont typeface="Arial" panose="020B0604020202020204" pitchFamily="34" charset="0"/>
              <a:buChar char="•"/>
              <a:defRPr sz="1600"/>
            </a:lvl4pPr>
            <a:lvl5pPr marL="1992798" lvl="4" indent="-221422" defTabSz="885688">
              <a:lnSpc>
                <a:spcPct val="90000"/>
              </a:lnSpc>
              <a:spcBef>
                <a:spcPts val="484"/>
              </a:spcBef>
              <a:buFont typeface="Arial" panose="020B0604020202020204" pitchFamily="34" charset="0"/>
              <a:buChar char="•"/>
              <a:defRPr sz="1600"/>
            </a:lvl5pPr>
            <a:lvl6pPr marL="2435642" indent="-221422" defTabSz="885688">
              <a:lnSpc>
                <a:spcPct val="90000"/>
              </a:lnSpc>
              <a:spcBef>
                <a:spcPts val="484"/>
              </a:spcBef>
              <a:buFont typeface="Arial" panose="020B0604020202020204" pitchFamily="34" charset="0"/>
              <a:buChar char="•"/>
              <a:defRPr sz="1743"/>
            </a:lvl6pPr>
            <a:lvl7pPr marL="2878485" indent="-221422" defTabSz="885688">
              <a:lnSpc>
                <a:spcPct val="90000"/>
              </a:lnSpc>
              <a:spcBef>
                <a:spcPts val="484"/>
              </a:spcBef>
              <a:buFont typeface="Arial" panose="020B0604020202020204" pitchFamily="34" charset="0"/>
              <a:buChar char="•"/>
              <a:defRPr sz="1743"/>
            </a:lvl7pPr>
            <a:lvl8pPr marL="3321329" indent="-221422" defTabSz="885688">
              <a:lnSpc>
                <a:spcPct val="90000"/>
              </a:lnSpc>
              <a:spcBef>
                <a:spcPts val="484"/>
              </a:spcBef>
              <a:buFont typeface="Arial" panose="020B0604020202020204" pitchFamily="34" charset="0"/>
              <a:buChar char="•"/>
              <a:defRPr sz="1743"/>
            </a:lvl8pPr>
            <a:lvl9pPr marL="3764173" indent="-221422" defTabSz="885688">
              <a:lnSpc>
                <a:spcPct val="90000"/>
              </a:lnSpc>
              <a:spcBef>
                <a:spcPts val="484"/>
              </a:spcBef>
              <a:buFont typeface="Arial" panose="020B0604020202020204" pitchFamily="34" charset="0"/>
              <a:buChar char="•"/>
              <a:defRPr sz="1743"/>
            </a:lvl9pPr>
          </a:lstStyle>
          <a:p>
            <a:pPr marL="0" indent="0" algn="just">
              <a:buSzPct val="100000"/>
              <a:buNone/>
            </a:pPr>
            <a:r>
              <a:rPr lang="en-US" sz="2400" dirty="0">
                <a:solidFill>
                  <a:srgbClr val="223C74"/>
                </a:solidFill>
                <a:sym typeface=""/>
              </a:rPr>
              <a:t>A comprehensive framework to understand a holistic perspective of workplace wellbeing</a:t>
            </a:r>
            <a:endParaRPr lang="en-GB" sz="2400" dirty="0">
              <a:solidFill>
                <a:srgbClr val="223C74"/>
              </a:solidFill>
              <a:sym typeface=""/>
            </a:endParaRPr>
          </a:p>
        </p:txBody>
      </p:sp>
      <p:grpSp>
        <p:nvGrpSpPr>
          <p:cNvPr id="20" name="CustomIcon">
            <a:extLst>
              <a:ext uri="{FF2B5EF4-FFF2-40B4-BE49-F238E27FC236}">
                <a16:creationId xmlns:a16="http://schemas.microsoft.com/office/drawing/2014/main" id="{56DC3936-235D-9F9E-1B03-2AA35808DF53}"/>
              </a:ext>
            </a:extLst>
          </p:cNvPr>
          <p:cNvGrpSpPr>
            <a:grpSpLocks noChangeAspect="1"/>
          </p:cNvGrpSpPr>
          <p:nvPr>
            <p:custDataLst>
              <p:tags r:id="rId3"/>
            </p:custDataLst>
          </p:nvPr>
        </p:nvGrpSpPr>
        <p:grpSpPr>
          <a:xfrm>
            <a:off x="1474457" y="4370191"/>
            <a:ext cx="956625" cy="956625"/>
            <a:chOff x="-205105" y="-205105"/>
            <a:chExt cx="1019810" cy="1019810"/>
          </a:xfrm>
        </p:grpSpPr>
        <p:sp>
          <p:nvSpPr>
            <p:cNvPr id="17" name="Oval 16">
              <a:extLst>
                <a:ext uri="{FF2B5EF4-FFF2-40B4-BE49-F238E27FC236}">
                  <a16:creationId xmlns:a16="http://schemas.microsoft.com/office/drawing/2014/main" id="{2CBE1DF5-A325-5480-0306-D9EE9BD4F8D9}"/>
                </a:ext>
              </a:extLst>
            </p:cNvPr>
            <p:cNvSpPr>
              <a:spLocks noChangeAspect="1"/>
            </p:cNvSpPr>
            <p:nvPr/>
          </p:nvSpPr>
          <p:spPr>
            <a:xfrm>
              <a:off x="-205105" y="-205105"/>
              <a:ext cx="1019810" cy="1019810"/>
            </a:xfrm>
            <a:prstGeom prst="ellipse">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19" name="Graphic 18">
              <a:extLst>
                <a:ext uri="{FF2B5EF4-FFF2-40B4-BE49-F238E27FC236}">
                  <a16:creationId xmlns:a16="http://schemas.microsoft.com/office/drawing/2014/main" id="{EB1A5E45-5129-F900-0C8A-82024A72697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0" y="0"/>
              <a:ext cx="609600" cy="609600"/>
            </a:xfrm>
            <a:prstGeom prst="rect">
              <a:avLst/>
            </a:prstGeom>
          </p:spPr>
        </p:pic>
      </p:grpSp>
      <p:sp>
        <p:nvSpPr>
          <p:cNvPr id="18" name="TextBox 17">
            <a:extLst>
              <a:ext uri="{FF2B5EF4-FFF2-40B4-BE49-F238E27FC236}">
                <a16:creationId xmlns:a16="http://schemas.microsoft.com/office/drawing/2014/main" id="{5CC18863-825A-1F57-B58E-6054692ACACE}"/>
              </a:ext>
            </a:extLst>
          </p:cNvPr>
          <p:cNvSpPr txBox="1"/>
          <p:nvPr/>
        </p:nvSpPr>
        <p:spPr>
          <a:xfrm>
            <a:off x="2560203" y="4303739"/>
            <a:ext cx="7536297" cy="10895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rtlCol="0">
            <a:spAutoFit/>
          </a:bodyPr>
          <a:lstStyle>
            <a:lvl1pPr marL="221422" lvl="0" indent="-221422" defTabSz="885688">
              <a:lnSpc>
                <a:spcPct val="90000"/>
              </a:lnSpc>
              <a:spcBef>
                <a:spcPts val="969"/>
              </a:spcBef>
              <a:buFont typeface="Arial" panose="020B0604020202020204" pitchFamily="34" charset="0"/>
              <a:buChar char="•"/>
              <a:defRPr sz="1600"/>
            </a:lvl1pPr>
            <a:lvl2pPr marL="664266" lvl="1" indent="-221422" defTabSz="885688">
              <a:lnSpc>
                <a:spcPct val="90000"/>
              </a:lnSpc>
              <a:spcBef>
                <a:spcPts val="484"/>
              </a:spcBef>
              <a:buFont typeface="Arial" panose="020B0604020202020204" pitchFamily="34" charset="0"/>
              <a:buChar char="•"/>
              <a:defRPr sz="1600"/>
            </a:lvl2pPr>
            <a:lvl3pPr marL="1107110" lvl="2" indent="-221422" defTabSz="885688">
              <a:lnSpc>
                <a:spcPct val="90000"/>
              </a:lnSpc>
              <a:spcBef>
                <a:spcPts val="484"/>
              </a:spcBef>
              <a:buFont typeface="Arial" panose="020B0604020202020204" pitchFamily="34" charset="0"/>
              <a:buChar char="•"/>
              <a:defRPr sz="1600"/>
            </a:lvl3pPr>
            <a:lvl4pPr marL="1549954" lvl="3" indent="-221422" defTabSz="885688">
              <a:lnSpc>
                <a:spcPct val="90000"/>
              </a:lnSpc>
              <a:spcBef>
                <a:spcPts val="484"/>
              </a:spcBef>
              <a:buFont typeface="Arial" panose="020B0604020202020204" pitchFamily="34" charset="0"/>
              <a:buChar char="•"/>
              <a:defRPr sz="1600"/>
            </a:lvl4pPr>
            <a:lvl5pPr marL="1992798" lvl="4" indent="-221422" defTabSz="885688">
              <a:lnSpc>
                <a:spcPct val="90000"/>
              </a:lnSpc>
              <a:spcBef>
                <a:spcPts val="484"/>
              </a:spcBef>
              <a:buFont typeface="Arial" panose="020B0604020202020204" pitchFamily="34" charset="0"/>
              <a:buChar char="•"/>
              <a:defRPr sz="1600"/>
            </a:lvl5pPr>
            <a:lvl6pPr marL="2435642" indent="-221422" defTabSz="885688">
              <a:lnSpc>
                <a:spcPct val="90000"/>
              </a:lnSpc>
              <a:spcBef>
                <a:spcPts val="484"/>
              </a:spcBef>
              <a:buFont typeface="Arial" panose="020B0604020202020204" pitchFamily="34" charset="0"/>
              <a:buChar char="•"/>
              <a:defRPr sz="1743"/>
            </a:lvl6pPr>
            <a:lvl7pPr marL="2878485" indent="-221422" defTabSz="885688">
              <a:lnSpc>
                <a:spcPct val="90000"/>
              </a:lnSpc>
              <a:spcBef>
                <a:spcPts val="484"/>
              </a:spcBef>
              <a:buFont typeface="Arial" panose="020B0604020202020204" pitchFamily="34" charset="0"/>
              <a:buChar char="•"/>
              <a:defRPr sz="1743"/>
            </a:lvl7pPr>
            <a:lvl8pPr marL="3321329" indent="-221422" defTabSz="885688">
              <a:lnSpc>
                <a:spcPct val="90000"/>
              </a:lnSpc>
              <a:spcBef>
                <a:spcPts val="484"/>
              </a:spcBef>
              <a:buFont typeface="Arial" panose="020B0604020202020204" pitchFamily="34" charset="0"/>
              <a:buChar char="•"/>
              <a:defRPr sz="1743"/>
            </a:lvl8pPr>
            <a:lvl9pPr marL="3764173" indent="-221422" defTabSz="885688">
              <a:lnSpc>
                <a:spcPct val="90000"/>
              </a:lnSpc>
              <a:spcBef>
                <a:spcPts val="484"/>
              </a:spcBef>
              <a:buFont typeface="Arial" panose="020B0604020202020204" pitchFamily="34" charset="0"/>
              <a:buChar char="•"/>
              <a:defRPr sz="1743"/>
            </a:lvl9pPr>
          </a:lstStyle>
          <a:p>
            <a:pPr marL="0" indent="0" algn="just">
              <a:buSzPct val="100000"/>
              <a:buNone/>
            </a:pPr>
            <a:r>
              <a:rPr lang="en-US" sz="2400" dirty="0">
                <a:solidFill>
                  <a:srgbClr val="223C74"/>
                </a:solidFill>
                <a:latin typeface="Arial "/>
                <a:sym typeface=""/>
              </a:rPr>
              <a:t>A critical analysis of the current state of research into workplace wellbeing assessing the strength of evidence and gaps in literature</a:t>
            </a:r>
            <a:endParaRPr lang="en-GB" sz="2400" dirty="0">
              <a:solidFill>
                <a:srgbClr val="223C74"/>
              </a:solidFill>
              <a:latin typeface="Arial "/>
              <a:sym typeface=""/>
            </a:endParaRPr>
          </a:p>
        </p:txBody>
      </p:sp>
      <p:sp>
        <p:nvSpPr>
          <p:cNvPr id="23" name="object 22">
            <a:extLst>
              <a:ext uri="{FF2B5EF4-FFF2-40B4-BE49-F238E27FC236}">
                <a16:creationId xmlns:a16="http://schemas.microsoft.com/office/drawing/2014/main" id="{7C8362DF-8776-4C50-8F99-72FE15510724}"/>
              </a:ext>
            </a:extLst>
          </p:cNvPr>
          <p:cNvSpPr/>
          <p:nvPr/>
        </p:nvSpPr>
        <p:spPr>
          <a:xfrm>
            <a:off x="468007" y="5737949"/>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dirty="0"/>
          </a:p>
        </p:txBody>
      </p:sp>
      <p:pic>
        <p:nvPicPr>
          <p:cNvPr id="22" name="Picture 21">
            <a:extLst>
              <a:ext uri="{FF2B5EF4-FFF2-40B4-BE49-F238E27FC236}">
                <a16:creationId xmlns:a16="http://schemas.microsoft.com/office/drawing/2014/main" id="{FD31123A-8C90-4257-ADF2-8E2A427837B2}"/>
              </a:ext>
            </a:extLst>
          </p:cNvPr>
          <p:cNvPicPr>
            <a:picLocks noChangeAspect="1"/>
          </p:cNvPicPr>
          <p:nvPr/>
        </p:nvPicPr>
        <p:blipFill>
          <a:blip r:embed="rId12"/>
          <a:stretch>
            <a:fillRect/>
          </a:stretch>
        </p:blipFill>
        <p:spPr>
          <a:xfrm>
            <a:off x="8660129" y="5931015"/>
            <a:ext cx="2216241" cy="713065"/>
          </a:xfrm>
          <a:prstGeom prst="rect">
            <a:avLst/>
          </a:prstGeom>
        </p:spPr>
      </p:pic>
    </p:spTree>
    <p:extLst>
      <p:ext uri="{BB962C8B-B14F-4D97-AF65-F5344CB8AC3E}">
        <p14:creationId xmlns:p14="http://schemas.microsoft.com/office/powerpoint/2010/main" val="1135273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850F62D-42D1-806B-64E0-5BC8B3226FD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1850F62D-42D1-806B-64E0-5BC8B3226FD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7043C05A-7469-2D6A-42B3-7CB66F190248}"/>
              </a:ext>
            </a:extLst>
          </p:cNvPr>
          <p:cNvSpPr txBox="1">
            <a:spLocks/>
          </p:cNvSpPr>
          <p:nvPr/>
        </p:nvSpPr>
        <p:spPr>
          <a:xfrm>
            <a:off x="7363851" y="1905826"/>
            <a:ext cx="4247947" cy="661720"/>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400" b="1" dirty="0">
                <a:solidFill>
                  <a:srgbClr val="080808"/>
                </a:solidFill>
              </a:rPr>
              <a:t>George Ward, MIT</a:t>
            </a:r>
          </a:p>
          <a:p>
            <a:r>
              <a:rPr lang="en-US" sz="1200" dirty="0">
                <a:solidFill>
                  <a:srgbClr val="080808"/>
                </a:solidFill>
              </a:rPr>
              <a:t>“Happiness at Work: Essays on subjective wellbeing in the workplace and labor market” 2022</a:t>
            </a:r>
          </a:p>
        </p:txBody>
      </p:sp>
      <p:sp>
        <p:nvSpPr>
          <p:cNvPr id="69" name="TextBox 68">
            <a:extLst>
              <a:ext uri="{FF2B5EF4-FFF2-40B4-BE49-F238E27FC236}">
                <a16:creationId xmlns:a16="http://schemas.microsoft.com/office/drawing/2014/main" id="{CDD10937-7F88-D774-932E-AAE8D72437F7}"/>
              </a:ext>
            </a:extLst>
          </p:cNvPr>
          <p:cNvSpPr txBox="1">
            <a:spLocks/>
          </p:cNvSpPr>
          <p:nvPr/>
        </p:nvSpPr>
        <p:spPr>
          <a:xfrm>
            <a:off x="3150787" y="2198214"/>
            <a:ext cx="3920564" cy="369332"/>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dirty="0">
                <a:solidFill>
                  <a:srgbClr val="080808"/>
                </a:solidFill>
              </a:rPr>
              <a:t>Average premium by employees for employers with an above average happiness score in the UK</a:t>
            </a:r>
            <a:r>
              <a:rPr lang="en-US" sz="1200" baseline="30000" dirty="0">
                <a:solidFill>
                  <a:srgbClr val="080808"/>
                </a:solidFill>
              </a:rPr>
              <a:t>1</a:t>
            </a:r>
            <a:r>
              <a:rPr lang="en-US" sz="1200" dirty="0">
                <a:solidFill>
                  <a:srgbClr val="080808"/>
                </a:solidFill>
              </a:rPr>
              <a:t> </a:t>
            </a:r>
          </a:p>
        </p:txBody>
      </p:sp>
      <p:sp>
        <p:nvSpPr>
          <p:cNvPr id="10" name="TextBox 9">
            <a:extLst>
              <a:ext uri="{FF2B5EF4-FFF2-40B4-BE49-F238E27FC236}">
                <a16:creationId xmlns:a16="http://schemas.microsoft.com/office/drawing/2014/main" id="{4407690A-2B33-E40C-D06F-B1FFC913389B}"/>
              </a:ext>
            </a:extLst>
          </p:cNvPr>
          <p:cNvSpPr txBox="1">
            <a:spLocks/>
          </p:cNvSpPr>
          <p:nvPr/>
        </p:nvSpPr>
        <p:spPr>
          <a:xfrm>
            <a:off x="3150786" y="2718432"/>
            <a:ext cx="3920564"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200" b="1" dirty="0">
                <a:solidFill>
                  <a:srgbClr val="080808"/>
                </a:solidFill>
              </a:rPr>
              <a:t>x</a:t>
            </a:r>
          </a:p>
        </p:txBody>
      </p:sp>
      <p:sp>
        <p:nvSpPr>
          <p:cNvPr id="65" name="TextBox 64">
            <a:extLst>
              <a:ext uri="{FF2B5EF4-FFF2-40B4-BE49-F238E27FC236}">
                <a16:creationId xmlns:a16="http://schemas.microsoft.com/office/drawing/2014/main" id="{BB999AA5-AD7E-416A-1A5B-A56645C82186}"/>
              </a:ext>
            </a:extLst>
          </p:cNvPr>
          <p:cNvSpPr txBox="1">
            <a:spLocks/>
          </p:cNvSpPr>
          <p:nvPr/>
        </p:nvSpPr>
        <p:spPr>
          <a:xfrm>
            <a:off x="7363851" y="3053984"/>
            <a:ext cx="4247947" cy="47705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400" b="1" dirty="0" err="1">
                <a:solidFill>
                  <a:srgbClr val="080808"/>
                </a:solidFill>
              </a:rPr>
              <a:t>Cendex</a:t>
            </a:r>
            <a:r>
              <a:rPr lang="en-US" sz="1400" b="1" dirty="0">
                <a:solidFill>
                  <a:srgbClr val="080808"/>
                </a:solidFill>
              </a:rPr>
              <a:t> (</a:t>
            </a:r>
            <a:r>
              <a:rPr lang="en-US" sz="1400" b="1" dirty="0" err="1">
                <a:solidFill>
                  <a:srgbClr val="080808"/>
                </a:solidFill>
              </a:rPr>
              <a:t>XPertHR</a:t>
            </a:r>
            <a:r>
              <a:rPr lang="en-US" sz="1400" b="1" dirty="0">
                <a:solidFill>
                  <a:srgbClr val="080808"/>
                </a:solidFill>
              </a:rPr>
              <a:t>)</a:t>
            </a:r>
          </a:p>
          <a:p>
            <a:r>
              <a:rPr lang="en-US" sz="1200" dirty="0" err="1">
                <a:solidFill>
                  <a:srgbClr val="080808"/>
                </a:solidFill>
              </a:rPr>
              <a:t>XPertHR</a:t>
            </a:r>
            <a:r>
              <a:rPr lang="en-US" sz="1200" dirty="0">
                <a:solidFill>
                  <a:srgbClr val="080808"/>
                </a:solidFill>
              </a:rPr>
              <a:t> Survey January 2021-January 2022</a:t>
            </a:r>
          </a:p>
        </p:txBody>
      </p:sp>
      <p:sp>
        <p:nvSpPr>
          <p:cNvPr id="66" name="TextBox 65">
            <a:extLst>
              <a:ext uri="{FF2B5EF4-FFF2-40B4-BE49-F238E27FC236}">
                <a16:creationId xmlns:a16="http://schemas.microsoft.com/office/drawing/2014/main" id="{8151AF9A-768F-BAC8-59CD-F71D793D90D6}"/>
              </a:ext>
            </a:extLst>
          </p:cNvPr>
          <p:cNvSpPr txBox="1">
            <a:spLocks/>
          </p:cNvSpPr>
          <p:nvPr/>
        </p:nvSpPr>
        <p:spPr>
          <a:xfrm>
            <a:off x="3150787" y="3053984"/>
            <a:ext cx="3920564" cy="22188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400" b="1" dirty="0">
                <a:solidFill>
                  <a:srgbClr val="080808"/>
                </a:solidFill>
              </a:rPr>
              <a:t>14.4%</a:t>
            </a:r>
          </a:p>
        </p:txBody>
      </p:sp>
      <p:sp>
        <p:nvSpPr>
          <p:cNvPr id="67" name="TextBox 66">
            <a:extLst>
              <a:ext uri="{FF2B5EF4-FFF2-40B4-BE49-F238E27FC236}">
                <a16:creationId xmlns:a16="http://schemas.microsoft.com/office/drawing/2014/main" id="{D6640653-1791-C769-A30E-BA188895CADD}"/>
              </a:ext>
            </a:extLst>
          </p:cNvPr>
          <p:cNvSpPr txBox="1">
            <a:spLocks/>
          </p:cNvSpPr>
          <p:nvPr/>
        </p:nvSpPr>
        <p:spPr>
          <a:xfrm>
            <a:off x="3150787" y="3346372"/>
            <a:ext cx="3920564"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Clr>
                <a:schemeClr val="tx1"/>
              </a:buClr>
            </a:pPr>
            <a:r>
              <a:rPr lang="en-US" sz="1200" dirty="0">
                <a:solidFill>
                  <a:srgbClr val="080808"/>
                </a:solidFill>
              </a:rPr>
              <a:t>Average turnover rate</a:t>
            </a:r>
            <a:r>
              <a:rPr lang="en-US" sz="1200" baseline="30000" dirty="0">
                <a:solidFill>
                  <a:srgbClr val="080808"/>
                </a:solidFill>
              </a:rPr>
              <a:t>2</a:t>
            </a:r>
            <a:r>
              <a:rPr lang="en-US" sz="1200" dirty="0">
                <a:solidFill>
                  <a:srgbClr val="080808"/>
                </a:solidFill>
              </a:rPr>
              <a:t> </a:t>
            </a:r>
          </a:p>
        </p:txBody>
      </p:sp>
      <p:sp>
        <p:nvSpPr>
          <p:cNvPr id="12" name="TextBox 11">
            <a:extLst>
              <a:ext uri="{FF2B5EF4-FFF2-40B4-BE49-F238E27FC236}">
                <a16:creationId xmlns:a16="http://schemas.microsoft.com/office/drawing/2014/main" id="{51B1F2FD-87D7-4691-D138-EA11992562B7}"/>
              </a:ext>
            </a:extLst>
          </p:cNvPr>
          <p:cNvSpPr txBox="1">
            <a:spLocks/>
          </p:cNvSpPr>
          <p:nvPr/>
        </p:nvSpPr>
        <p:spPr>
          <a:xfrm>
            <a:off x="3150787" y="3681924"/>
            <a:ext cx="3920564"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200" b="1" dirty="0">
                <a:solidFill>
                  <a:srgbClr val="080808"/>
                </a:solidFill>
              </a:rPr>
              <a:t>x</a:t>
            </a:r>
          </a:p>
        </p:txBody>
      </p:sp>
      <p:sp>
        <p:nvSpPr>
          <p:cNvPr id="46" name="TextBox 45">
            <a:extLst>
              <a:ext uri="{FF2B5EF4-FFF2-40B4-BE49-F238E27FC236}">
                <a16:creationId xmlns:a16="http://schemas.microsoft.com/office/drawing/2014/main" id="{AF20B14D-FE8A-9129-2684-D1A45753245B}"/>
              </a:ext>
            </a:extLst>
          </p:cNvPr>
          <p:cNvSpPr txBox="1">
            <a:spLocks/>
          </p:cNvSpPr>
          <p:nvPr/>
        </p:nvSpPr>
        <p:spPr>
          <a:xfrm>
            <a:off x="7363851" y="4017476"/>
            <a:ext cx="4247947" cy="47705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400" b="1" dirty="0">
                <a:solidFill>
                  <a:srgbClr val="080808"/>
                </a:solidFill>
              </a:rPr>
              <a:t>Office of National Statistics</a:t>
            </a:r>
          </a:p>
          <a:p>
            <a:r>
              <a:rPr lang="en-US" sz="1200" dirty="0">
                <a:solidFill>
                  <a:srgbClr val="080808"/>
                </a:solidFill>
              </a:rPr>
              <a:t>“Labour market overview, UK: December 2022”</a:t>
            </a:r>
          </a:p>
        </p:txBody>
      </p:sp>
      <p:sp>
        <p:nvSpPr>
          <p:cNvPr id="47" name="TextBox 46">
            <a:extLst>
              <a:ext uri="{FF2B5EF4-FFF2-40B4-BE49-F238E27FC236}">
                <a16:creationId xmlns:a16="http://schemas.microsoft.com/office/drawing/2014/main" id="{3A3F3752-8076-29B3-73CA-5F4B8051F4D7}"/>
              </a:ext>
            </a:extLst>
          </p:cNvPr>
          <p:cNvSpPr txBox="1">
            <a:spLocks/>
          </p:cNvSpPr>
          <p:nvPr/>
        </p:nvSpPr>
        <p:spPr>
          <a:xfrm>
            <a:off x="3150787" y="4017476"/>
            <a:ext cx="3920564" cy="22188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400" b="1" dirty="0">
                <a:solidFill>
                  <a:srgbClr val="080808"/>
                </a:solidFill>
              </a:rPr>
              <a:t>29.9 million</a:t>
            </a:r>
          </a:p>
        </p:txBody>
      </p:sp>
      <p:sp>
        <p:nvSpPr>
          <p:cNvPr id="54" name="TextBox 53">
            <a:extLst>
              <a:ext uri="{FF2B5EF4-FFF2-40B4-BE49-F238E27FC236}">
                <a16:creationId xmlns:a16="http://schemas.microsoft.com/office/drawing/2014/main" id="{66C2A73E-136B-B4CA-89D7-4FC337535E4D}"/>
              </a:ext>
            </a:extLst>
          </p:cNvPr>
          <p:cNvSpPr txBox="1">
            <a:spLocks/>
          </p:cNvSpPr>
          <p:nvPr/>
        </p:nvSpPr>
        <p:spPr>
          <a:xfrm>
            <a:off x="3150787" y="4309864"/>
            <a:ext cx="3920564"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Clr>
                <a:schemeClr val="tx1"/>
              </a:buClr>
            </a:pPr>
            <a:r>
              <a:rPr lang="en-US" sz="1200" dirty="0">
                <a:solidFill>
                  <a:srgbClr val="080808"/>
                </a:solidFill>
              </a:rPr>
              <a:t>Number of employees, 2021 </a:t>
            </a:r>
          </a:p>
        </p:txBody>
      </p:sp>
      <p:sp>
        <p:nvSpPr>
          <p:cNvPr id="14" name="TextBox 13">
            <a:extLst>
              <a:ext uri="{FF2B5EF4-FFF2-40B4-BE49-F238E27FC236}">
                <a16:creationId xmlns:a16="http://schemas.microsoft.com/office/drawing/2014/main" id="{6FD9CC00-1F7A-E939-69A8-02D11EBBD594}"/>
              </a:ext>
            </a:extLst>
          </p:cNvPr>
          <p:cNvSpPr txBox="1">
            <a:spLocks/>
          </p:cNvSpPr>
          <p:nvPr/>
        </p:nvSpPr>
        <p:spPr>
          <a:xfrm>
            <a:off x="3150787" y="4645416"/>
            <a:ext cx="3920564"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200" b="1" dirty="0">
                <a:solidFill>
                  <a:srgbClr val="080808"/>
                </a:solidFill>
              </a:rPr>
              <a:t>x</a:t>
            </a:r>
          </a:p>
        </p:txBody>
      </p:sp>
      <p:sp>
        <p:nvSpPr>
          <p:cNvPr id="29" name="TextBox 28">
            <a:extLst>
              <a:ext uri="{FF2B5EF4-FFF2-40B4-BE49-F238E27FC236}">
                <a16:creationId xmlns:a16="http://schemas.microsoft.com/office/drawing/2014/main" id="{BABB5890-F459-7C82-6727-A885E900C0F8}"/>
              </a:ext>
            </a:extLst>
          </p:cNvPr>
          <p:cNvSpPr txBox="1">
            <a:spLocks/>
          </p:cNvSpPr>
          <p:nvPr/>
        </p:nvSpPr>
        <p:spPr>
          <a:xfrm>
            <a:off x="7363851" y="4980969"/>
            <a:ext cx="4247947" cy="47705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400" b="1" dirty="0">
                <a:solidFill>
                  <a:srgbClr val="080808"/>
                </a:solidFill>
              </a:rPr>
              <a:t>Office of National Statistics</a:t>
            </a:r>
          </a:p>
          <a:p>
            <a:r>
              <a:rPr lang="en-US" sz="1200" dirty="0">
                <a:solidFill>
                  <a:srgbClr val="080808"/>
                </a:solidFill>
              </a:rPr>
              <a:t>“Average weekly earnings in Great Britain: December 2022”</a:t>
            </a:r>
          </a:p>
        </p:txBody>
      </p:sp>
      <p:sp>
        <p:nvSpPr>
          <p:cNvPr id="30" name="TextBox 29">
            <a:extLst>
              <a:ext uri="{FF2B5EF4-FFF2-40B4-BE49-F238E27FC236}">
                <a16:creationId xmlns:a16="http://schemas.microsoft.com/office/drawing/2014/main" id="{91CEF9B5-C19E-F785-E7FA-EE8F0DE77B68}"/>
              </a:ext>
            </a:extLst>
          </p:cNvPr>
          <p:cNvSpPr txBox="1">
            <a:spLocks/>
          </p:cNvSpPr>
          <p:nvPr/>
        </p:nvSpPr>
        <p:spPr>
          <a:xfrm>
            <a:off x="3150787" y="4980969"/>
            <a:ext cx="3920564" cy="22188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400" b="1" dirty="0">
                <a:solidFill>
                  <a:srgbClr val="080808"/>
                </a:solidFill>
              </a:rPr>
              <a:t>£28.4k</a:t>
            </a:r>
          </a:p>
        </p:txBody>
      </p:sp>
      <p:sp>
        <p:nvSpPr>
          <p:cNvPr id="45" name="TextBox 44">
            <a:extLst>
              <a:ext uri="{FF2B5EF4-FFF2-40B4-BE49-F238E27FC236}">
                <a16:creationId xmlns:a16="http://schemas.microsoft.com/office/drawing/2014/main" id="{EA7BAA8C-C38A-2507-1C25-8693D990A5FF}"/>
              </a:ext>
            </a:extLst>
          </p:cNvPr>
          <p:cNvSpPr txBox="1">
            <a:spLocks/>
          </p:cNvSpPr>
          <p:nvPr/>
        </p:nvSpPr>
        <p:spPr>
          <a:xfrm>
            <a:off x="3150787" y="5273357"/>
            <a:ext cx="3920564"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Clr>
                <a:schemeClr val="tx1"/>
              </a:buClr>
            </a:pPr>
            <a:r>
              <a:rPr lang="en-US" sz="1200" dirty="0">
                <a:solidFill>
                  <a:srgbClr val="080808"/>
                </a:solidFill>
              </a:rPr>
              <a:t>Avg. annual regular pay, 2022 (ONS)</a:t>
            </a:r>
          </a:p>
        </p:txBody>
      </p:sp>
      <p:cxnSp>
        <p:nvCxnSpPr>
          <p:cNvPr id="20" name="Straight Connector 19">
            <a:extLst>
              <a:ext uri="{FF2B5EF4-FFF2-40B4-BE49-F238E27FC236}">
                <a16:creationId xmlns:a16="http://schemas.microsoft.com/office/drawing/2014/main" id="{08A53EEA-4BD1-AB29-2801-9B887F2D2EE4}"/>
              </a:ext>
            </a:extLst>
          </p:cNvPr>
          <p:cNvCxnSpPr>
            <a:cxnSpLocks/>
          </p:cNvCxnSpPr>
          <p:nvPr/>
        </p:nvCxnSpPr>
        <p:spPr>
          <a:xfrm>
            <a:off x="7363851" y="2810765"/>
            <a:ext cx="4247947" cy="0"/>
          </a:xfrm>
          <a:prstGeom prst="line">
            <a:avLst/>
          </a:prstGeom>
          <a:noFill/>
          <a:ln w="9525" cap="flat" cmpd="sng" algn="ctr">
            <a:solidFill>
              <a:schemeClr val="bg1">
                <a:lumMod val="50000"/>
              </a:schemeClr>
            </a:solidFill>
            <a:prstDash val="sysDot"/>
            <a:miter lim="800000"/>
            <a:tailEnd type="none"/>
          </a:ln>
          <a:effectLst/>
        </p:spPr>
      </p:cxnSp>
      <p:cxnSp>
        <p:nvCxnSpPr>
          <p:cNvPr id="26" name="Straight Connector 25">
            <a:extLst>
              <a:ext uri="{FF2B5EF4-FFF2-40B4-BE49-F238E27FC236}">
                <a16:creationId xmlns:a16="http://schemas.microsoft.com/office/drawing/2014/main" id="{63651A68-8CDC-3FDD-DF9B-88E1EFA0E7DE}"/>
              </a:ext>
            </a:extLst>
          </p:cNvPr>
          <p:cNvCxnSpPr>
            <a:cxnSpLocks/>
          </p:cNvCxnSpPr>
          <p:nvPr/>
        </p:nvCxnSpPr>
        <p:spPr>
          <a:xfrm>
            <a:off x="7363851" y="3774257"/>
            <a:ext cx="4247947" cy="0"/>
          </a:xfrm>
          <a:prstGeom prst="line">
            <a:avLst/>
          </a:prstGeom>
          <a:noFill/>
          <a:ln w="9525" cap="flat" cmpd="sng" algn="ctr">
            <a:solidFill>
              <a:schemeClr val="bg1">
                <a:lumMod val="50000"/>
              </a:schemeClr>
            </a:solidFill>
            <a:prstDash val="sysDot"/>
            <a:miter lim="800000"/>
            <a:tailEnd type="none"/>
          </a:ln>
          <a:effectLst/>
        </p:spPr>
      </p:cxnSp>
      <p:cxnSp>
        <p:nvCxnSpPr>
          <p:cNvPr id="27" name="Straight Connector 26">
            <a:extLst>
              <a:ext uri="{FF2B5EF4-FFF2-40B4-BE49-F238E27FC236}">
                <a16:creationId xmlns:a16="http://schemas.microsoft.com/office/drawing/2014/main" id="{2654BB98-F16E-FBA2-B163-45623F519B57}"/>
              </a:ext>
            </a:extLst>
          </p:cNvPr>
          <p:cNvCxnSpPr>
            <a:cxnSpLocks/>
          </p:cNvCxnSpPr>
          <p:nvPr/>
        </p:nvCxnSpPr>
        <p:spPr>
          <a:xfrm>
            <a:off x="7363851" y="4737749"/>
            <a:ext cx="4247947" cy="0"/>
          </a:xfrm>
          <a:prstGeom prst="line">
            <a:avLst/>
          </a:prstGeom>
          <a:noFill/>
          <a:ln w="9525" cap="flat" cmpd="sng" algn="ctr">
            <a:solidFill>
              <a:schemeClr val="bg1">
                <a:lumMod val="50000"/>
              </a:schemeClr>
            </a:solidFill>
            <a:prstDash val="sysDot"/>
            <a:miter lim="800000"/>
            <a:tailEnd type="none"/>
          </a:ln>
          <a:effectLst/>
        </p:spPr>
      </p:cxnSp>
      <p:sp>
        <p:nvSpPr>
          <p:cNvPr id="44" name="TextBox 43">
            <a:extLst>
              <a:ext uri="{FF2B5EF4-FFF2-40B4-BE49-F238E27FC236}">
                <a16:creationId xmlns:a16="http://schemas.microsoft.com/office/drawing/2014/main" id="{8B75BAFB-793F-4479-9A3E-A1737A6574A4}"/>
              </a:ext>
            </a:extLst>
          </p:cNvPr>
          <p:cNvSpPr txBox="1">
            <a:spLocks/>
          </p:cNvSpPr>
          <p:nvPr/>
        </p:nvSpPr>
        <p:spPr>
          <a:xfrm>
            <a:off x="480048" y="3171134"/>
            <a:ext cx="2335580" cy="64633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400" b="1" dirty="0">
                <a:solidFill>
                  <a:srgbClr val="080808"/>
                </a:solidFill>
              </a:rPr>
              <a:t>Benefit to employers of improved job attraction in the UK (2022)</a:t>
            </a:r>
          </a:p>
        </p:txBody>
      </p:sp>
      <p:grpSp>
        <p:nvGrpSpPr>
          <p:cNvPr id="48" name="Group 47">
            <a:extLst>
              <a:ext uri="{FF2B5EF4-FFF2-40B4-BE49-F238E27FC236}">
                <a16:creationId xmlns:a16="http://schemas.microsoft.com/office/drawing/2014/main" id="{FFD200C7-7B3A-4242-B748-6D9EE9B06B06}"/>
              </a:ext>
            </a:extLst>
          </p:cNvPr>
          <p:cNvGrpSpPr/>
          <p:nvPr/>
        </p:nvGrpSpPr>
        <p:grpSpPr>
          <a:xfrm>
            <a:off x="1072665" y="1905000"/>
            <a:ext cx="1150347" cy="1148668"/>
            <a:chOff x="1072665" y="1887732"/>
            <a:chExt cx="1150347" cy="1148668"/>
          </a:xfrm>
        </p:grpSpPr>
        <p:sp>
          <p:nvSpPr>
            <p:cNvPr id="49" name="Oval 48">
              <a:extLst>
                <a:ext uri="{FF2B5EF4-FFF2-40B4-BE49-F238E27FC236}">
                  <a16:creationId xmlns:a16="http://schemas.microsoft.com/office/drawing/2014/main" id="{8E43DF8A-31AE-42C1-8AD2-040D764444D1}"/>
                </a:ext>
              </a:extLst>
            </p:cNvPr>
            <p:cNvSpPr/>
            <p:nvPr/>
          </p:nvSpPr>
          <p:spPr>
            <a:xfrm>
              <a:off x="1072665" y="1887732"/>
              <a:ext cx="1150347" cy="1148668"/>
            </a:xfrm>
            <a:prstGeom prst="ellipse">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200" dirty="0">
                <a:solidFill>
                  <a:schemeClr val="bg1"/>
                </a:solidFill>
              </a:endParaRPr>
            </a:p>
          </p:txBody>
        </p:sp>
        <p:sp>
          <p:nvSpPr>
            <p:cNvPr id="50" name="TextBox 49">
              <a:extLst>
                <a:ext uri="{FF2B5EF4-FFF2-40B4-BE49-F238E27FC236}">
                  <a16:creationId xmlns:a16="http://schemas.microsoft.com/office/drawing/2014/main" id="{35A08C28-B66D-4219-8A7E-48C18A7329C8}"/>
                </a:ext>
              </a:extLst>
            </p:cNvPr>
            <p:cNvSpPr txBox="1"/>
            <p:nvPr/>
          </p:nvSpPr>
          <p:spPr>
            <a:xfrm>
              <a:off x="1122161" y="2185067"/>
              <a:ext cx="1051355"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GB" sz="1800" b="1" dirty="0">
                  <a:solidFill>
                    <a:schemeClr val="bg1"/>
                  </a:solidFill>
                </a:rPr>
                <a:t>~£13</a:t>
              </a:r>
              <a:br>
                <a:rPr lang="en-GB" sz="1800" b="1" dirty="0">
                  <a:solidFill>
                    <a:schemeClr val="bg1"/>
                  </a:solidFill>
                </a:rPr>
              </a:br>
              <a:r>
                <a:rPr lang="en-GB" sz="1800" b="1" dirty="0">
                  <a:solidFill>
                    <a:schemeClr val="bg1"/>
                  </a:solidFill>
                </a:rPr>
                <a:t>billion</a:t>
              </a:r>
            </a:p>
          </p:txBody>
        </p:sp>
      </p:grpSp>
      <p:cxnSp>
        <p:nvCxnSpPr>
          <p:cNvPr id="43" name="Straight Connector 42">
            <a:extLst>
              <a:ext uri="{FF2B5EF4-FFF2-40B4-BE49-F238E27FC236}">
                <a16:creationId xmlns:a16="http://schemas.microsoft.com/office/drawing/2014/main" id="{52164790-586E-4C66-A316-189842958B06}"/>
              </a:ext>
            </a:extLst>
          </p:cNvPr>
          <p:cNvCxnSpPr>
            <a:cxnSpLocks/>
          </p:cNvCxnSpPr>
          <p:nvPr/>
        </p:nvCxnSpPr>
        <p:spPr>
          <a:xfrm>
            <a:off x="2996878" y="1905826"/>
            <a:ext cx="0" cy="3625287"/>
          </a:xfrm>
          <a:prstGeom prst="line">
            <a:avLst/>
          </a:prstGeom>
          <a:ln w="285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02424E30-9702-46D4-B91F-7E72E30C30BB}"/>
              </a:ext>
            </a:extLst>
          </p:cNvPr>
          <p:cNvSpPr txBox="1">
            <a:spLocks/>
          </p:cNvSpPr>
          <p:nvPr/>
        </p:nvSpPr>
        <p:spPr>
          <a:xfrm>
            <a:off x="3150786" y="1405730"/>
            <a:ext cx="8461012" cy="369332"/>
          </a:xfrm>
          <a:prstGeom prst="rect">
            <a:avLst/>
          </a:prstGeom>
        </p:spPr>
        <p:txBody>
          <a:bodyPr vert="horz" wrap="square" lIns="0" tIns="0" rIns="0" bIns="0" rtlCol="0" anchor="b">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2400" b="1" dirty="0"/>
              <a:t>Average of:</a:t>
            </a:r>
          </a:p>
        </p:txBody>
      </p:sp>
      <p:cxnSp>
        <p:nvCxnSpPr>
          <p:cNvPr id="56" name="Straight Connector 55">
            <a:extLst>
              <a:ext uri="{FF2B5EF4-FFF2-40B4-BE49-F238E27FC236}">
                <a16:creationId xmlns:a16="http://schemas.microsoft.com/office/drawing/2014/main" id="{95C068E5-A686-4B40-BC59-80788D8B58F3}"/>
              </a:ext>
            </a:extLst>
          </p:cNvPr>
          <p:cNvCxnSpPr>
            <a:cxnSpLocks/>
          </p:cNvCxnSpPr>
          <p:nvPr/>
        </p:nvCxnSpPr>
        <p:spPr>
          <a:xfrm>
            <a:off x="3150786" y="1815336"/>
            <a:ext cx="8461012" cy="0"/>
          </a:xfrm>
          <a:prstGeom prst="line">
            <a:avLst/>
          </a:prstGeom>
          <a:ln w="1270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9B88A752-933F-4CD0-BF53-F2E61EEF906C}"/>
              </a:ext>
            </a:extLst>
          </p:cNvPr>
          <p:cNvSpPr txBox="1">
            <a:spLocks/>
          </p:cNvSpPr>
          <p:nvPr/>
        </p:nvSpPr>
        <p:spPr>
          <a:xfrm>
            <a:off x="3150785" y="1905000"/>
            <a:ext cx="3920564" cy="215444"/>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GB" sz="1400" b="1" dirty="0">
                <a:solidFill>
                  <a:srgbClr val="080808"/>
                </a:solidFill>
              </a:rPr>
              <a:t>10.5%</a:t>
            </a:r>
          </a:p>
        </p:txBody>
      </p:sp>
      <p:sp>
        <p:nvSpPr>
          <p:cNvPr id="59" name="5. Source">
            <a:extLst>
              <a:ext uri="{FF2B5EF4-FFF2-40B4-BE49-F238E27FC236}">
                <a16:creationId xmlns:a16="http://schemas.microsoft.com/office/drawing/2014/main" id="{F20A4784-6EBF-4DEE-87B3-6603D51C9AE2}"/>
              </a:ext>
            </a:extLst>
          </p:cNvPr>
          <p:cNvSpPr txBox="1">
            <a:spLocks/>
          </p:cNvSpPr>
          <p:nvPr>
            <p:custDataLst>
              <p:tags r:id="rId2"/>
            </p:custDataLst>
          </p:nvPr>
        </p:nvSpPr>
        <p:spPr>
          <a:xfrm>
            <a:off x="3241277" y="6158139"/>
            <a:ext cx="5212080" cy="123111"/>
          </a:xfrm>
          <a:prstGeom prst="rect">
            <a:avLst/>
          </a:prstGeom>
          <a:noFill/>
        </p:spPr>
        <p:txBody>
          <a:bodyPr vert="horz" wrap="square" lIns="0" tIns="0" rIns="0" bIns="0" rtlCol="0" anchor="b" anchorCtr="0">
            <a:noAutofit/>
          </a:bodyPr>
          <a:lstStyle/>
          <a:p>
            <a:r>
              <a:rPr lang="en-US" sz="800" dirty="0">
                <a:solidFill>
                  <a:schemeClr val="accent6"/>
                </a:solidFill>
              </a:rPr>
              <a:t>Source: McKinsey Health Institute Economic Value Proposition analysis</a:t>
            </a:r>
            <a:endParaRPr lang="en-GB" sz="800" dirty="0">
              <a:solidFill>
                <a:schemeClr val="accent6"/>
              </a:solidFill>
            </a:endParaRPr>
          </a:p>
        </p:txBody>
      </p:sp>
      <p:sp>
        <p:nvSpPr>
          <p:cNvPr id="60" name="4. Footnote">
            <a:extLst>
              <a:ext uri="{FF2B5EF4-FFF2-40B4-BE49-F238E27FC236}">
                <a16:creationId xmlns:a16="http://schemas.microsoft.com/office/drawing/2014/main" id="{6ED9278E-AFE1-4E1D-954A-23A98A214227}"/>
              </a:ext>
            </a:extLst>
          </p:cNvPr>
          <p:cNvSpPr txBox="1">
            <a:spLocks/>
          </p:cNvSpPr>
          <p:nvPr>
            <p:custDataLst>
              <p:tags r:id="rId3"/>
            </p:custDataLst>
          </p:nvPr>
        </p:nvSpPr>
        <p:spPr>
          <a:xfrm>
            <a:off x="3241276" y="5811196"/>
            <a:ext cx="5212080" cy="246221"/>
          </a:xfrm>
          <a:prstGeom prst="rect">
            <a:avLst/>
          </a:prstGeom>
          <a:noFill/>
        </p:spPr>
        <p:txBody>
          <a:bodyPr vert="horz" wrap="square" lIns="0" tIns="0" rIns="0" bIns="0" rtlCol="0" anchor="t" anchorCtr="0">
            <a:noAutofit/>
          </a:bodyPr>
          <a:lstStyle/>
          <a:p>
            <a:pPr marL="219075" indent="-228600">
              <a:buAutoNum type="arabicPeriod"/>
            </a:pPr>
            <a:r>
              <a:rPr lang="en-US" sz="800" dirty="0">
                <a:solidFill>
                  <a:schemeClr val="bg1">
                    <a:lumMod val="50000"/>
                  </a:schemeClr>
                </a:solidFill>
              </a:rPr>
              <a:t>Reported as average willing pay cut by employee for employer with above average happiness score in the UK</a:t>
            </a:r>
          </a:p>
          <a:p>
            <a:pPr marL="219075" indent="-228600">
              <a:buAutoNum type="arabicPeriod"/>
            </a:pPr>
            <a:r>
              <a:rPr lang="en-US" sz="800" dirty="0">
                <a:solidFill>
                  <a:schemeClr val="bg1">
                    <a:lumMod val="50000"/>
                  </a:schemeClr>
                </a:solidFill>
              </a:rPr>
              <a:t>Assuming employees of both voluntary and involuntary turnover would seek another employer</a:t>
            </a:r>
          </a:p>
        </p:txBody>
      </p:sp>
      <p:sp>
        <p:nvSpPr>
          <p:cNvPr id="61" name="TextBox 60">
            <a:extLst>
              <a:ext uri="{FF2B5EF4-FFF2-40B4-BE49-F238E27FC236}">
                <a16:creationId xmlns:a16="http://schemas.microsoft.com/office/drawing/2014/main" id="{880CCBC2-D5D6-434F-B6FF-DD3AC732879E}"/>
              </a:ext>
            </a:extLst>
          </p:cNvPr>
          <p:cNvSpPr txBox="1">
            <a:spLocks/>
          </p:cNvSpPr>
          <p:nvPr/>
        </p:nvSpPr>
        <p:spPr>
          <a:xfrm>
            <a:off x="480047" y="929299"/>
            <a:ext cx="11131751" cy="276999"/>
          </a:xfrm>
          <a:prstGeom prst="rect">
            <a:avLst/>
          </a:prstGeom>
          <a:noFill/>
        </p:spPr>
        <p:txBody>
          <a:bodyPr wrap="square" lIns="0" tIns="0" rIns="0" bIns="0">
            <a:noAutofit/>
          </a:bodyPr>
          <a:lstStyle/>
          <a:p>
            <a:pPr indent="117475"/>
            <a:r>
              <a:rPr lang="en-GB" dirty="0">
                <a:latin typeface="+mj-lt"/>
              </a:rPr>
              <a:t>Total benefits created through good wellbeing</a:t>
            </a:r>
          </a:p>
        </p:txBody>
      </p:sp>
      <p:sp>
        <p:nvSpPr>
          <p:cNvPr id="62" name="Text Placeholder 11">
            <a:extLst>
              <a:ext uri="{FF2B5EF4-FFF2-40B4-BE49-F238E27FC236}">
                <a16:creationId xmlns:a16="http://schemas.microsoft.com/office/drawing/2014/main" id="{CA007B8C-9E81-4B63-BC30-3306924548B6}"/>
              </a:ext>
            </a:extLst>
          </p:cNvPr>
          <p:cNvSpPr txBox="1">
            <a:spLocks/>
          </p:cNvSpPr>
          <p:nvPr/>
        </p:nvSpPr>
        <p:spPr>
          <a:xfrm>
            <a:off x="480047" y="369294"/>
            <a:ext cx="11131751" cy="523220"/>
          </a:xfrm>
          <a:prstGeom prst="rect">
            <a:avLst/>
          </a:prstGeom>
        </p:spPr>
        <p:txBody>
          <a:bodyPr vert="horz" lIns="91440" tIns="45720" rIns="91440" bIns="45720" rtlCol="0">
            <a:noAutofit/>
          </a:bodyPr>
          <a:lstStyle>
            <a:lvl1pPr marL="0" indent="0" algn="l" defTabSz="885688" rtl="0" eaLnBrk="1" latinLnBrk="0" hangingPunct="1">
              <a:lnSpc>
                <a:spcPct val="90000"/>
              </a:lnSpc>
              <a:spcBef>
                <a:spcPts val="969"/>
              </a:spcBef>
              <a:buFont typeface="Arial" panose="020B0604020202020204" pitchFamily="34" charset="0"/>
              <a:buNone/>
              <a:defRPr sz="2800" b="1" kern="1200" cap="all" baseline="0">
                <a:solidFill>
                  <a:schemeClr val="tx1"/>
                </a:solidFill>
                <a:latin typeface="+mj-lt"/>
                <a:ea typeface="+mn-ea"/>
                <a:cs typeface="+mn-cs"/>
              </a:defRPr>
            </a:lvl1pPr>
            <a:lvl2pPr marL="457200" indent="0" algn="l" defTabSz="885688" rtl="0" eaLnBrk="1" latinLnBrk="0" hangingPunct="1">
              <a:lnSpc>
                <a:spcPct val="90000"/>
              </a:lnSpc>
              <a:spcBef>
                <a:spcPts val="484"/>
              </a:spcBef>
              <a:buFont typeface="Arial" panose="020B0604020202020204" pitchFamily="34" charset="0"/>
              <a:buNone/>
              <a:defRPr sz="1400" kern="1200">
                <a:solidFill>
                  <a:schemeClr val="tx1"/>
                </a:solidFill>
                <a:latin typeface="+mn-lt"/>
                <a:ea typeface="+mn-ea"/>
                <a:cs typeface="+mn-cs"/>
              </a:defRPr>
            </a:lvl2pPr>
            <a:lvl3pPr marL="914400" indent="0" algn="l" defTabSz="885688" rtl="0" eaLnBrk="1" latinLnBrk="0" hangingPunct="1">
              <a:lnSpc>
                <a:spcPct val="90000"/>
              </a:lnSpc>
              <a:spcBef>
                <a:spcPts val="484"/>
              </a:spcBef>
              <a:buFont typeface="Arial" panose="020B0604020202020204" pitchFamily="34" charset="0"/>
              <a:buNone/>
              <a:defRPr sz="1200" kern="1200">
                <a:solidFill>
                  <a:schemeClr val="tx1"/>
                </a:solidFill>
                <a:latin typeface="+mn-lt"/>
                <a:ea typeface="+mn-ea"/>
                <a:cs typeface="+mn-cs"/>
              </a:defRPr>
            </a:lvl3pPr>
            <a:lvl4pPr marL="13716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4pPr>
            <a:lvl5pPr marL="18288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5pPr>
            <a:lvl6pPr marL="22860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6pPr>
            <a:lvl7pPr marL="27432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7pPr>
            <a:lvl8pPr marL="32004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8pPr>
            <a:lvl9pPr marL="36576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dirty="0"/>
              <a:t>United Kingdom – Attraction</a:t>
            </a:r>
          </a:p>
        </p:txBody>
      </p:sp>
      <p:sp>
        <p:nvSpPr>
          <p:cNvPr id="38" name="object 22">
            <a:extLst>
              <a:ext uri="{FF2B5EF4-FFF2-40B4-BE49-F238E27FC236}">
                <a16:creationId xmlns:a16="http://schemas.microsoft.com/office/drawing/2014/main" id="{E9A8517B-C404-4781-8810-19B1C0F6BB06}"/>
              </a:ext>
            </a:extLst>
          </p:cNvPr>
          <p:cNvSpPr/>
          <p:nvPr/>
        </p:nvSpPr>
        <p:spPr>
          <a:xfrm>
            <a:off x="468007" y="5737949"/>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a:p>
        </p:txBody>
      </p:sp>
      <p:pic>
        <p:nvPicPr>
          <p:cNvPr id="58" name="Picture 57">
            <a:extLst>
              <a:ext uri="{FF2B5EF4-FFF2-40B4-BE49-F238E27FC236}">
                <a16:creationId xmlns:a16="http://schemas.microsoft.com/office/drawing/2014/main" id="{3BFA47FF-7876-4EF7-AD16-4D086D4AB519}"/>
              </a:ext>
            </a:extLst>
          </p:cNvPr>
          <p:cNvPicPr>
            <a:picLocks noChangeAspect="1"/>
          </p:cNvPicPr>
          <p:nvPr/>
        </p:nvPicPr>
        <p:blipFill>
          <a:blip r:embed="rId7"/>
          <a:stretch>
            <a:fillRect/>
          </a:stretch>
        </p:blipFill>
        <p:spPr>
          <a:xfrm>
            <a:off x="8660129" y="5931015"/>
            <a:ext cx="2216241" cy="713065"/>
          </a:xfrm>
          <a:prstGeom prst="rect">
            <a:avLst/>
          </a:prstGeom>
        </p:spPr>
      </p:pic>
    </p:spTree>
    <p:extLst>
      <p:ext uri="{BB962C8B-B14F-4D97-AF65-F5344CB8AC3E}">
        <p14:creationId xmlns:p14="http://schemas.microsoft.com/office/powerpoint/2010/main" val="3246813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AD2EFB-56E7-BBD2-3592-E9C680C19059}"/>
              </a:ext>
            </a:extLst>
          </p:cNvPr>
          <p:cNvSpPr>
            <a:spLocks noGrp="1"/>
          </p:cNvSpPr>
          <p:nvPr>
            <p:ph type="body" sz="half" idx="12"/>
          </p:nvPr>
        </p:nvSpPr>
        <p:spPr>
          <a:xfrm>
            <a:off x="480047" y="369294"/>
            <a:ext cx="8564530" cy="523220"/>
          </a:xfrm>
        </p:spPr>
        <p:txBody>
          <a:bodyPr>
            <a:spAutoFit/>
          </a:bodyPr>
          <a:lstStyle/>
          <a:p>
            <a:pPr>
              <a:lnSpc>
                <a:spcPct val="100000"/>
              </a:lnSpc>
            </a:pPr>
            <a:r>
              <a:rPr lang="en-GB" dirty="0"/>
              <a:t>Summary of report insights</a:t>
            </a:r>
          </a:p>
        </p:txBody>
      </p:sp>
      <p:sp>
        <p:nvSpPr>
          <p:cNvPr id="22" name="TextBox 21">
            <a:extLst>
              <a:ext uri="{FF2B5EF4-FFF2-40B4-BE49-F238E27FC236}">
                <a16:creationId xmlns:a16="http://schemas.microsoft.com/office/drawing/2014/main" id="{55F26985-B533-4C67-9AC8-6D1DEA59E918}"/>
              </a:ext>
            </a:extLst>
          </p:cNvPr>
          <p:cNvSpPr txBox="1"/>
          <p:nvPr>
            <p:custDataLst>
              <p:tags r:id="rId1"/>
            </p:custDataLst>
          </p:nvPr>
        </p:nvSpPr>
        <p:spPr>
          <a:xfrm>
            <a:off x="530125" y="1126452"/>
            <a:ext cx="11131751" cy="422320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rtlCol="0">
            <a:spAutoFit/>
          </a:bodyPr>
          <a:lstStyle>
            <a:lvl1pPr marL="221422" lvl="0" indent="-221422" defTabSz="885688">
              <a:lnSpc>
                <a:spcPct val="90000"/>
              </a:lnSpc>
              <a:spcBef>
                <a:spcPts val="969"/>
              </a:spcBef>
              <a:buFont typeface="Arial" panose="020B0604020202020204" pitchFamily="34" charset="0"/>
              <a:buChar char="•"/>
              <a:defRPr sz="1600"/>
            </a:lvl1pPr>
            <a:lvl2pPr marL="664266" lvl="1" indent="-221422" defTabSz="885688">
              <a:lnSpc>
                <a:spcPct val="90000"/>
              </a:lnSpc>
              <a:spcBef>
                <a:spcPts val="484"/>
              </a:spcBef>
              <a:buFont typeface="Arial" panose="020B0604020202020204" pitchFamily="34" charset="0"/>
              <a:buChar char="•"/>
              <a:defRPr sz="1600"/>
            </a:lvl2pPr>
            <a:lvl3pPr marL="1107110" lvl="2" indent="-221422" defTabSz="885688">
              <a:lnSpc>
                <a:spcPct val="90000"/>
              </a:lnSpc>
              <a:spcBef>
                <a:spcPts val="484"/>
              </a:spcBef>
              <a:buFont typeface="Arial" panose="020B0604020202020204" pitchFamily="34" charset="0"/>
              <a:buChar char="•"/>
              <a:defRPr sz="1600"/>
            </a:lvl3pPr>
            <a:lvl4pPr marL="1549954" lvl="3" indent="-221422" defTabSz="885688">
              <a:lnSpc>
                <a:spcPct val="90000"/>
              </a:lnSpc>
              <a:spcBef>
                <a:spcPts val="484"/>
              </a:spcBef>
              <a:buFont typeface="Arial" panose="020B0604020202020204" pitchFamily="34" charset="0"/>
              <a:buChar char="•"/>
              <a:defRPr sz="1600"/>
            </a:lvl4pPr>
            <a:lvl5pPr marL="1992798" lvl="4" indent="-221422" defTabSz="885688">
              <a:lnSpc>
                <a:spcPct val="90000"/>
              </a:lnSpc>
              <a:spcBef>
                <a:spcPts val="484"/>
              </a:spcBef>
              <a:buFont typeface="Arial" panose="020B0604020202020204" pitchFamily="34" charset="0"/>
              <a:buChar char="•"/>
              <a:defRPr sz="1600"/>
            </a:lvl5pPr>
            <a:lvl6pPr marL="2435642" indent="-221422" defTabSz="885688">
              <a:lnSpc>
                <a:spcPct val="90000"/>
              </a:lnSpc>
              <a:spcBef>
                <a:spcPts val="484"/>
              </a:spcBef>
              <a:buFont typeface="Arial" panose="020B0604020202020204" pitchFamily="34" charset="0"/>
              <a:buChar char="•"/>
              <a:defRPr sz="1743"/>
            </a:lvl6pPr>
            <a:lvl7pPr marL="2878485" indent="-221422" defTabSz="885688">
              <a:lnSpc>
                <a:spcPct val="90000"/>
              </a:lnSpc>
              <a:spcBef>
                <a:spcPts val="484"/>
              </a:spcBef>
              <a:buFont typeface="Arial" panose="020B0604020202020204" pitchFamily="34" charset="0"/>
              <a:buChar char="•"/>
              <a:defRPr sz="1743"/>
            </a:lvl7pPr>
            <a:lvl8pPr marL="3321329" indent="-221422" defTabSz="885688">
              <a:lnSpc>
                <a:spcPct val="90000"/>
              </a:lnSpc>
              <a:spcBef>
                <a:spcPts val="484"/>
              </a:spcBef>
              <a:buFont typeface="Arial" panose="020B0604020202020204" pitchFamily="34" charset="0"/>
              <a:buChar char="•"/>
              <a:defRPr sz="1743"/>
            </a:lvl8pPr>
            <a:lvl9pPr marL="3764173" indent="-221422" defTabSz="885688">
              <a:lnSpc>
                <a:spcPct val="90000"/>
              </a:lnSpc>
              <a:spcBef>
                <a:spcPts val="484"/>
              </a:spcBef>
              <a:buFont typeface="Arial" panose="020B0604020202020204" pitchFamily="34" charset="0"/>
              <a:buChar char="•"/>
              <a:defRPr sz="1743"/>
            </a:lvl9pPr>
          </a:lstStyle>
          <a:p>
            <a:pPr marL="342900" lvl="0" indent="-342900" algn="just">
              <a:lnSpc>
                <a:spcPct val="115000"/>
              </a:lnSpc>
              <a:spcBef>
                <a:spcPct val="40000"/>
              </a:spcBef>
              <a:spcAft>
                <a:spcPts val="1200"/>
              </a:spcAft>
              <a:buClr>
                <a:srgbClr val="EC008C"/>
              </a:buClr>
              <a:buFont typeface="Symbol" panose="05050102010706020507" pitchFamily="18" charset="2"/>
              <a:buChar char=""/>
            </a:pPr>
            <a:r>
              <a:rPr lang="pt-PT" dirty="0">
                <a:effectLst/>
                <a:latin typeface="Arial "/>
                <a:ea typeface="Times New Roman" panose="02020603050405020304" pitchFamily="18" charset="0"/>
                <a:cs typeface="Arial" panose="020B0604020202020204" pitchFamily="34" charset="0"/>
              </a:rPr>
              <a:t>This report estimates that helping UK employees thrive could boost the UK economy by up to £130-370 billion, or ~£4,000-12,000 per employee. The size of the prize is big enough that capturing even 20% would lead to a substantial improvement in UK Gross Domestic Product.</a:t>
            </a:r>
            <a:endParaRPr lang="en-GB" dirty="0">
              <a:effectLst/>
              <a:latin typeface="Arial "/>
              <a:ea typeface="Times New Roman" panose="02020603050405020304" pitchFamily="18" charset="0"/>
              <a:cs typeface="Arial" panose="020B0604020202020204" pitchFamily="34" charset="0"/>
            </a:endParaRPr>
          </a:p>
          <a:p>
            <a:pPr marL="342900" lvl="0" indent="-342900" algn="just">
              <a:lnSpc>
                <a:spcPct val="115000"/>
              </a:lnSpc>
              <a:spcBef>
                <a:spcPct val="40000"/>
              </a:spcBef>
              <a:spcAft>
                <a:spcPts val="1200"/>
              </a:spcAft>
              <a:buClr>
                <a:srgbClr val="EC008C"/>
              </a:buClr>
              <a:buFont typeface="Symbol" panose="05050102010706020507" pitchFamily="18" charset="2"/>
              <a:buChar char=""/>
            </a:pPr>
            <a:r>
              <a:rPr lang="pt-PT" dirty="0">
                <a:effectLst/>
                <a:latin typeface="Arial "/>
                <a:ea typeface="Times New Roman" panose="02020603050405020304" pitchFamily="18" charset="0"/>
                <a:cs typeface="Arial" panose="020B0604020202020204" pitchFamily="34" charset="0"/>
              </a:rPr>
              <a:t>Over time, investors are likely to allocate funding based on an expanded definition of “Social” in Environmental Social and Governance (ESG), which accounts for the health of the workforce. Companies have an opportunity to anticipate and respond to this trend in investor pressure by proactively investing in employee health and wellbeing. </a:t>
            </a:r>
            <a:endParaRPr lang="en-GB" dirty="0">
              <a:effectLst/>
              <a:latin typeface="Arial "/>
              <a:ea typeface="Times New Roman" panose="02020603050405020304" pitchFamily="18" charset="0"/>
              <a:cs typeface="Arial" panose="020B0604020202020204" pitchFamily="34" charset="0"/>
            </a:endParaRPr>
          </a:p>
          <a:p>
            <a:pPr marL="342900" lvl="0" indent="-342900" algn="just">
              <a:lnSpc>
                <a:spcPct val="115000"/>
              </a:lnSpc>
              <a:spcBef>
                <a:spcPct val="40000"/>
              </a:spcBef>
              <a:spcAft>
                <a:spcPts val="1200"/>
              </a:spcAft>
              <a:buClr>
                <a:srgbClr val="EC008C"/>
              </a:buClr>
              <a:buFont typeface="Symbol" panose="05050102010706020507" pitchFamily="18" charset="2"/>
              <a:buChar char=""/>
            </a:pPr>
            <a:r>
              <a:rPr lang="pt-PT" dirty="0">
                <a:effectLst/>
                <a:latin typeface="Arial "/>
                <a:ea typeface="Times New Roman" panose="02020603050405020304" pitchFamily="18" charset="0"/>
                <a:cs typeface="Arial" panose="020B0604020202020204" pitchFamily="34" charset="0"/>
              </a:rPr>
              <a:t>Many existing employee health and wellbeing intervention strategies prioritise the individual and focus on the symptoms. Businesses could see a better value on investment by taking a portfolio approach, targeting actions at the team and organisational levels in addition to the individual, and addressing root causes as well as symptoms.</a:t>
            </a:r>
            <a:endParaRPr lang="en-GB" dirty="0">
              <a:effectLst/>
              <a:latin typeface="Arial "/>
              <a:ea typeface="Times New Roman" panose="02020603050405020304" pitchFamily="18" charset="0"/>
              <a:cs typeface="Arial" panose="020B0604020202020204" pitchFamily="34" charset="0"/>
            </a:endParaRPr>
          </a:p>
          <a:p>
            <a:pPr marL="342900" lvl="0" indent="-342900" algn="just">
              <a:lnSpc>
                <a:spcPct val="115000"/>
              </a:lnSpc>
              <a:spcBef>
                <a:spcPct val="40000"/>
              </a:spcBef>
              <a:spcAft>
                <a:spcPts val="1200"/>
              </a:spcAft>
              <a:buClr>
                <a:srgbClr val="EC008C"/>
              </a:buClr>
              <a:buFont typeface="Symbol" panose="05050102010706020507" pitchFamily="18" charset="2"/>
              <a:buChar char=""/>
            </a:pPr>
            <a:r>
              <a:rPr lang="pt-PT" dirty="0">
                <a:effectLst/>
                <a:latin typeface="Arial "/>
                <a:ea typeface="Times New Roman" panose="02020603050405020304" pitchFamily="18" charset="0"/>
                <a:cs typeface="Arial" panose="020B0604020202020204" pitchFamily="34" charset="0"/>
              </a:rPr>
              <a:t>Early adopters are likely to be rewarded, but they must be willing to make a commitment for the future, treat a thriving workforce as a critical capital asset on balance sheets and put them at the heart of their organisational purpose and strategy.</a:t>
            </a:r>
            <a:endParaRPr lang="en-GB" dirty="0">
              <a:effectLst/>
              <a:latin typeface="Arial "/>
              <a:ea typeface="Times New Roman" panose="02020603050405020304" pitchFamily="18" charset="0"/>
              <a:cs typeface="Arial" panose="020B0604020202020204" pitchFamily="34" charset="0"/>
            </a:endParaRPr>
          </a:p>
        </p:txBody>
      </p:sp>
      <p:sp>
        <p:nvSpPr>
          <p:cNvPr id="7" name="object 22">
            <a:extLst>
              <a:ext uri="{FF2B5EF4-FFF2-40B4-BE49-F238E27FC236}">
                <a16:creationId xmlns:a16="http://schemas.microsoft.com/office/drawing/2014/main" id="{D86C3157-013C-4136-AF17-2FF34503AB36}"/>
              </a:ext>
            </a:extLst>
          </p:cNvPr>
          <p:cNvSpPr/>
          <p:nvPr/>
        </p:nvSpPr>
        <p:spPr>
          <a:xfrm>
            <a:off x="468007" y="5737949"/>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dirty="0"/>
          </a:p>
        </p:txBody>
      </p:sp>
      <p:pic>
        <p:nvPicPr>
          <p:cNvPr id="12" name="Picture 11">
            <a:extLst>
              <a:ext uri="{FF2B5EF4-FFF2-40B4-BE49-F238E27FC236}">
                <a16:creationId xmlns:a16="http://schemas.microsoft.com/office/drawing/2014/main" id="{BDF18CEC-38B8-4D5D-A1D8-DC621DFFDD1D}"/>
              </a:ext>
            </a:extLst>
          </p:cNvPr>
          <p:cNvPicPr>
            <a:picLocks noChangeAspect="1"/>
          </p:cNvPicPr>
          <p:nvPr/>
        </p:nvPicPr>
        <p:blipFill>
          <a:blip r:embed="rId4"/>
          <a:stretch>
            <a:fillRect/>
          </a:stretch>
        </p:blipFill>
        <p:spPr>
          <a:xfrm>
            <a:off x="8660129" y="5931015"/>
            <a:ext cx="2216241" cy="713065"/>
          </a:xfrm>
          <a:prstGeom prst="rect">
            <a:avLst/>
          </a:prstGeom>
        </p:spPr>
      </p:pic>
    </p:spTree>
    <p:extLst>
      <p:ext uri="{BB962C8B-B14F-4D97-AF65-F5344CB8AC3E}">
        <p14:creationId xmlns:p14="http://schemas.microsoft.com/office/powerpoint/2010/main" val="720376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4. Footnote">
            <a:extLst>
              <a:ext uri="{FF2B5EF4-FFF2-40B4-BE49-F238E27FC236}">
                <a16:creationId xmlns:a16="http://schemas.microsoft.com/office/drawing/2014/main" id="{4FCC3888-B84D-4E90-B17F-496FBBF2FE10}"/>
              </a:ext>
            </a:extLst>
          </p:cNvPr>
          <p:cNvSpPr txBox="1">
            <a:spLocks/>
          </p:cNvSpPr>
          <p:nvPr>
            <p:custDataLst>
              <p:tags r:id="rId1"/>
            </p:custDataLst>
          </p:nvPr>
        </p:nvSpPr>
        <p:spPr>
          <a:xfrm>
            <a:off x="3299331" y="5840224"/>
            <a:ext cx="4826030" cy="881750"/>
          </a:xfrm>
          <a:prstGeom prst="rect">
            <a:avLst/>
          </a:prstGeom>
          <a:noFill/>
        </p:spPr>
        <p:txBody>
          <a:bodyPr wrap="square" lIns="0" tIns="0" rIns="0" bIns="0" rtlCol="0" anchor="t">
            <a:noAutofit/>
          </a:bodyPr>
          <a:lstStyle/>
          <a:p>
            <a:pPr marL="219075" indent="-228600">
              <a:buFontTx/>
              <a:buAutoNum type="arabicPeriod"/>
              <a:defRPr/>
            </a:pPr>
            <a:r>
              <a:rPr lang="en-US" sz="800" dirty="0">
                <a:solidFill>
                  <a:schemeClr val="bg1">
                    <a:lumMod val="50000"/>
                  </a:schemeClr>
                </a:solidFill>
                <a:cs typeface="Arial" panose="020B0604020202020204" pitchFamily="34" charset="0"/>
                <a:hlinkClick r:id="rId17">
                  <a:extLst>
                    <a:ext uri="{A12FA001-AC4F-418D-AE19-62706E023703}">
                      <ahyp:hlinkClr xmlns:ahyp="http://schemas.microsoft.com/office/drawing/2018/hyperlinkcolor" val="tx"/>
                    </a:ext>
                  </a:extLst>
                </a:hlinkClick>
              </a:rPr>
              <a:t>https://www.gartner.com/en/human-resources/glossary/attrition</a:t>
            </a:r>
            <a:endParaRPr lang="en-US" sz="800" dirty="0">
              <a:solidFill>
                <a:schemeClr val="bg1">
                  <a:lumMod val="50000"/>
                </a:schemeClr>
              </a:solidFill>
              <a:cs typeface="Arial" panose="020B0604020202020204" pitchFamily="34" charset="0"/>
            </a:endParaRPr>
          </a:p>
          <a:p>
            <a:pPr marL="219075" indent="-228600">
              <a:buFontTx/>
              <a:buAutoNum type="arabicPeriod"/>
              <a:defRPr/>
            </a:pPr>
            <a:r>
              <a:rPr lang="en-US" sz="800" dirty="0">
                <a:solidFill>
                  <a:schemeClr val="bg1">
                    <a:lumMod val="50000"/>
                  </a:schemeClr>
                </a:solidFill>
                <a:cs typeface="Arial" panose="020B0604020202020204" pitchFamily="34" charset="0"/>
                <a:hlinkClick r:id="rId18">
                  <a:extLst>
                    <a:ext uri="{A12FA001-AC4F-418D-AE19-62706E023703}">
                      <ahyp:hlinkClr xmlns:ahyp="http://schemas.microsoft.com/office/drawing/2018/hyperlinkcolor" val="tx"/>
                    </a:ext>
                  </a:extLst>
                </a:hlinkClick>
              </a:rPr>
              <a:t>https://www.aihr.com/blog/absenteeism/</a:t>
            </a:r>
            <a:endParaRPr lang="en-US" sz="800" dirty="0">
              <a:solidFill>
                <a:schemeClr val="bg1">
                  <a:lumMod val="50000"/>
                </a:schemeClr>
              </a:solidFill>
              <a:cs typeface="Arial" panose="020B0604020202020204" pitchFamily="34" charset="0"/>
            </a:endParaRPr>
          </a:p>
          <a:p>
            <a:pPr marL="219075" indent="-228600">
              <a:buFontTx/>
              <a:buAutoNum type="arabicPeriod"/>
              <a:defRPr/>
            </a:pPr>
            <a:r>
              <a:rPr lang="en-US" sz="800" dirty="0">
                <a:solidFill>
                  <a:schemeClr val="bg1">
                    <a:lumMod val="50000"/>
                  </a:schemeClr>
                </a:solidFill>
                <a:cs typeface="Arial" panose="020B0604020202020204" pitchFamily="34" charset="0"/>
                <a:hlinkClick r:id="rId19">
                  <a:extLst>
                    <a:ext uri="{A12FA001-AC4F-418D-AE19-62706E023703}">
                      <ahyp:hlinkClr xmlns:ahyp="http://schemas.microsoft.com/office/drawing/2018/hyperlinkcolor" val="tx"/>
                    </a:ext>
                  </a:extLst>
                </a:hlinkClick>
              </a:rPr>
              <a:t>https://dictionary.cambridge.org/dictionary/english/presenteeism</a:t>
            </a:r>
            <a:endParaRPr lang="en-US" sz="800" dirty="0">
              <a:solidFill>
                <a:schemeClr val="bg1">
                  <a:lumMod val="50000"/>
                </a:schemeClr>
              </a:solidFill>
              <a:cs typeface="Arial" panose="020B0604020202020204" pitchFamily="34" charset="0"/>
            </a:endParaRPr>
          </a:p>
          <a:p>
            <a:pPr marL="219075" indent="-228600">
              <a:buFontTx/>
              <a:buAutoNum type="arabicPeriod" startAt="4"/>
              <a:defRPr/>
            </a:pPr>
            <a:r>
              <a:rPr lang="en-US" sz="800" dirty="0">
                <a:solidFill>
                  <a:schemeClr val="bg1">
                    <a:lumMod val="50000"/>
                  </a:schemeClr>
                </a:solidFill>
                <a:cs typeface="Arial" panose="020B0604020202020204" pitchFamily="34" charset="0"/>
                <a:hlinkClick r:id="rId20">
                  <a:extLst>
                    <a:ext uri="{A12FA001-AC4F-418D-AE19-62706E023703}">
                      <ahyp:hlinkClr xmlns:ahyp="http://schemas.microsoft.com/office/drawing/2018/hyperlinkcolor" val="tx"/>
                    </a:ext>
                  </a:extLst>
                </a:hlinkClick>
              </a:rPr>
              <a:t>https://blog.mindmanager.com/202005202003what-is-productivity-in-the-workplace/</a:t>
            </a:r>
            <a:r>
              <a:rPr lang="en-US" sz="800" dirty="0">
                <a:solidFill>
                  <a:schemeClr val="bg1">
                    <a:lumMod val="50000"/>
                  </a:schemeClr>
                </a:solidFill>
                <a:cs typeface="Arial" panose="020B0604020202020204" pitchFamily="34" charset="0"/>
              </a:rPr>
              <a:t> </a:t>
            </a:r>
          </a:p>
          <a:p>
            <a:pPr marL="219075" indent="-228600">
              <a:buFontTx/>
              <a:buAutoNum type="arabicPeriod" startAt="4"/>
              <a:defRPr/>
            </a:pPr>
            <a:r>
              <a:rPr lang="en-US" sz="800" dirty="0">
                <a:solidFill>
                  <a:schemeClr val="bg1">
                    <a:lumMod val="50000"/>
                  </a:schemeClr>
                </a:solidFill>
                <a:cs typeface="Arial" panose="020B0604020202020204" pitchFamily="34" charset="0"/>
                <a:hlinkClick r:id="rId21">
                  <a:extLst>
                    <a:ext uri="{A12FA001-AC4F-418D-AE19-62706E023703}">
                      <ahyp:hlinkClr xmlns:ahyp="http://schemas.microsoft.com/office/drawing/2018/hyperlinkcolor" val="tx"/>
                    </a:ext>
                  </a:extLst>
                </a:hlinkClick>
              </a:rPr>
              <a:t>https://www.netsuite.com/portal/resource/articles/human-resources/employee-retention.shtml</a:t>
            </a:r>
            <a:r>
              <a:rPr lang="en-US" sz="800" dirty="0">
                <a:solidFill>
                  <a:schemeClr val="bg1">
                    <a:lumMod val="50000"/>
                  </a:schemeClr>
                </a:solidFill>
                <a:cs typeface="Arial" panose="020B0604020202020204" pitchFamily="34" charset="0"/>
              </a:rPr>
              <a:t> </a:t>
            </a:r>
          </a:p>
          <a:p>
            <a:pPr marL="219075" indent="-228600">
              <a:buFontTx/>
              <a:buAutoNum type="arabicPeriod" startAt="4"/>
              <a:defRPr/>
            </a:pPr>
            <a:r>
              <a:rPr lang="en-US" sz="800" dirty="0">
                <a:solidFill>
                  <a:schemeClr val="bg1">
                    <a:lumMod val="50000"/>
                  </a:schemeClr>
                </a:solidFill>
                <a:cs typeface="Arial" panose="020B0604020202020204" pitchFamily="34" charset="0"/>
                <a:hlinkClick r:id="rId22">
                  <a:extLst>
                    <a:ext uri="{A12FA001-AC4F-418D-AE19-62706E023703}">
                      <ahyp:hlinkClr xmlns:ahyp="http://schemas.microsoft.com/office/drawing/2018/hyperlinkcolor" val="tx"/>
                    </a:ext>
                  </a:extLst>
                </a:hlinkClick>
              </a:rPr>
              <a:t>https://www.dmu.ac.uk/business/work-with-our-students/make-diversity-your-business/attraction.aspx</a:t>
            </a:r>
            <a:r>
              <a:rPr lang="en-US" sz="800" dirty="0">
                <a:solidFill>
                  <a:schemeClr val="bg1">
                    <a:lumMod val="50000"/>
                  </a:schemeClr>
                </a:solidFill>
                <a:cs typeface="Arial" panose="020B0604020202020204" pitchFamily="34" charset="0"/>
              </a:rPr>
              <a:t> </a:t>
            </a:r>
          </a:p>
          <a:p>
            <a:pPr marL="219075" indent="-228600">
              <a:buFontTx/>
              <a:buAutoNum type="arabicPeriod" startAt="4"/>
              <a:defRPr/>
            </a:pPr>
            <a:r>
              <a:rPr lang="en-US" sz="800" dirty="0">
                <a:solidFill>
                  <a:schemeClr val="bg1">
                    <a:lumMod val="50000"/>
                  </a:schemeClr>
                </a:solidFill>
                <a:cs typeface="Arial" panose="020B0604020202020204" pitchFamily="34" charset="0"/>
              </a:rPr>
              <a:t>Selected variables studied from academic literature</a:t>
            </a:r>
          </a:p>
        </p:txBody>
      </p:sp>
      <p:sp>
        <p:nvSpPr>
          <p:cNvPr id="4" name="Text Placeholder 3">
            <a:extLst>
              <a:ext uri="{FF2B5EF4-FFF2-40B4-BE49-F238E27FC236}">
                <a16:creationId xmlns:a16="http://schemas.microsoft.com/office/drawing/2014/main" id="{C4AD2EFB-56E7-BBD2-3592-E9C680C19059}"/>
              </a:ext>
            </a:extLst>
          </p:cNvPr>
          <p:cNvSpPr>
            <a:spLocks noGrp="1"/>
          </p:cNvSpPr>
          <p:nvPr>
            <p:ph type="body" sz="half" idx="12"/>
          </p:nvPr>
        </p:nvSpPr>
        <p:spPr>
          <a:xfrm>
            <a:off x="480047" y="369294"/>
            <a:ext cx="11131751" cy="523220"/>
          </a:xfrm>
        </p:spPr>
        <p:txBody>
          <a:bodyPr>
            <a:spAutoFit/>
          </a:bodyPr>
          <a:lstStyle/>
          <a:p>
            <a:pPr>
              <a:lnSpc>
                <a:spcPct val="100000"/>
              </a:lnSpc>
            </a:pPr>
            <a:r>
              <a:rPr lang="en-GB" dirty="0"/>
              <a:t>Economic value proposition framework</a:t>
            </a:r>
          </a:p>
        </p:txBody>
      </p:sp>
      <p:cxnSp>
        <p:nvCxnSpPr>
          <p:cNvPr id="86" name="Straight Connector 85">
            <a:extLst>
              <a:ext uri="{FF2B5EF4-FFF2-40B4-BE49-F238E27FC236}">
                <a16:creationId xmlns:a16="http://schemas.microsoft.com/office/drawing/2014/main" id="{9349481F-ECEC-44AB-A9C3-B78A729BB668}"/>
              </a:ext>
            </a:extLst>
          </p:cNvPr>
          <p:cNvCxnSpPr>
            <a:cxnSpLocks/>
          </p:cNvCxnSpPr>
          <p:nvPr/>
        </p:nvCxnSpPr>
        <p:spPr>
          <a:xfrm>
            <a:off x="3258289" y="1407750"/>
            <a:ext cx="8284193" cy="0"/>
          </a:xfrm>
          <a:prstGeom prst="line">
            <a:avLst/>
          </a:prstGeom>
          <a:noFill/>
          <a:ln w="12700" cap="flat" cmpd="sng" algn="ctr">
            <a:solidFill>
              <a:schemeClr val="tx1"/>
            </a:solidFill>
            <a:prstDash val="solid"/>
            <a:miter lim="800000"/>
            <a:tailEnd type="none"/>
          </a:ln>
          <a:effectLst/>
        </p:spPr>
      </p:cxnSp>
      <p:sp>
        <p:nvSpPr>
          <p:cNvPr id="85" name="TextBox 84">
            <a:extLst>
              <a:ext uri="{FF2B5EF4-FFF2-40B4-BE49-F238E27FC236}">
                <a16:creationId xmlns:a16="http://schemas.microsoft.com/office/drawing/2014/main" id="{A7DC9B3D-D062-40D3-841A-F0D45A44099C}"/>
              </a:ext>
            </a:extLst>
          </p:cNvPr>
          <p:cNvSpPr txBox="1">
            <a:spLocks/>
          </p:cNvSpPr>
          <p:nvPr>
            <p:custDataLst>
              <p:tags r:id="rId2"/>
            </p:custDataLst>
          </p:nvPr>
        </p:nvSpPr>
        <p:spPr>
          <a:xfrm>
            <a:off x="3258289" y="1203298"/>
            <a:ext cx="1182808" cy="169277"/>
          </a:xfrm>
          <a:prstGeom prst="rect">
            <a:avLst/>
          </a:prstGeom>
        </p:spPr>
        <p:txBody>
          <a:bodyPr vert="horz" wrap="square" lIns="0" tIns="0" rIns="0" bIns="0" rtlCol="0" anchor="b">
            <a:spAutoFit/>
          </a:bodyPr>
          <a:lstStyle>
            <a:lvl1pPr lvl="0" indent="0">
              <a:lnSpc>
                <a:spcPct val="100000"/>
              </a:lnSpc>
              <a:spcBef>
                <a:spcPts val="300"/>
              </a:spcBef>
              <a:spcAft>
                <a:spcPts val="300"/>
              </a:spcAft>
              <a:buFont typeface="Segoe UI" panose="020B0502040204020203" pitchFamily="34" charset="0"/>
              <a:buChar char="​"/>
              <a:defRPr sz="1600">
                <a:latin typeface="Arial" panose="020B0604020202020204" pitchFamily="34" charset="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latin typeface="Arial" panose="020B0604020202020204" pitchFamily="34" charset="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latin typeface="Arial" panose="020B0604020202020204" pitchFamily="34" charset="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3500"/>
              </a:spcBef>
              <a:buFont typeface="Segoe UI" panose="020B0502040204020203" pitchFamily="34" charset="0"/>
              <a:buNone/>
              <a:defRPr/>
            </a:pPr>
            <a:r>
              <a:rPr lang="en-US" sz="1100" b="1" dirty="0">
                <a:solidFill>
                  <a:srgbClr val="000000"/>
                </a:solidFill>
                <a:latin typeface="+mn-lt"/>
              </a:rPr>
              <a:t>Driver</a:t>
            </a:r>
          </a:p>
        </p:txBody>
      </p:sp>
      <p:sp>
        <p:nvSpPr>
          <p:cNvPr id="93" name="TextBox 92">
            <a:extLst>
              <a:ext uri="{FF2B5EF4-FFF2-40B4-BE49-F238E27FC236}">
                <a16:creationId xmlns:a16="http://schemas.microsoft.com/office/drawing/2014/main" id="{C6AF34E8-DC0F-4185-9F89-0AAF061524A8}"/>
              </a:ext>
            </a:extLst>
          </p:cNvPr>
          <p:cNvSpPr txBox="1">
            <a:spLocks/>
          </p:cNvSpPr>
          <p:nvPr>
            <p:custDataLst>
              <p:tags r:id="rId3"/>
            </p:custDataLst>
          </p:nvPr>
        </p:nvSpPr>
        <p:spPr>
          <a:xfrm>
            <a:off x="4665160" y="1203298"/>
            <a:ext cx="4073247" cy="169277"/>
          </a:xfrm>
          <a:prstGeom prst="rect">
            <a:avLst/>
          </a:prstGeom>
        </p:spPr>
        <p:txBody>
          <a:bodyPr vert="horz" wrap="square" lIns="0" tIns="0" rIns="0" bIns="0" rtlCol="0" anchor="b">
            <a:spAutoFit/>
          </a:bodyPr>
          <a:lstStyle>
            <a:lvl1pPr lvl="0" indent="0">
              <a:lnSpc>
                <a:spcPct val="100000"/>
              </a:lnSpc>
              <a:spcBef>
                <a:spcPts val="300"/>
              </a:spcBef>
              <a:spcAft>
                <a:spcPts val="300"/>
              </a:spcAft>
              <a:buFont typeface="Segoe UI" panose="020B0502040204020203" pitchFamily="34" charset="0"/>
              <a:buChar char="​"/>
              <a:defRPr sz="1600">
                <a:latin typeface="Arial" panose="020B0604020202020204" pitchFamily="34" charset="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latin typeface="Arial" panose="020B0604020202020204" pitchFamily="34" charset="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latin typeface="Arial" panose="020B0604020202020204" pitchFamily="34" charset="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3500"/>
              </a:spcBef>
              <a:defRPr/>
            </a:pPr>
            <a:r>
              <a:rPr lang="en-US" sz="1100" b="1" dirty="0">
                <a:solidFill>
                  <a:srgbClr val="000000"/>
                </a:solidFill>
                <a:latin typeface="+mn-lt"/>
              </a:rPr>
              <a:t>Definition</a:t>
            </a:r>
          </a:p>
        </p:txBody>
      </p:sp>
      <p:sp>
        <p:nvSpPr>
          <p:cNvPr id="118" name="TextBox 117">
            <a:extLst>
              <a:ext uri="{FF2B5EF4-FFF2-40B4-BE49-F238E27FC236}">
                <a16:creationId xmlns:a16="http://schemas.microsoft.com/office/drawing/2014/main" id="{B1670CE7-A1B2-44D5-8CE2-7A1CD16FD3A7}"/>
              </a:ext>
            </a:extLst>
          </p:cNvPr>
          <p:cNvSpPr txBox="1">
            <a:spLocks/>
          </p:cNvSpPr>
          <p:nvPr/>
        </p:nvSpPr>
        <p:spPr>
          <a:xfrm>
            <a:off x="3258289" y="5135897"/>
            <a:ext cx="1182808" cy="338555"/>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100" b="1" i="0" u="none" strike="noStrike" kern="0" cap="none" spc="0" normalizeH="0" baseline="0" noProof="0" dirty="0">
                <a:ln>
                  <a:noFill/>
                </a:ln>
                <a:solidFill>
                  <a:schemeClr val="bg1">
                    <a:lumMod val="65000"/>
                  </a:schemeClr>
                </a:solidFill>
                <a:effectLst/>
                <a:uLnTx/>
                <a:uFillTx/>
                <a:cs typeface="Arial" panose="020B0604020202020204" pitchFamily="34" charset="0"/>
              </a:rPr>
              <a:t>Ability to attract Investment</a:t>
            </a:r>
          </a:p>
        </p:txBody>
      </p:sp>
      <p:sp>
        <p:nvSpPr>
          <p:cNvPr id="119" name="TextBox 118">
            <a:extLst>
              <a:ext uri="{FF2B5EF4-FFF2-40B4-BE49-F238E27FC236}">
                <a16:creationId xmlns:a16="http://schemas.microsoft.com/office/drawing/2014/main" id="{A0C69C43-58D4-4D1B-B0A4-273986260724}"/>
              </a:ext>
            </a:extLst>
          </p:cNvPr>
          <p:cNvSpPr txBox="1">
            <a:spLocks/>
          </p:cNvSpPr>
          <p:nvPr>
            <p:custDataLst>
              <p:tags r:id="rId4"/>
            </p:custDataLst>
          </p:nvPr>
        </p:nvSpPr>
        <p:spPr>
          <a:xfrm>
            <a:off x="4665160" y="5135897"/>
            <a:ext cx="4073247" cy="507831"/>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latin typeface="Arial" panose="020B0604020202020204" pitchFamily="34" charset="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latin typeface="Arial" panose="020B0604020202020204" pitchFamily="34" charset="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latin typeface="Arial" panose="020B0604020202020204" pitchFamily="34" charset="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175" marR="0" lvl="1" indent="0" defTabSz="914400" eaLnBrk="1" fontAlgn="auto" latinLnBrk="0" hangingPunct="1">
              <a:lnSpc>
                <a:spcPct val="100000"/>
              </a:lnSpc>
              <a:spcBef>
                <a:spcPts val="150"/>
              </a:spcBef>
              <a:spcAft>
                <a:spcPts val="300"/>
              </a:spcAft>
              <a:buClr>
                <a:srgbClr val="000000"/>
              </a:buClr>
              <a:buSzTx/>
              <a:buFont typeface="Wingdings" panose="05000000000000000000" pitchFamily="2" charset="2"/>
              <a:buNone/>
              <a:tabLst/>
              <a:defRPr/>
            </a:pPr>
            <a:r>
              <a:rPr kumimoji="0" lang="en-GB" sz="1100" b="0" i="0" u="none" strike="noStrike" kern="0" cap="none" spc="0" normalizeH="0" baseline="0" noProof="0" dirty="0">
                <a:ln>
                  <a:noFill/>
                </a:ln>
                <a:solidFill>
                  <a:schemeClr val="bg1">
                    <a:lumMod val="65000"/>
                  </a:schemeClr>
                </a:solidFill>
                <a:effectLst/>
                <a:uLnTx/>
                <a:uFillTx/>
                <a:latin typeface="+mn-lt"/>
                <a:cs typeface="Arial" panose="020B0604020202020204" pitchFamily="34" charset="0"/>
              </a:rPr>
              <a:t>The positive goodwill that good employee wellbeing generates with investors to accelerate investment – evidence is in development</a:t>
            </a:r>
            <a:endParaRPr kumimoji="0" lang="en-US" sz="1100" b="0" i="0" u="none" strike="noStrike" kern="0" cap="none" spc="0" normalizeH="0" baseline="0" noProof="0" dirty="0">
              <a:ln>
                <a:noFill/>
              </a:ln>
              <a:solidFill>
                <a:schemeClr val="bg1">
                  <a:lumMod val="65000"/>
                </a:schemeClr>
              </a:solidFill>
              <a:effectLst/>
              <a:uLnTx/>
              <a:uFillTx/>
              <a:latin typeface="+mn-lt"/>
              <a:cs typeface="Arial" panose="020B0604020202020204" pitchFamily="34" charset="0"/>
            </a:endParaRPr>
          </a:p>
        </p:txBody>
      </p:sp>
      <p:sp>
        <p:nvSpPr>
          <p:cNvPr id="109" name="TextBox 108">
            <a:extLst>
              <a:ext uri="{FF2B5EF4-FFF2-40B4-BE49-F238E27FC236}">
                <a16:creationId xmlns:a16="http://schemas.microsoft.com/office/drawing/2014/main" id="{6694B313-F0AA-41B5-904F-53478665CB8C}"/>
              </a:ext>
            </a:extLst>
          </p:cNvPr>
          <p:cNvSpPr txBox="1">
            <a:spLocks/>
          </p:cNvSpPr>
          <p:nvPr/>
        </p:nvSpPr>
        <p:spPr>
          <a:xfrm>
            <a:off x="3258289" y="2476416"/>
            <a:ext cx="1182808" cy="338555"/>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100" b="1" i="0" u="none" strike="noStrike" kern="0" cap="none" spc="0" normalizeH="0" baseline="0" noProof="0" dirty="0">
                <a:ln>
                  <a:noFill/>
                </a:ln>
                <a:solidFill>
                  <a:schemeClr val="bg1">
                    <a:lumMod val="65000"/>
                  </a:schemeClr>
                </a:solidFill>
                <a:effectLst/>
                <a:uLnTx/>
                <a:uFillTx/>
                <a:cs typeface="Arial" panose="020B0604020202020204" pitchFamily="34" charset="0"/>
              </a:rPr>
              <a:t>Direct healthcare costs</a:t>
            </a:r>
          </a:p>
        </p:txBody>
      </p:sp>
      <p:sp>
        <p:nvSpPr>
          <p:cNvPr id="110" name="TextBox 109">
            <a:extLst>
              <a:ext uri="{FF2B5EF4-FFF2-40B4-BE49-F238E27FC236}">
                <a16:creationId xmlns:a16="http://schemas.microsoft.com/office/drawing/2014/main" id="{15A690E7-3F05-41C6-AD07-B0C35A5A298D}"/>
              </a:ext>
            </a:extLst>
          </p:cNvPr>
          <p:cNvSpPr txBox="1">
            <a:spLocks/>
          </p:cNvSpPr>
          <p:nvPr>
            <p:custDataLst>
              <p:tags r:id="rId5"/>
            </p:custDataLst>
          </p:nvPr>
        </p:nvSpPr>
        <p:spPr>
          <a:xfrm>
            <a:off x="4665160" y="2476416"/>
            <a:ext cx="4073247" cy="338554"/>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latin typeface="Arial" panose="020B0604020202020204" pitchFamily="34" charset="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latin typeface="Arial" panose="020B0604020202020204" pitchFamily="34" charset="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latin typeface="Arial" panose="020B0604020202020204" pitchFamily="34" charset="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175" marR="0" lvl="1" indent="0" defTabSz="914400" eaLnBrk="1" fontAlgn="auto" latinLnBrk="0" hangingPunct="1">
              <a:lnSpc>
                <a:spcPct val="100000"/>
              </a:lnSpc>
              <a:spcBef>
                <a:spcPts val="150"/>
              </a:spcBef>
              <a:spcAft>
                <a:spcPts val="300"/>
              </a:spcAft>
              <a:buClr>
                <a:srgbClr val="000000"/>
              </a:buClr>
              <a:buSzTx/>
              <a:buFont typeface="Wingdings" panose="05000000000000000000" pitchFamily="2" charset="2"/>
              <a:buNone/>
              <a:tabLst/>
              <a:defRPr/>
            </a:pPr>
            <a:r>
              <a:rPr kumimoji="0" lang="en-GB" sz="1100" b="0" i="0" u="none" strike="noStrike" kern="0" cap="none" spc="0" normalizeH="0" baseline="0" noProof="0" dirty="0">
                <a:ln>
                  <a:noFill/>
                </a:ln>
                <a:solidFill>
                  <a:schemeClr val="bg1">
                    <a:lumMod val="65000"/>
                  </a:schemeClr>
                </a:solidFill>
                <a:effectLst/>
                <a:uLnTx/>
                <a:uFillTx/>
                <a:latin typeface="+mn-lt"/>
                <a:cs typeface="Arial" panose="020B0604020202020204" pitchFamily="34" charset="0"/>
              </a:rPr>
              <a:t>Relevant to employment in select countries (i.e., US); over time, social healthcare systems may transfer costs back to employers</a:t>
            </a:r>
            <a:endParaRPr kumimoji="0" lang="en-US" sz="1100" b="0" i="0" u="none" strike="noStrike" kern="0" cap="none" spc="0" normalizeH="0" baseline="0" noProof="0" dirty="0">
              <a:ln>
                <a:noFill/>
              </a:ln>
              <a:solidFill>
                <a:schemeClr val="bg1">
                  <a:lumMod val="65000"/>
                </a:schemeClr>
              </a:solidFill>
              <a:effectLst/>
              <a:uLnTx/>
              <a:uFillTx/>
              <a:latin typeface="+mn-lt"/>
              <a:cs typeface="Arial" panose="020B0604020202020204" pitchFamily="34" charset="0"/>
            </a:endParaRPr>
          </a:p>
        </p:txBody>
      </p:sp>
      <p:sp>
        <p:nvSpPr>
          <p:cNvPr id="94" name="TextBox 93">
            <a:extLst>
              <a:ext uri="{FF2B5EF4-FFF2-40B4-BE49-F238E27FC236}">
                <a16:creationId xmlns:a16="http://schemas.microsoft.com/office/drawing/2014/main" id="{F6FF6395-50A3-44F9-9F0D-1420115BF911}"/>
              </a:ext>
            </a:extLst>
          </p:cNvPr>
          <p:cNvSpPr txBox="1">
            <a:spLocks/>
          </p:cNvSpPr>
          <p:nvPr>
            <p:custDataLst>
              <p:tags r:id="rId6"/>
            </p:custDataLst>
          </p:nvPr>
        </p:nvSpPr>
        <p:spPr>
          <a:xfrm>
            <a:off x="8962469" y="1203298"/>
            <a:ext cx="2649329" cy="169277"/>
          </a:xfrm>
          <a:prstGeom prst="rect">
            <a:avLst/>
          </a:prstGeom>
        </p:spPr>
        <p:txBody>
          <a:bodyPr vert="horz" wrap="square" lIns="0" tIns="0" rIns="0" bIns="0" rtlCol="0" anchor="b">
            <a:spAutoFit/>
          </a:bodyPr>
          <a:lstStyle>
            <a:lvl1pPr lvl="0" indent="0">
              <a:lnSpc>
                <a:spcPct val="100000"/>
              </a:lnSpc>
              <a:spcBef>
                <a:spcPts val="300"/>
              </a:spcBef>
              <a:spcAft>
                <a:spcPts val="300"/>
              </a:spcAft>
              <a:buFont typeface="Segoe UI" panose="020B0502040204020203" pitchFamily="34" charset="0"/>
              <a:buChar char="​"/>
              <a:defRPr sz="1600">
                <a:latin typeface="Arial" panose="020B0604020202020204" pitchFamily="34" charset="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latin typeface="Arial" panose="020B0604020202020204" pitchFamily="34" charset="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latin typeface="Arial" panose="020B0604020202020204" pitchFamily="34" charset="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3500"/>
              </a:spcBef>
              <a:buFont typeface="Segoe UI" panose="020B0502040204020203" pitchFamily="34" charset="0"/>
              <a:buNone/>
              <a:defRPr/>
            </a:pPr>
            <a:r>
              <a:rPr lang="en-US" sz="1100" b="1" dirty="0">
                <a:solidFill>
                  <a:srgbClr val="000000"/>
                </a:solidFill>
                <a:latin typeface="+mn-lt"/>
              </a:rPr>
              <a:t>Effect in Context</a:t>
            </a:r>
          </a:p>
        </p:txBody>
      </p:sp>
      <p:sp>
        <p:nvSpPr>
          <p:cNvPr id="124" name="TextBox 123">
            <a:extLst>
              <a:ext uri="{FF2B5EF4-FFF2-40B4-BE49-F238E27FC236}">
                <a16:creationId xmlns:a16="http://schemas.microsoft.com/office/drawing/2014/main" id="{E710670E-E124-4475-8A3B-219006E6FBB3}"/>
              </a:ext>
            </a:extLst>
          </p:cNvPr>
          <p:cNvSpPr txBox="1">
            <a:spLocks/>
          </p:cNvSpPr>
          <p:nvPr/>
        </p:nvSpPr>
        <p:spPr>
          <a:xfrm>
            <a:off x="3258289" y="2046086"/>
            <a:ext cx="1182808" cy="16927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100" b="1" i="0" u="none" strike="noStrike" kern="0" cap="none" spc="0" normalizeH="0" baseline="0" noProof="0" dirty="0">
                <a:ln>
                  <a:noFill/>
                </a:ln>
                <a:solidFill>
                  <a:srgbClr val="000000"/>
                </a:solidFill>
                <a:effectLst/>
                <a:uLnTx/>
                <a:uFillTx/>
                <a:cs typeface="Arial" panose="020B0604020202020204" pitchFamily="34" charset="0"/>
              </a:rPr>
              <a:t>Absenteeism </a:t>
            </a:r>
          </a:p>
        </p:txBody>
      </p:sp>
      <p:sp>
        <p:nvSpPr>
          <p:cNvPr id="125" name="TextBox 124">
            <a:extLst>
              <a:ext uri="{FF2B5EF4-FFF2-40B4-BE49-F238E27FC236}">
                <a16:creationId xmlns:a16="http://schemas.microsoft.com/office/drawing/2014/main" id="{98D79312-14B4-463F-9E0B-2DAACABC9851}"/>
              </a:ext>
            </a:extLst>
          </p:cNvPr>
          <p:cNvSpPr txBox="1">
            <a:spLocks/>
          </p:cNvSpPr>
          <p:nvPr>
            <p:custDataLst>
              <p:tags r:id="rId7"/>
            </p:custDataLst>
          </p:nvPr>
        </p:nvSpPr>
        <p:spPr>
          <a:xfrm>
            <a:off x="4665160" y="2046086"/>
            <a:ext cx="4073247" cy="338554"/>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latin typeface="Arial" panose="020B0604020202020204" pitchFamily="34" charset="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latin typeface="Arial" panose="020B0604020202020204" pitchFamily="34" charset="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latin typeface="Arial" panose="020B0604020202020204" pitchFamily="34" charset="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175" marR="0" lvl="1" indent="0" defTabSz="914400" eaLnBrk="1" fontAlgn="auto" latinLnBrk="0" hangingPunct="1">
              <a:lnSpc>
                <a:spcPct val="100000"/>
              </a:lnSpc>
              <a:spcBef>
                <a:spcPts val="150"/>
              </a:spcBef>
              <a:spcAft>
                <a:spcPts val="300"/>
              </a:spcAft>
              <a:buClr>
                <a:srgbClr val="000000"/>
              </a:buClr>
              <a:buSzTx/>
              <a:buFont typeface="Wingdings" panose="05000000000000000000" pitchFamily="2" charset="2"/>
              <a:buNone/>
              <a:tabLst/>
              <a:defRPr/>
            </a:pPr>
            <a:r>
              <a:rPr kumimoji="0" lang="en-GB" sz="1100" b="0" i="0" u="none" strike="noStrike" kern="0" cap="none" spc="0" normalizeH="0" baseline="0" noProof="0" dirty="0">
                <a:ln>
                  <a:noFill/>
                </a:ln>
                <a:solidFill>
                  <a:srgbClr val="000000"/>
                </a:solidFill>
                <a:effectLst/>
                <a:uLnTx/>
                <a:uFillTx/>
                <a:latin typeface="+mn-lt"/>
                <a:cs typeface="Arial" panose="020B0604020202020204" pitchFamily="34" charset="0"/>
              </a:rPr>
              <a:t>Any failure to report for or remain at work as scheduled, regardless of the reason.</a:t>
            </a:r>
            <a:r>
              <a:rPr kumimoji="0" lang="en-GB" sz="1100" b="0" i="0" u="none" strike="noStrike" kern="0" cap="none" spc="0" normalizeH="0" baseline="30000" noProof="0" dirty="0">
                <a:ln>
                  <a:noFill/>
                </a:ln>
                <a:solidFill>
                  <a:srgbClr val="000000"/>
                </a:solidFill>
                <a:effectLst/>
                <a:uLnTx/>
                <a:uFillTx/>
                <a:latin typeface="+mn-lt"/>
                <a:cs typeface="Arial" panose="020B0604020202020204" pitchFamily="34" charset="0"/>
              </a:rPr>
              <a:t>2</a:t>
            </a:r>
            <a:r>
              <a:rPr kumimoji="0" lang="en-GB" sz="1100" b="0" i="0" u="none" strike="noStrike" kern="0" cap="none" spc="0" normalizeH="0" baseline="0" noProof="0" dirty="0">
                <a:ln>
                  <a:noFill/>
                </a:ln>
                <a:solidFill>
                  <a:srgbClr val="000000"/>
                </a:solidFill>
                <a:effectLst/>
                <a:uLnTx/>
                <a:uFillTx/>
                <a:latin typeface="+mn-lt"/>
                <a:cs typeface="Arial" panose="020B0604020202020204" pitchFamily="34" charset="0"/>
              </a:rPr>
              <a:t> </a:t>
            </a:r>
            <a:endParaRPr kumimoji="0" lang="en-US" sz="1100" b="0" i="0" u="none" strike="noStrike" kern="0" cap="none" spc="0" normalizeH="0" baseline="0" noProof="0" dirty="0">
              <a:ln>
                <a:noFill/>
              </a:ln>
              <a:solidFill>
                <a:srgbClr val="000000"/>
              </a:solidFill>
              <a:effectLst/>
              <a:uLnTx/>
              <a:uFillTx/>
              <a:latin typeface="+mn-lt"/>
              <a:cs typeface="Arial" panose="020B0604020202020204" pitchFamily="34" charset="0"/>
            </a:endParaRPr>
          </a:p>
        </p:txBody>
      </p:sp>
      <p:sp>
        <p:nvSpPr>
          <p:cNvPr id="126" name="TextBox 125">
            <a:extLst>
              <a:ext uri="{FF2B5EF4-FFF2-40B4-BE49-F238E27FC236}">
                <a16:creationId xmlns:a16="http://schemas.microsoft.com/office/drawing/2014/main" id="{5D639425-D538-4AF5-8494-7698C17421C7}"/>
              </a:ext>
            </a:extLst>
          </p:cNvPr>
          <p:cNvSpPr txBox="1">
            <a:spLocks/>
          </p:cNvSpPr>
          <p:nvPr/>
        </p:nvSpPr>
        <p:spPr>
          <a:xfrm>
            <a:off x="8962469" y="2046086"/>
            <a:ext cx="2649329" cy="338554"/>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GB" sz="1100" b="0" i="0" u="none" strike="noStrike" kern="0" cap="none" spc="0" normalizeH="0" baseline="0" noProof="0" dirty="0">
                <a:ln>
                  <a:noFill/>
                </a:ln>
                <a:solidFill>
                  <a:srgbClr val="000000"/>
                </a:solidFill>
                <a:effectLst/>
                <a:uLnTx/>
                <a:uFillTx/>
                <a:cs typeface="Arial" panose="020B0604020202020204" pitchFamily="34" charset="0"/>
              </a:rPr>
              <a:t>Incremental </a:t>
            </a:r>
            <a:r>
              <a:rPr kumimoji="0" lang="en-GB" sz="1100" b="1" i="0" u="none" strike="noStrike" kern="0" cap="none" spc="0" normalizeH="0" baseline="0" noProof="0" dirty="0">
                <a:ln>
                  <a:noFill/>
                </a:ln>
                <a:solidFill>
                  <a:srgbClr val="000000"/>
                </a:solidFill>
                <a:effectLst/>
                <a:uLnTx/>
                <a:uFillTx/>
                <a:cs typeface="Arial" panose="020B0604020202020204" pitchFamily="34" charset="0"/>
              </a:rPr>
              <a:t>~1.2 days of absence </a:t>
            </a:r>
            <a:r>
              <a:rPr kumimoji="0" lang="en-GB" sz="1100" i="0" u="none" strike="noStrike" kern="0" cap="none" spc="0" normalizeH="0" baseline="0" noProof="0" dirty="0">
                <a:ln>
                  <a:noFill/>
                </a:ln>
                <a:solidFill>
                  <a:srgbClr val="000000"/>
                </a:solidFill>
                <a:effectLst/>
                <a:uLnTx/>
                <a:uFillTx/>
                <a:cs typeface="Arial" panose="020B0604020202020204" pitchFamily="34" charset="0"/>
              </a:rPr>
              <a:t>per UK employee annually due to poor wellbeing</a:t>
            </a:r>
          </a:p>
        </p:txBody>
      </p:sp>
      <p:sp>
        <p:nvSpPr>
          <p:cNvPr id="121" name="TextBox 120">
            <a:extLst>
              <a:ext uri="{FF2B5EF4-FFF2-40B4-BE49-F238E27FC236}">
                <a16:creationId xmlns:a16="http://schemas.microsoft.com/office/drawing/2014/main" id="{BBF0EC06-73A8-4296-8900-B60F7304952C}"/>
              </a:ext>
            </a:extLst>
          </p:cNvPr>
          <p:cNvSpPr txBox="1">
            <a:spLocks/>
          </p:cNvSpPr>
          <p:nvPr/>
        </p:nvSpPr>
        <p:spPr>
          <a:xfrm>
            <a:off x="3258289" y="1446479"/>
            <a:ext cx="1182808" cy="16927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100" b="1" i="0" u="none" strike="noStrike" kern="0" cap="none" spc="0" normalizeH="0" baseline="0" noProof="0" dirty="0">
                <a:ln>
                  <a:noFill/>
                </a:ln>
                <a:solidFill>
                  <a:srgbClr val="000000"/>
                </a:solidFill>
                <a:effectLst/>
                <a:uLnTx/>
                <a:uFillTx/>
                <a:cs typeface="Arial" panose="020B0604020202020204" pitchFamily="34" charset="0"/>
              </a:rPr>
              <a:t>Attrition</a:t>
            </a:r>
          </a:p>
        </p:txBody>
      </p:sp>
      <p:sp>
        <p:nvSpPr>
          <p:cNvPr id="122" name="TextBox 121">
            <a:extLst>
              <a:ext uri="{FF2B5EF4-FFF2-40B4-BE49-F238E27FC236}">
                <a16:creationId xmlns:a16="http://schemas.microsoft.com/office/drawing/2014/main" id="{3DD0FE3C-2D2E-4210-8AFA-26364BAC44B5}"/>
              </a:ext>
            </a:extLst>
          </p:cNvPr>
          <p:cNvSpPr txBox="1">
            <a:spLocks/>
          </p:cNvSpPr>
          <p:nvPr>
            <p:custDataLst>
              <p:tags r:id="rId8"/>
            </p:custDataLst>
          </p:nvPr>
        </p:nvSpPr>
        <p:spPr>
          <a:xfrm>
            <a:off x="4665160" y="1446479"/>
            <a:ext cx="4073247" cy="507831"/>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latin typeface="Arial" panose="020B0604020202020204" pitchFamily="34" charset="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latin typeface="Arial" panose="020B0604020202020204" pitchFamily="34" charset="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latin typeface="Arial" panose="020B0604020202020204" pitchFamily="34" charset="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175" marR="0" lvl="1" indent="0" defTabSz="914400" eaLnBrk="1" fontAlgn="auto" latinLnBrk="0" hangingPunct="1">
              <a:lnSpc>
                <a:spcPct val="100000"/>
              </a:lnSpc>
              <a:spcBef>
                <a:spcPts val="150"/>
              </a:spcBef>
              <a:spcAft>
                <a:spcPts val="300"/>
              </a:spcAft>
              <a:buClr>
                <a:srgbClr val="000000"/>
              </a:buClr>
              <a:buSzTx/>
              <a:buFont typeface="Wingdings" panose="05000000000000000000" pitchFamily="2" charset="2"/>
              <a:buNone/>
              <a:tabLst/>
              <a:defRPr/>
            </a:pPr>
            <a:r>
              <a:rPr kumimoji="0" lang="en-GB" sz="1100" b="0" i="0" u="none" strike="noStrike" kern="0" cap="none" spc="0" normalizeH="0" baseline="0" noProof="0" dirty="0">
                <a:ln>
                  <a:noFill/>
                </a:ln>
                <a:solidFill>
                  <a:srgbClr val="000000"/>
                </a:solidFill>
                <a:effectLst/>
                <a:uLnTx/>
                <a:uFillTx/>
                <a:latin typeface="+mn-lt"/>
                <a:cs typeface="Arial" panose="020B0604020202020204" pitchFamily="34" charset="0"/>
              </a:rPr>
              <a:t>The departure of employees from the organisation for any reason (voluntary or involuntary), including resignation, termination, death or retirement.</a:t>
            </a:r>
            <a:r>
              <a:rPr kumimoji="0" lang="en-GB" sz="1100" b="0" i="0" u="none" strike="noStrike" kern="0" cap="none" spc="0" normalizeH="0" baseline="30000" noProof="0" dirty="0">
                <a:ln>
                  <a:noFill/>
                </a:ln>
                <a:solidFill>
                  <a:srgbClr val="000000"/>
                </a:solidFill>
                <a:effectLst/>
                <a:uLnTx/>
                <a:uFillTx/>
                <a:latin typeface="+mn-lt"/>
                <a:cs typeface="Arial" panose="020B0604020202020204" pitchFamily="34" charset="0"/>
              </a:rPr>
              <a:t>1</a:t>
            </a:r>
            <a:r>
              <a:rPr kumimoji="0" lang="en-GB" sz="1100" b="0" i="0" u="none" strike="noStrike" kern="0" cap="none" spc="0" normalizeH="0" baseline="0" noProof="0" dirty="0">
                <a:ln>
                  <a:noFill/>
                </a:ln>
                <a:solidFill>
                  <a:srgbClr val="000000"/>
                </a:solidFill>
                <a:effectLst/>
                <a:uLnTx/>
                <a:uFillTx/>
                <a:latin typeface="+mn-lt"/>
                <a:cs typeface="Arial" panose="020B0604020202020204" pitchFamily="34" charset="0"/>
              </a:rPr>
              <a:t> </a:t>
            </a:r>
            <a:endParaRPr kumimoji="0" lang="en-US" sz="1100" b="0" i="0" u="none" strike="noStrike" kern="0" cap="none" spc="0" normalizeH="0" baseline="0" noProof="0" dirty="0">
              <a:ln>
                <a:noFill/>
              </a:ln>
              <a:solidFill>
                <a:srgbClr val="000000"/>
              </a:solidFill>
              <a:effectLst/>
              <a:uLnTx/>
              <a:uFillTx/>
              <a:latin typeface="+mn-lt"/>
              <a:cs typeface="Arial" panose="020B0604020202020204" pitchFamily="34" charset="0"/>
            </a:endParaRPr>
          </a:p>
        </p:txBody>
      </p:sp>
      <p:sp>
        <p:nvSpPr>
          <p:cNvPr id="123" name="TextBox 122">
            <a:extLst>
              <a:ext uri="{FF2B5EF4-FFF2-40B4-BE49-F238E27FC236}">
                <a16:creationId xmlns:a16="http://schemas.microsoft.com/office/drawing/2014/main" id="{9E2EB128-F341-4457-BF8E-0212287C4A68}"/>
              </a:ext>
            </a:extLst>
          </p:cNvPr>
          <p:cNvSpPr txBox="1">
            <a:spLocks/>
          </p:cNvSpPr>
          <p:nvPr/>
        </p:nvSpPr>
        <p:spPr>
          <a:xfrm>
            <a:off x="8962469" y="1446479"/>
            <a:ext cx="2649329" cy="338554"/>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1100" b="0" i="0" u="none" strike="noStrike" kern="0" cap="none" spc="0" normalizeH="0" baseline="0" noProof="0" dirty="0">
                <a:ln>
                  <a:noFill/>
                </a:ln>
                <a:solidFill>
                  <a:srgbClr val="000000"/>
                </a:solidFill>
                <a:effectLst/>
                <a:uLnTx/>
                <a:uFillTx/>
                <a:cs typeface="Arial" panose="020B0604020202020204" pitchFamily="34" charset="0"/>
              </a:rPr>
              <a:t>There are </a:t>
            </a:r>
            <a:r>
              <a:rPr kumimoji="0" lang="en-US" sz="1100" b="1" i="0" u="none" strike="noStrike" kern="0" cap="none" spc="0" normalizeH="0" baseline="0" noProof="0" dirty="0">
                <a:ln>
                  <a:noFill/>
                </a:ln>
                <a:solidFill>
                  <a:srgbClr val="000000"/>
                </a:solidFill>
                <a:effectLst/>
                <a:uLnTx/>
                <a:uFillTx/>
                <a:cs typeface="Arial" panose="020B0604020202020204" pitchFamily="34" charset="0"/>
              </a:rPr>
              <a:t>~6,500 employees </a:t>
            </a:r>
            <a:r>
              <a:rPr kumimoji="0" lang="en-US" sz="1100" b="0" i="0" u="none" strike="noStrike" kern="0" cap="none" spc="0" normalizeH="0" baseline="0" noProof="0" dirty="0">
                <a:ln>
                  <a:noFill/>
                </a:ln>
                <a:solidFill>
                  <a:srgbClr val="000000"/>
                </a:solidFill>
                <a:effectLst/>
                <a:uLnTx/>
                <a:uFillTx/>
                <a:cs typeface="Arial" panose="020B0604020202020204" pitchFamily="34" charset="0"/>
              </a:rPr>
              <a:t>turned over in the UK attributable to wellbeing per day</a:t>
            </a:r>
            <a:endParaRPr kumimoji="0" lang="en-GB" sz="1100" b="0" i="0" u="none" strike="noStrike" kern="0" cap="none" spc="0" normalizeH="0" baseline="0" noProof="0" dirty="0">
              <a:ln>
                <a:noFill/>
              </a:ln>
              <a:solidFill>
                <a:srgbClr val="000000"/>
              </a:solidFill>
              <a:effectLst/>
              <a:uLnTx/>
              <a:uFillTx/>
              <a:cs typeface="Arial" panose="020B0604020202020204" pitchFamily="34" charset="0"/>
            </a:endParaRPr>
          </a:p>
        </p:txBody>
      </p:sp>
      <p:sp>
        <p:nvSpPr>
          <p:cNvPr id="97" name="TextBox 96">
            <a:extLst>
              <a:ext uri="{FF2B5EF4-FFF2-40B4-BE49-F238E27FC236}">
                <a16:creationId xmlns:a16="http://schemas.microsoft.com/office/drawing/2014/main" id="{1DCD5177-67CE-4341-B51A-A4E1C84ED9A3}"/>
              </a:ext>
            </a:extLst>
          </p:cNvPr>
          <p:cNvSpPr txBox="1">
            <a:spLocks/>
          </p:cNvSpPr>
          <p:nvPr/>
        </p:nvSpPr>
        <p:spPr>
          <a:xfrm>
            <a:off x="3258289" y="2906747"/>
            <a:ext cx="1182808" cy="16927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100" b="1" i="0" u="none" strike="noStrike" kern="0" cap="none" spc="0" normalizeH="0" baseline="0" noProof="0" dirty="0">
                <a:ln>
                  <a:noFill/>
                </a:ln>
                <a:solidFill>
                  <a:srgbClr val="000000"/>
                </a:solidFill>
                <a:effectLst/>
                <a:uLnTx/>
                <a:uFillTx/>
                <a:cs typeface="Arial" panose="020B0604020202020204" pitchFamily="34" charset="0"/>
              </a:rPr>
              <a:t>Presenteeism</a:t>
            </a:r>
          </a:p>
        </p:txBody>
      </p:sp>
      <p:sp>
        <p:nvSpPr>
          <p:cNvPr id="115" name="TextBox 114">
            <a:extLst>
              <a:ext uri="{FF2B5EF4-FFF2-40B4-BE49-F238E27FC236}">
                <a16:creationId xmlns:a16="http://schemas.microsoft.com/office/drawing/2014/main" id="{1F04E848-C561-476D-B092-47262308D93F}"/>
              </a:ext>
            </a:extLst>
          </p:cNvPr>
          <p:cNvSpPr txBox="1">
            <a:spLocks/>
          </p:cNvSpPr>
          <p:nvPr/>
        </p:nvSpPr>
        <p:spPr>
          <a:xfrm>
            <a:off x="3258289" y="4705568"/>
            <a:ext cx="1182808" cy="16927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100" b="1" i="0" u="none" strike="noStrike" kern="0" cap="none" spc="0" normalizeH="0" baseline="0" noProof="0" dirty="0">
                <a:ln>
                  <a:noFill/>
                </a:ln>
                <a:solidFill>
                  <a:srgbClr val="000000"/>
                </a:solidFill>
                <a:effectLst/>
                <a:uLnTx/>
                <a:uFillTx/>
                <a:cs typeface="Arial" panose="020B0604020202020204" pitchFamily="34" charset="0"/>
              </a:rPr>
              <a:t>Attraction</a:t>
            </a:r>
          </a:p>
        </p:txBody>
      </p:sp>
      <p:sp>
        <p:nvSpPr>
          <p:cNvPr id="116" name="TextBox 115">
            <a:extLst>
              <a:ext uri="{FF2B5EF4-FFF2-40B4-BE49-F238E27FC236}">
                <a16:creationId xmlns:a16="http://schemas.microsoft.com/office/drawing/2014/main" id="{8A279105-F1C2-4850-A3C0-93FF00EC51DF}"/>
              </a:ext>
            </a:extLst>
          </p:cNvPr>
          <p:cNvSpPr txBox="1">
            <a:spLocks/>
          </p:cNvSpPr>
          <p:nvPr>
            <p:custDataLst>
              <p:tags r:id="rId9"/>
            </p:custDataLst>
          </p:nvPr>
        </p:nvSpPr>
        <p:spPr>
          <a:xfrm>
            <a:off x="4665160" y="4705568"/>
            <a:ext cx="4073247" cy="338554"/>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latin typeface="Arial" panose="020B0604020202020204" pitchFamily="34" charset="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latin typeface="Arial" panose="020B0604020202020204" pitchFamily="34" charset="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latin typeface="Arial" panose="020B0604020202020204" pitchFamily="34" charset="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175" marR="0" lvl="1" indent="0" defTabSz="914400" eaLnBrk="1" fontAlgn="auto" latinLnBrk="0" hangingPunct="1">
              <a:lnSpc>
                <a:spcPct val="100000"/>
              </a:lnSpc>
              <a:spcBef>
                <a:spcPts val="150"/>
              </a:spcBef>
              <a:spcAft>
                <a:spcPts val="300"/>
              </a:spcAft>
              <a:buClr>
                <a:srgbClr val="000000"/>
              </a:buClr>
              <a:buSzTx/>
              <a:buFont typeface="Wingdings" panose="05000000000000000000" pitchFamily="2" charset="2"/>
              <a:buNone/>
              <a:tabLst/>
              <a:defRPr/>
            </a:pPr>
            <a:r>
              <a:rPr kumimoji="0" lang="en-GB" sz="1100" b="0" i="0" u="none" strike="noStrike" kern="0" cap="none" spc="0" normalizeH="0" baseline="0" noProof="0" dirty="0">
                <a:ln>
                  <a:noFill/>
                </a:ln>
                <a:solidFill>
                  <a:srgbClr val="000000"/>
                </a:solidFill>
                <a:effectLst/>
                <a:uLnTx/>
                <a:uFillTx/>
                <a:latin typeface="+mn-lt"/>
                <a:cs typeface="Arial" panose="020B0604020202020204" pitchFamily="34" charset="0"/>
              </a:rPr>
              <a:t>How an organisation communicates with potential applicants to attract suitable candidates for a job vacancy.</a:t>
            </a:r>
            <a:r>
              <a:rPr kumimoji="0" lang="en-GB" sz="1100" b="0" i="0" u="none" strike="noStrike" kern="0" cap="none" spc="0" normalizeH="0" baseline="30000" noProof="0" dirty="0">
                <a:ln>
                  <a:noFill/>
                </a:ln>
                <a:solidFill>
                  <a:srgbClr val="000000"/>
                </a:solidFill>
                <a:effectLst/>
                <a:uLnTx/>
                <a:uFillTx/>
                <a:latin typeface="+mn-lt"/>
                <a:cs typeface="Arial" panose="020B0604020202020204" pitchFamily="34" charset="0"/>
              </a:rPr>
              <a:t>6</a:t>
            </a:r>
            <a:r>
              <a:rPr kumimoji="0" lang="en-GB" sz="1100" b="0" i="0" u="none" strike="noStrike" kern="0" cap="none" spc="0" normalizeH="0" baseline="0" noProof="0" dirty="0">
                <a:ln>
                  <a:noFill/>
                </a:ln>
                <a:solidFill>
                  <a:srgbClr val="000000"/>
                </a:solidFill>
                <a:effectLst/>
                <a:uLnTx/>
                <a:uFillTx/>
                <a:latin typeface="+mn-lt"/>
                <a:cs typeface="Arial" panose="020B0604020202020204" pitchFamily="34" charset="0"/>
              </a:rPr>
              <a:t> </a:t>
            </a:r>
            <a:endParaRPr kumimoji="0" lang="en-US" sz="1100" b="0" i="0" u="none" strike="noStrike" kern="0" cap="none" spc="0" normalizeH="0" baseline="0" noProof="0" dirty="0">
              <a:ln>
                <a:noFill/>
              </a:ln>
              <a:solidFill>
                <a:srgbClr val="000000"/>
              </a:solidFill>
              <a:effectLst/>
              <a:uLnTx/>
              <a:uFillTx/>
              <a:latin typeface="+mn-lt"/>
              <a:cs typeface="Arial" panose="020B0604020202020204" pitchFamily="34" charset="0"/>
            </a:endParaRPr>
          </a:p>
        </p:txBody>
      </p:sp>
      <p:sp>
        <p:nvSpPr>
          <p:cNvPr id="117" name="TextBox 116">
            <a:extLst>
              <a:ext uri="{FF2B5EF4-FFF2-40B4-BE49-F238E27FC236}">
                <a16:creationId xmlns:a16="http://schemas.microsoft.com/office/drawing/2014/main" id="{C32FDE79-B9E9-40A9-8EDC-9FED9887A056}"/>
              </a:ext>
            </a:extLst>
          </p:cNvPr>
          <p:cNvSpPr txBox="1">
            <a:spLocks/>
          </p:cNvSpPr>
          <p:nvPr/>
        </p:nvSpPr>
        <p:spPr>
          <a:xfrm>
            <a:off x="8962469" y="4705568"/>
            <a:ext cx="2649329" cy="338554"/>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100" b="0" i="0" u="none" strike="noStrike" kern="0" cap="none" spc="0" normalizeH="0" baseline="0" noProof="0" dirty="0">
                <a:ln>
                  <a:noFill/>
                </a:ln>
                <a:solidFill>
                  <a:srgbClr val="000000"/>
                </a:solidFill>
                <a:effectLst/>
                <a:uLnTx/>
                <a:uFillTx/>
                <a:cs typeface="Arial" panose="020B0604020202020204" pitchFamily="34" charset="0"/>
              </a:rPr>
              <a:t>There is a </a:t>
            </a:r>
            <a:r>
              <a:rPr kumimoji="0" lang="en-US" sz="1100" b="1" i="0" u="none" strike="noStrike" kern="0" cap="none" spc="0" normalizeH="0" baseline="0" noProof="0" dirty="0">
                <a:ln>
                  <a:noFill/>
                </a:ln>
                <a:solidFill>
                  <a:srgbClr val="000000"/>
                </a:solidFill>
                <a:effectLst/>
                <a:uLnTx/>
                <a:uFillTx/>
                <a:cs typeface="Arial" panose="020B0604020202020204" pitchFamily="34" charset="0"/>
              </a:rPr>
              <a:t>10.5% premium</a:t>
            </a:r>
            <a:r>
              <a:rPr kumimoji="0" lang="en-US" sz="1100" b="0" i="0" u="none" strike="noStrike" kern="0" cap="none" spc="0" normalizeH="0" baseline="0" noProof="0" dirty="0">
                <a:ln>
                  <a:noFill/>
                </a:ln>
                <a:solidFill>
                  <a:srgbClr val="000000"/>
                </a:solidFill>
                <a:effectLst/>
                <a:uLnTx/>
                <a:uFillTx/>
                <a:cs typeface="Arial" panose="020B0604020202020204" pitchFamily="34" charset="0"/>
              </a:rPr>
              <a:t> for employers with an above average happiness score </a:t>
            </a:r>
          </a:p>
        </p:txBody>
      </p:sp>
      <p:sp>
        <p:nvSpPr>
          <p:cNvPr id="102" name="TextBox 101">
            <a:extLst>
              <a:ext uri="{FF2B5EF4-FFF2-40B4-BE49-F238E27FC236}">
                <a16:creationId xmlns:a16="http://schemas.microsoft.com/office/drawing/2014/main" id="{EEBCCD71-A484-4F62-8C0F-7E3E60931B4B}"/>
              </a:ext>
            </a:extLst>
          </p:cNvPr>
          <p:cNvSpPr txBox="1">
            <a:spLocks/>
          </p:cNvSpPr>
          <p:nvPr/>
        </p:nvSpPr>
        <p:spPr>
          <a:xfrm>
            <a:off x="3258289" y="3506354"/>
            <a:ext cx="1182808" cy="16927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100" b="1" i="0" u="none" strike="noStrike" kern="0" cap="none" spc="0" normalizeH="0" baseline="0" noProof="0" dirty="0">
                <a:ln>
                  <a:noFill/>
                </a:ln>
                <a:solidFill>
                  <a:srgbClr val="000000"/>
                </a:solidFill>
                <a:effectLst/>
                <a:uLnTx/>
                <a:uFillTx/>
                <a:cs typeface="Arial" panose="020B0604020202020204" pitchFamily="34" charset="0"/>
              </a:rPr>
              <a:t>Productivity</a:t>
            </a:r>
          </a:p>
        </p:txBody>
      </p:sp>
      <p:sp>
        <p:nvSpPr>
          <p:cNvPr id="103" name="TextBox 102">
            <a:extLst>
              <a:ext uri="{FF2B5EF4-FFF2-40B4-BE49-F238E27FC236}">
                <a16:creationId xmlns:a16="http://schemas.microsoft.com/office/drawing/2014/main" id="{6608C1AF-A993-40DF-9782-81D271B75216}"/>
              </a:ext>
            </a:extLst>
          </p:cNvPr>
          <p:cNvSpPr txBox="1">
            <a:spLocks/>
          </p:cNvSpPr>
          <p:nvPr>
            <p:custDataLst>
              <p:tags r:id="rId10"/>
            </p:custDataLst>
          </p:nvPr>
        </p:nvSpPr>
        <p:spPr>
          <a:xfrm>
            <a:off x="4665160" y="3506354"/>
            <a:ext cx="4073247" cy="338554"/>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latin typeface="Arial" panose="020B0604020202020204" pitchFamily="34" charset="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latin typeface="Arial" panose="020B0604020202020204" pitchFamily="34" charset="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latin typeface="Arial" panose="020B0604020202020204" pitchFamily="34" charset="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175" lvl="1" indent="0">
              <a:spcBef>
                <a:spcPts val="150"/>
              </a:spcBef>
              <a:buClr>
                <a:srgbClr val="000000"/>
              </a:buClr>
              <a:buFont typeface="Wingdings" panose="05000000000000000000" pitchFamily="2" charset="2"/>
              <a:buNone/>
              <a:defRPr/>
            </a:pPr>
            <a:r>
              <a:rPr lang="en-GB" sz="1100" dirty="0">
                <a:solidFill>
                  <a:srgbClr val="28333A"/>
                </a:solidFill>
                <a:latin typeface="+mn-lt"/>
              </a:rPr>
              <a:t>The efficiency with which tasks and goals are accomplished at an organisation, fostered through creativity and innovation.</a:t>
            </a:r>
            <a:r>
              <a:rPr lang="en-GB" sz="1100" baseline="30000" dirty="0">
                <a:solidFill>
                  <a:srgbClr val="28333A"/>
                </a:solidFill>
                <a:latin typeface="+mn-lt"/>
              </a:rPr>
              <a:t>4</a:t>
            </a:r>
            <a:r>
              <a:rPr lang="en-GB" sz="1100" dirty="0">
                <a:solidFill>
                  <a:srgbClr val="28333A"/>
                </a:solidFill>
                <a:latin typeface="+mn-lt"/>
              </a:rPr>
              <a:t> </a:t>
            </a:r>
            <a:endParaRPr lang="en-US" sz="1100" dirty="0">
              <a:solidFill>
                <a:srgbClr val="000000"/>
              </a:solidFill>
              <a:latin typeface="+mn-lt"/>
            </a:endParaRPr>
          </a:p>
        </p:txBody>
      </p:sp>
      <p:sp>
        <p:nvSpPr>
          <p:cNvPr id="98" name="TextBox 97">
            <a:extLst>
              <a:ext uri="{FF2B5EF4-FFF2-40B4-BE49-F238E27FC236}">
                <a16:creationId xmlns:a16="http://schemas.microsoft.com/office/drawing/2014/main" id="{530BD7C2-E56C-4CBB-87B9-6421C8F60EA3}"/>
              </a:ext>
            </a:extLst>
          </p:cNvPr>
          <p:cNvSpPr txBox="1">
            <a:spLocks/>
          </p:cNvSpPr>
          <p:nvPr>
            <p:custDataLst>
              <p:tags r:id="rId11"/>
            </p:custDataLst>
          </p:nvPr>
        </p:nvSpPr>
        <p:spPr>
          <a:xfrm>
            <a:off x="4665160" y="2906747"/>
            <a:ext cx="4073247" cy="507831"/>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latin typeface="Arial" panose="020B0604020202020204" pitchFamily="34" charset="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latin typeface="Arial" panose="020B0604020202020204" pitchFamily="34" charset="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latin typeface="Arial" panose="020B0604020202020204" pitchFamily="34" charset="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175" lvl="1" indent="0">
              <a:spcBef>
                <a:spcPts val="150"/>
              </a:spcBef>
              <a:buClr>
                <a:srgbClr val="000000"/>
              </a:buClr>
              <a:buFont typeface="Wingdings" panose="05000000000000000000" pitchFamily="2" charset="2"/>
              <a:buNone/>
              <a:defRPr/>
            </a:pPr>
            <a:r>
              <a:rPr lang="en-GB" sz="1100" dirty="0">
                <a:solidFill>
                  <a:srgbClr val="000000"/>
                </a:solidFill>
                <a:latin typeface="+mn-lt"/>
              </a:rPr>
              <a:t>The act of staying at work longer than usual, or going to work when you are ill, to show that you work hard and are important to your employer.</a:t>
            </a:r>
            <a:r>
              <a:rPr lang="en-GB" sz="1100" baseline="30000" dirty="0">
                <a:solidFill>
                  <a:srgbClr val="000000"/>
                </a:solidFill>
                <a:latin typeface="+mn-lt"/>
              </a:rPr>
              <a:t>3</a:t>
            </a:r>
            <a:r>
              <a:rPr lang="en-GB" sz="1100" dirty="0">
                <a:solidFill>
                  <a:srgbClr val="000000"/>
                </a:solidFill>
                <a:latin typeface="+mn-lt"/>
              </a:rPr>
              <a:t> </a:t>
            </a:r>
            <a:endParaRPr lang="en-US" sz="1100" dirty="0">
              <a:solidFill>
                <a:srgbClr val="000000"/>
              </a:solidFill>
              <a:latin typeface="+mn-lt"/>
            </a:endParaRPr>
          </a:p>
        </p:txBody>
      </p:sp>
      <p:sp>
        <p:nvSpPr>
          <p:cNvPr id="99" name="TextBox 98">
            <a:extLst>
              <a:ext uri="{FF2B5EF4-FFF2-40B4-BE49-F238E27FC236}">
                <a16:creationId xmlns:a16="http://schemas.microsoft.com/office/drawing/2014/main" id="{3CD5D868-87C5-44A4-8E19-434454BB44A8}"/>
              </a:ext>
            </a:extLst>
          </p:cNvPr>
          <p:cNvSpPr txBox="1">
            <a:spLocks/>
          </p:cNvSpPr>
          <p:nvPr/>
        </p:nvSpPr>
        <p:spPr>
          <a:xfrm>
            <a:off x="8962469" y="2906747"/>
            <a:ext cx="2649329" cy="507831"/>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1100" b="0" i="0" u="none" strike="noStrike" kern="0" cap="none" spc="0" normalizeH="0" baseline="0" noProof="0" dirty="0">
                <a:ln>
                  <a:noFill/>
                </a:ln>
                <a:solidFill>
                  <a:srgbClr val="000000"/>
                </a:solidFill>
                <a:effectLst/>
                <a:uLnTx/>
                <a:uFillTx/>
                <a:cs typeface="Arial" panose="020B0604020202020204" pitchFamily="34" charset="0"/>
              </a:rPr>
              <a:t>For </a:t>
            </a:r>
            <a:r>
              <a:rPr kumimoji="0" lang="en-US" sz="1100" b="1" i="0" u="none" strike="noStrike" kern="0" cap="none" spc="0" normalizeH="0" baseline="0" noProof="0" dirty="0">
                <a:ln>
                  <a:noFill/>
                </a:ln>
                <a:solidFill>
                  <a:srgbClr val="000000"/>
                </a:solidFill>
                <a:effectLst/>
                <a:uLnTx/>
                <a:uFillTx/>
                <a:cs typeface="Arial" panose="020B0604020202020204" pitchFamily="34" charset="0"/>
              </a:rPr>
              <a:t>8 minutes in every hour</a:t>
            </a:r>
            <a:r>
              <a:rPr kumimoji="0" lang="en-US" sz="1100" b="0" i="0" u="none" strike="noStrike" kern="0" cap="none" spc="0" normalizeH="0" baseline="0" noProof="0" dirty="0">
                <a:ln>
                  <a:noFill/>
                </a:ln>
                <a:solidFill>
                  <a:srgbClr val="000000"/>
                </a:solidFill>
                <a:effectLst/>
                <a:uLnTx/>
                <a:uFillTx/>
                <a:cs typeface="Arial" panose="020B0604020202020204" pitchFamily="34" charset="0"/>
              </a:rPr>
              <a:t>, employees perform below their baseline productivity</a:t>
            </a:r>
            <a:r>
              <a:rPr kumimoji="0" lang="en-GB" sz="1100" b="0" i="0" u="none" strike="noStrike" kern="0" cap="none" spc="0" normalizeH="0" baseline="0" noProof="0" dirty="0">
                <a:ln>
                  <a:noFill/>
                </a:ln>
                <a:solidFill>
                  <a:srgbClr val="000000"/>
                </a:solidFill>
                <a:effectLst/>
                <a:uLnTx/>
                <a:uFillTx/>
                <a:cs typeface="Arial" panose="020B0604020202020204" pitchFamily="34" charset="0"/>
              </a:rPr>
              <a:t> due to poor wellbeing</a:t>
            </a:r>
            <a:endParaRPr kumimoji="0" lang="en-US" sz="1100" b="0" i="0" u="none" strike="noStrike" kern="0" cap="none" spc="0" normalizeH="0" baseline="0" noProof="0" dirty="0">
              <a:ln>
                <a:noFill/>
              </a:ln>
              <a:solidFill>
                <a:srgbClr val="000000"/>
              </a:solidFill>
              <a:effectLst/>
              <a:uLnTx/>
              <a:uFillTx/>
              <a:cs typeface="Arial" panose="020B0604020202020204" pitchFamily="34" charset="0"/>
            </a:endParaRPr>
          </a:p>
        </p:txBody>
      </p:sp>
      <p:sp>
        <p:nvSpPr>
          <p:cNvPr id="104" name="TextBox 103">
            <a:extLst>
              <a:ext uri="{FF2B5EF4-FFF2-40B4-BE49-F238E27FC236}">
                <a16:creationId xmlns:a16="http://schemas.microsoft.com/office/drawing/2014/main" id="{588DD73F-7842-428A-A34C-F21AD5F3C4B5}"/>
              </a:ext>
            </a:extLst>
          </p:cNvPr>
          <p:cNvSpPr txBox="1">
            <a:spLocks/>
          </p:cNvSpPr>
          <p:nvPr/>
        </p:nvSpPr>
        <p:spPr>
          <a:xfrm>
            <a:off x="8962469" y="3506354"/>
            <a:ext cx="2649329" cy="507831"/>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100" b="0" i="0" u="none" strike="noStrike" kern="0" cap="none" spc="0" normalizeH="0" baseline="0" noProof="0" dirty="0">
                <a:ln>
                  <a:noFill/>
                </a:ln>
                <a:solidFill>
                  <a:srgbClr val="000000"/>
                </a:solidFill>
                <a:effectLst/>
                <a:uLnTx/>
                <a:uFillTx/>
                <a:cs typeface="Arial" panose="020B0604020202020204" pitchFamily="34" charset="0"/>
              </a:rPr>
              <a:t>Every employee can </a:t>
            </a:r>
            <a:r>
              <a:rPr lang="en-US" sz="1100" kern="0" dirty="0">
                <a:solidFill>
                  <a:srgbClr val="000000"/>
                </a:solidFill>
              </a:rPr>
              <a:t>gain</a:t>
            </a:r>
            <a:r>
              <a:rPr kumimoji="0" lang="en-US" sz="1100" b="0" i="0" u="none" strike="noStrike" kern="0" cap="none" spc="0" normalizeH="0" baseline="0" noProof="0" dirty="0">
                <a:ln>
                  <a:noFill/>
                </a:ln>
                <a:solidFill>
                  <a:srgbClr val="000000"/>
                </a:solidFill>
                <a:effectLst/>
                <a:uLnTx/>
                <a:uFillTx/>
                <a:cs typeface="Arial" panose="020B0604020202020204" pitchFamily="34" charset="0"/>
              </a:rPr>
              <a:t> up to </a:t>
            </a:r>
            <a:r>
              <a:rPr kumimoji="0" lang="en-US" sz="1100" b="1" i="0" u="none" strike="noStrike" kern="0" cap="none" spc="0" normalizeH="0" baseline="0" noProof="0" dirty="0">
                <a:ln>
                  <a:noFill/>
                </a:ln>
                <a:solidFill>
                  <a:srgbClr val="000000"/>
                </a:solidFill>
                <a:effectLst/>
                <a:uLnTx/>
                <a:uFillTx/>
                <a:cs typeface="Arial" panose="020B0604020202020204" pitchFamily="34" charset="0"/>
              </a:rPr>
              <a:t>36 working days</a:t>
            </a:r>
            <a:r>
              <a:rPr kumimoji="0" lang="en-US" sz="1100" b="0" i="0" u="none" strike="noStrike" kern="0" cap="none" spc="0" normalizeH="0" baseline="0" noProof="0" dirty="0">
                <a:ln>
                  <a:noFill/>
                </a:ln>
                <a:solidFill>
                  <a:srgbClr val="000000"/>
                </a:solidFill>
                <a:effectLst/>
                <a:uLnTx/>
                <a:uFillTx/>
                <a:cs typeface="Arial" panose="020B0604020202020204" pitchFamily="34" charset="0"/>
              </a:rPr>
              <a:t> of productivity from wellbeing improvements</a:t>
            </a:r>
            <a:endParaRPr kumimoji="0" lang="en-GB" sz="1100" b="0" i="0" u="none" strike="noStrike" kern="0" cap="none" spc="0" normalizeH="0" baseline="0" noProof="0" dirty="0">
              <a:ln>
                <a:noFill/>
              </a:ln>
              <a:solidFill>
                <a:srgbClr val="000000"/>
              </a:solidFill>
              <a:effectLst/>
              <a:uLnTx/>
              <a:uFillTx/>
              <a:cs typeface="Arial" panose="020B0604020202020204" pitchFamily="34" charset="0"/>
            </a:endParaRPr>
          </a:p>
        </p:txBody>
      </p:sp>
      <p:sp>
        <p:nvSpPr>
          <p:cNvPr id="112" name="TextBox 111">
            <a:extLst>
              <a:ext uri="{FF2B5EF4-FFF2-40B4-BE49-F238E27FC236}">
                <a16:creationId xmlns:a16="http://schemas.microsoft.com/office/drawing/2014/main" id="{E51AEAC7-A92F-4B9D-BD49-F21AE6A88C71}"/>
              </a:ext>
            </a:extLst>
          </p:cNvPr>
          <p:cNvSpPr txBox="1">
            <a:spLocks/>
          </p:cNvSpPr>
          <p:nvPr/>
        </p:nvSpPr>
        <p:spPr>
          <a:xfrm>
            <a:off x="3258289" y="4105961"/>
            <a:ext cx="1182808" cy="16927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100" b="1" i="0" u="none" strike="noStrike" kern="0" cap="none" spc="0" normalizeH="0" baseline="0" noProof="0" dirty="0">
                <a:ln>
                  <a:noFill/>
                </a:ln>
                <a:solidFill>
                  <a:srgbClr val="000000"/>
                </a:solidFill>
                <a:effectLst/>
                <a:uLnTx/>
                <a:uFillTx/>
                <a:cs typeface="Arial" panose="020B0604020202020204" pitchFamily="34" charset="0"/>
              </a:rPr>
              <a:t>Retention</a:t>
            </a:r>
          </a:p>
        </p:txBody>
      </p:sp>
      <p:sp>
        <p:nvSpPr>
          <p:cNvPr id="113" name="TextBox 112">
            <a:extLst>
              <a:ext uri="{FF2B5EF4-FFF2-40B4-BE49-F238E27FC236}">
                <a16:creationId xmlns:a16="http://schemas.microsoft.com/office/drawing/2014/main" id="{4E5EBAA5-D613-43C4-B272-9678ACBD1130}"/>
              </a:ext>
            </a:extLst>
          </p:cNvPr>
          <p:cNvSpPr txBox="1">
            <a:spLocks/>
          </p:cNvSpPr>
          <p:nvPr>
            <p:custDataLst>
              <p:tags r:id="rId12"/>
            </p:custDataLst>
          </p:nvPr>
        </p:nvSpPr>
        <p:spPr>
          <a:xfrm>
            <a:off x="4665160" y="4105962"/>
            <a:ext cx="4073247" cy="338554"/>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latin typeface="Arial" panose="020B0604020202020204" pitchFamily="34" charset="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latin typeface="Arial" panose="020B0604020202020204" pitchFamily="34" charset="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latin typeface="Arial" panose="020B0604020202020204" pitchFamily="34" charset="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175" marR="0" lvl="1" indent="0" defTabSz="914400" eaLnBrk="1" fontAlgn="auto" latinLnBrk="0" hangingPunct="1">
              <a:lnSpc>
                <a:spcPct val="100000"/>
              </a:lnSpc>
              <a:spcBef>
                <a:spcPts val="150"/>
              </a:spcBef>
              <a:spcAft>
                <a:spcPts val="300"/>
              </a:spcAft>
              <a:buClr>
                <a:srgbClr val="000000"/>
              </a:buClr>
              <a:buSzTx/>
              <a:buFont typeface="Wingdings" panose="05000000000000000000" pitchFamily="2" charset="2"/>
              <a:buNone/>
              <a:tabLst/>
              <a:defRPr/>
            </a:pPr>
            <a:r>
              <a:rPr kumimoji="0" lang="en-GB" sz="1100" b="0" i="0" u="none" strike="noStrike" kern="0" cap="none" spc="0" normalizeH="0" baseline="0" noProof="0" dirty="0">
                <a:ln>
                  <a:noFill/>
                </a:ln>
                <a:solidFill>
                  <a:srgbClr val="000000"/>
                </a:solidFill>
                <a:effectLst/>
                <a:uLnTx/>
                <a:uFillTx/>
                <a:latin typeface="+mn-lt"/>
                <a:cs typeface="Arial" panose="020B0604020202020204" pitchFamily="34" charset="0"/>
              </a:rPr>
              <a:t>An organisation's ability to develop a distinct employer value proposition and prevent employee turnover.</a:t>
            </a:r>
            <a:r>
              <a:rPr kumimoji="0" lang="en-GB" sz="1100" b="0" i="0" u="none" strike="noStrike" kern="0" cap="none" spc="0" normalizeH="0" baseline="30000" noProof="0" dirty="0">
                <a:ln>
                  <a:noFill/>
                </a:ln>
                <a:solidFill>
                  <a:srgbClr val="000000"/>
                </a:solidFill>
                <a:effectLst/>
                <a:uLnTx/>
                <a:uFillTx/>
                <a:latin typeface="+mn-lt"/>
                <a:cs typeface="Arial" panose="020B0604020202020204" pitchFamily="34" charset="0"/>
              </a:rPr>
              <a:t>5</a:t>
            </a:r>
            <a:r>
              <a:rPr kumimoji="0" lang="en-GB" sz="1100" b="0" i="0" u="none" strike="noStrike" kern="0" cap="none" spc="0" normalizeH="0" baseline="0" noProof="0" dirty="0">
                <a:ln>
                  <a:noFill/>
                </a:ln>
                <a:solidFill>
                  <a:srgbClr val="000000"/>
                </a:solidFill>
                <a:effectLst/>
                <a:uLnTx/>
                <a:uFillTx/>
                <a:latin typeface="+mn-lt"/>
                <a:cs typeface="Arial" panose="020B0604020202020204" pitchFamily="34" charset="0"/>
              </a:rPr>
              <a:t> </a:t>
            </a:r>
            <a:endParaRPr kumimoji="0" lang="en-US" sz="1100" b="0" i="0" u="none" strike="noStrike" kern="0" cap="none" spc="0" normalizeH="0" baseline="0" noProof="0" dirty="0">
              <a:ln>
                <a:noFill/>
              </a:ln>
              <a:solidFill>
                <a:srgbClr val="000000"/>
              </a:solidFill>
              <a:effectLst/>
              <a:uLnTx/>
              <a:uFillTx/>
              <a:latin typeface="+mn-lt"/>
              <a:cs typeface="Arial" panose="020B0604020202020204" pitchFamily="34" charset="0"/>
            </a:endParaRPr>
          </a:p>
        </p:txBody>
      </p:sp>
      <p:sp>
        <p:nvSpPr>
          <p:cNvPr id="114" name="TextBox 113">
            <a:extLst>
              <a:ext uri="{FF2B5EF4-FFF2-40B4-BE49-F238E27FC236}">
                <a16:creationId xmlns:a16="http://schemas.microsoft.com/office/drawing/2014/main" id="{06BFED3D-8D84-4C7C-8AFB-5856116F4F57}"/>
              </a:ext>
            </a:extLst>
          </p:cNvPr>
          <p:cNvSpPr txBox="1">
            <a:spLocks/>
          </p:cNvSpPr>
          <p:nvPr/>
        </p:nvSpPr>
        <p:spPr>
          <a:xfrm>
            <a:off x="8962469" y="4105961"/>
            <a:ext cx="2649329" cy="5078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Pct val="100000"/>
              <a:buFont typeface="Segoe UI" panose="020B0502040204020203" pitchFamily="34" charset="0"/>
              <a:buNone/>
              <a:tabLst/>
              <a:defRPr/>
            </a:pPr>
            <a:r>
              <a:rPr kumimoji="0" lang="en-US" sz="1100" b="0" i="0" u="none" strike="noStrike" kern="0" cap="none" spc="0" normalizeH="0" baseline="0" noProof="0" dirty="0">
                <a:ln>
                  <a:noFill/>
                </a:ln>
                <a:solidFill>
                  <a:srgbClr val="000000"/>
                </a:solidFill>
                <a:effectLst/>
                <a:uLnTx/>
                <a:uFillTx/>
                <a:cs typeface="Arial" panose="020B0604020202020204" pitchFamily="34" charset="0"/>
              </a:rPr>
              <a:t>An average employee has </a:t>
            </a:r>
            <a:r>
              <a:rPr kumimoji="0" lang="en-US" sz="1100" b="1" i="0" u="none" strike="noStrike" kern="0" cap="none" spc="0" normalizeH="0" baseline="0" noProof="0" dirty="0">
                <a:ln>
                  <a:noFill/>
                </a:ln>
                <a:solidFill>
                  <a:srgbClr val="000000"/>
                </a:solidFill>
                <a:effectLst/>
                <a:uLnTx/>
                <a:uFillTx/>
                <a:cs typeface="Arial" panose="020B0604020202020204" pitchFamily="34" charset="0"/>
              </a:rPr>
              <a:t>12-30% higher output</a:t>
            </a:r>
            <a:r>
              <a:rPr kumimoji="0" lang="en-US" sz="1100" b="0" i="0" u="none" strike="noStrike" kern="0" cap="none" spc="0" normalizeH="0" baseline="0" noProof="0" dirty="0">
                <a:ln>
                  <a:noFill/>
                </a:ln>
                <a:solidFill>
                  <a:srgbClr val="000000"/>
                </a:solidFill>
                <a:effectLst/>
                <a:uLnTx/>
                <a:uFillTx/>
                <a:cs typeface="Arial" panose="020B0604020202020204" pitchFamily="34" charset="0"/>
              </a:rPr>
              <a:t> than those in first and second year of tenure</a:t>
            </a:r>
          </a:p>
        </p:txBody>
      </p:sp>
      <p:cxnSp>
        <p:nvCxnSpPr>
          <p:cNvPr id="87" name="Straight Connector 86">
            <a:extLst>
              <a:ext uri="{FF2B5EF4-FFF2-40B4-BE49-F238E27FC236}">
                <a16:creationId xmlns:a16="http://schemas.microsoft.com/office/drawing/2014/main" id="{E7E7E29A-F819-40C9-A86B-D7390845B1E3}"/>
              </a:ext>
            </a:extLst>
          </p:cNvPr>
          <p:cNvCxnSpPr>
            <a:cxnSpLocks/>
          </p:cNvCxnSpPr>
          <p:nvPr/>
        </p:nvCxnSpPr>
        <p:spPr>
          <a:xfrm>
            <a:off x="3258289" y="2000198"/>
            <a:ext cx="8284193" cy="0"/>
          </a:xfrm>
          <a:prstGeom prst="line">
            <a:avLst/>
          </a:prstGeom>
          <a:noFill/>
          <a:ln w="9525" cap="flat" cmpd="sng" algn="ctr">
            <a:solidFill>
              <a:schemeClr val="bg1">
                <a:lumMod val="50000"/>
              </a:schemeClr>
            </a:solidFill>
            <a:prstDash val="sysDot"/>
            <a:miter lim="800000"/>
            <a:tailEnd type="none"/>
          </a:ln>
          <a:effectLst/>
        </p:spPr>
      </p:cxnSp>
      <p:cxnSp>
        <p:nvCxnSpPr>
          <p:cNvPr id="88" name="Straight Connector 87">
            <a:extLst>
              <a:ext uri="{FF2B5EF4-FFF2-40B4-BE49-F238E27FC236}">
                <a16:creationId xmlns:a16="http://schemas.microsoft.com/office/drawing/2014/main" id="{CD53DDFA-F2DD-451B-BC34-FA37E3AB0D0E}"/>
              </a:ext>
            </a:extLst>
          </p:cNvPr>
          <p:cNvCxnSpPr>
            <a:cxnSpLocks/>
          </p:cNvCxnSpPr>
          <p:nvPr/>
        </p:nvCxnSpPr>
        <p:spPr>
          <a:xfrm>
            <a:off x="3258289" y="2860859"/>
            <a:ext cx="8284193" cy="0"/>
          </a:xfrm>
          <a:prstGeom prst="line">
            <a:avLst/>
          </a:prstGeom>
          <a:noFill/>
          <a:ln w="9525" cap="flat" cmpd="sng" algn="ctr">
            <a:solidFill>
              <a:schemeClr val="bg1">
                <a:lumMod val="50000"/>
              </a:schemeClr>
            </a:solidFill>
            <a:prstDash val="sysDot"/>
            <a:miter lim="800000"/>
            <a:tailEnd type="none"/>
          </a:ln>
          <a:effectLst/>
        </p:spPr>
      </p:cxnSp>
      <p:cxnSp>
        <p:nvCxnSpPr>
          <p:cNvPr id="89" name="Straight Connector 88">
            <a:extLst>
              <a:ext uri="{FF2B5EF4-FFF2-40B4-BE49-F238E27FC236}">
                <a16:creationId xmlns:a16="http://schemas.microsoft.com/office/drawing/2014/main" id="{37779F49-1510-4A1A-9976-AF30A50060AF}"/>
              </a:ext>
            </a:extLst>
          </p:cNvPr>
          <p:cNvCxnSpPr>
            <a:cxnSpLocks/>
          </p:cNvCxnSpPr>
          <p:nvPr/>
        </p:nvCxnSpPr>
        <p:spPr>
          <a:xfrm>
            <a:off x="3258289" y="4659680"/>
            <a:ext cx="8284193" cy="0"/>
          </a:xfrm>
          <a:prstGeom prst="line">
            <a:avLst/>
          </a:prstGeom>
          <a:noFill/>
          <a:ln w="9525" cap="flat" cmpd="sng" algn="ctr">
            <a:solidFill>
              <a:schemeClr val="bg1">
                <a:lumMod val="50000"/>
              </a:schemeClr>
            </a:solidFill>
            <a:prstDash val="sysDot"/>
            <a:miter lim="800000"/>
            <a:tailEnd type="none"/>
          </a:ln>
          <a:effectLst/>
        </p:spPr>
      </p:cxnSp>
      <p:cxnSp>
        <p:nvCxnSpPr>
          <p:cNvPr id="90" name="Straight Connector 89">
            <a:extLst>
              <a:ext uri="{FF2B5EF4-FFF2-40B4-BE49-F238E27FC236}">
                <a16:creationId xmlns:a16="http://schemas.microsoft.com/office/drawing/2014/main" id="{77CEBDED-F3F8-45FF-AEE1-AAC27F18C971}"/>
              </a:ext>
            </a:extLst>
          </p:cNvPr>
          <p:cNvCxnSpPr>
            <a:cxnSpLocks/>
          </p:cNvCxnSpPr>
          <p:nvPr/>
        </p:nvCxnSpPr>
        <p:spPr>
          <a:xfrm>
            <a:off x="3258289" y="5090010"/>
            <a:ext cx="8284193" cy="0"/>
          </a:xfrm>
          <a:prstGeom prst="line">
            <a:avLst/>
          </a:prstGeom>
          <a:noFill/>
          <a:ln w="9525" cap="flat" cmpd="sng" algn="ctr">
            <a:solidFill>
              <a:schemeClr val="bg1">
                <a:lumMod val="50000"/>
              </a:schemeClr>
            </a:solidFill>
            <a:prstDash val="sysDot"/>
            <a:miter lim="800000"/>
            <a:tailEnd type="none"/>
          </a:ln>
          <a:effectLst/>
        </p:spPr>
      </p:cxnSp>
      <p:cxnSp>
        <p:nvCxnSpPr>
          <p:cNvPr id="91" name="Straight Connector 90">
            <a:extLst>
              <a:ext uri="{FF2B5EF4-FFF2-40B4-BE49-F238E27FC236}">
                <a16:creationId xmlns:a16="http://schemas.microsoft.com/office/drawing/2014/main" id="{CAF67893-870C-41CA-8340-1D666D2D71B0}"/>
              </a:ext>
            </a:extLst>
          </p:cNvPr>
          <p:cNvCxnSpPr>
            <a:cxnSpLocks/>
          </p:cNvCxnSpPr>
          <p:nvPr/>
        </p:nvCxnSpPr>
        <p:spPr>
          <a:xfrm>
            <a:off x="3258289" y="4060073"/>
            <a:ext cx="8284193" cy="0"/>
          </a:xfrm>
          <a:prstGeom prst="line">
            <a:avLst/>
          </a:prstGeom>
          <a:noFill/>
          <a:ln w="9525" cap="flat" cmpd="sng" algn="ctr">
            <a:solidFill>
              <a:schemeClr val="bg1">
                <a:lumMod val="50000"/>
              </a:schemeClr>
            </a:solidFill>
            <a:prstDash val="sysDot"/>
            <a:miter lim="800000"/>
            <a:tailEnd type="none"/>
          </a:ln>
          <a:effectLst/>
        </p:spPr>
      </p:cxnSp>
      <p:cxnSp>
        <p:nvCxnSpPr>
          <p:cNvPr id="92" name="Straight Connector 91">
            <a:extLst>
              <a:ext uri="{FF2B5EF4-FFF2-40B4-BE49-F238E27FC236}">
                <a16:creationId xmlns:a16="http://schemas.microsoft.com/office/drawing/2014/main" id="{3E7774EB-88C5-4321-9DD4-8D5CBB0F3FC6}"/>
              </a:ext>
            </a:extLst>
          </p:cNvPr>
          <p:cNvCxnSpPr>
            <a:cxnSpLocks/>
          </p:cNvCxnSpPr>
          <p:nvPr/>
        </p:nvCxnSpPr>
        <p:spPr>
          <a:xfrm>
            <a:off x="3258289" y="2430528"/>
            <a:ext cx="8284193" cy="0"/>
          </a:xfrm>
          <a:prstGeom prst="line">
            <a:avLst/>
          </a:prstGeom>
          <a:noFill/>
          <a:ln w="9525" cap="flat" cmpd="sng" algn="ctr">
            <a:solidFill>
              <a:schemeClr val="bg1">
                <a:lumMod val="50000"/>
              </a:schemeClr>
            </a:solidFill>
            <a:prstDash val="sysDot"/>
            <a:miter lim="800000"/>
            <a:tailEnd type="none"/>
          </a:ln>
          <a:effectLst/>
        </p:spPr>
      </p:cxnSp>
      <p:cxnSp>
        <p:nvCxnSpPr>
          <p:cNvPr id="107" name="Straight Connector 106">
            <a:extLst>
              <a:ext uri="{FF2B5EF4-FFF2-40B4-BE49-F238E27FC236}">
                <a16:creationId xmlns:a16="http://schemas.microsoft.com/office/drawing/2014/main" id="{D3BDCE28-E732-46DC-A8EC-3DAEE3E21E75}"/>
              </a:ext>
            </a:extLst>
          </p:cNvPr>
          <p:cNvCxnSpPr>
            <a:cxnSpLocks/>
          </p:cNvCxnSpPr>
          <p:nvPr/>
        </p:nvCxnSpPr>
        <p:spPr>
          <a:xfrm>
            <a:off x="4665160" y="3460466"/>
            <a:ext cx="6946638" cy="0"/>
          </a:xfrm>
          <a:prstGeom prst="line">
            <a:avLst/>
          </a:prstGeom>
          <a:noFill/>
          <a:ln w="9525" cap="flat" cmpd="sng" algn="ctr">
            <a:solidFill>
              <a:schemeClr val="bg1">
                <a:lumMod val="50000"/>
              </a:schemeClr>
            </a:solidFill>
            <a:prstDash val="sysDot"/>
            <a:miter lim="800000"/>
            <a:tailEnd type="none"/>
          </a:ln>
          <a:effectLst/>
        </p:spPr>
      </p:cxnSp>
      <p:sp>
        <p:nvSpPr>
          <p:cNvPr id="74" name="Freeform: Shape 73">
            <a:extLst>
              <a:ext uri="{FF2B5EF4-FFF2-40B4-BE49-F238E27FC236}">
                <a16:creationId xmlns:a16="http://schemas.microsoft.com/office/drawing/2014/main" id="{8E9CF6E9-A4B2-49ED-8E7E-CEE96AA6900B}"/>
              </a:ext>
            </a:extLst>
          </p:cNvPr>
          <p:cNvSpPr/>
          <p:nvPr/>
        </p:nvSpPr>
        <p:spPr>
          <a:xfrm rot="16200000" flipH="1" flipV="1">
            <a:off x="-464814" y="3478990"/>
            <a:ext cx="4211893" cy="194810"/>
          </a:xfrm>
          <a:custGeom>
            <a:avLst/>
            <a:gdLst>
              <a:gd name="connsiteX0" fmla="*/ 59 w 4383705"/>
              <a:gd name="connsiteY0" fmla="*/ 92061 h 191204"/>
              <a:gd name="connsiteX1" fmla="*/ 98725 w 4383705"/>
              <a:gd name="connsiteY1" fmla="*/ 59 h 191204"/>
              <a:gd name="connsiteX2" fmla="*/ 1420412 w 4383705"/>
              <a:gd name="connsiteY2" fmla="*/ 59 h 191204"/>
              <a:gd name="connsiteX3" fmla="*/ 1428266 w 4383705"/>
              <a:gd name="connsiteY3" fmla="*/ 59 h 191204"/>
              <a:gd name="connsiteX4" fmla="*/ 2749953 w 4383705"/>
              <a:gd name="connsiteY4" fmla="*/ 59 h 191204"/>
              <a:gd name="connsiteX5" fmla="*/ 2749943 w 4383705"/>
              <a:gd name="connsiteY5" fmla="*/ 478 h 191204"/>
              <a:gd name="connsiteX6" fmla="*/ 3648374 w 4383705"/>
              <a:gd name="connsiteY6" fmla="*/ 478 h 191204"/>
              <a:gd name="connsiteX7" fmla="*/ 3655039 w 4383705"/>
              <a:gd name="connsiteY7" fmla="*/ 478 h 191204"/>
              <a:gd name="connsiteX8" fmla="*/ 3655043 w 4383705"/>
              <a:gd name="connsiteY8" fmla="*/ 479 h 191204"/>
              <a:gd name="connsiteX9" fmla="*/ 4284981 w 4383705"/>
              <a:gd name="connsiteY9" fmla="*/ 479 h 191204"/>
              <a:gd name="connsiteX10" fmla="*/ 4291646 w 4383705"/>
              <a:gd name="connsiteY10" fmla="*/ 479 h 191204"/>
              <a:gd name="connsiteX11" fmla="*/ 4383646 w 4383705"/>
              <a:gd name="connsiteY11" fmla="*/ 99143 h 191204"/>
              <a:gd name="connsiteX12" fmla="*/ 4284981 w 4383705"/>
              <a:gd name="connsiteY12" fmla="*/ 191145 h 191204"/>
              <a:gd name="connsiteX13" fmla="*/ 2963294 w 4383705"/>
              <a:gd name="connsiteY13" fmla="*/ 191145 h 191204"/>
              <a:gd name="connsiteX14" fmla="*/ 2955440 w 4383705"/>
              <a:gd name="connsiteY14" fmla="*/ 191145 h 191204"/>
              <a:gd name="connsiteX15" fmla="*/ 1633753 w 4383705"/>
              <a:gd name="connsiteY15" fmla="*/ 191145 h 191204"/>
              <a:gd name="connsiteX16" fmla="*/ 1633753 w 4383705"/>
              <a:gd name="connsiteY16" fmla="*/ 191144 h 191204"/>
              <a:gd name="connsiteX17" fmla="*/ 997146 w 4383705"/>
              <a:gd name="connsiteY17" fmla="*/ 191144 h 191204"/>
              <a:gd name="connsiteX18" fmla="*/ 997155 w 4383705"/>
              <a:gd name="connsiteY18" fmla="*/ 190725 h 191204"/>
              <a:gd name="connsiteX19" fmla="*/ 98725 w 4383705"/>
              <a:gd name="connsiteY19" fmla="*/ 190725 h 191204"/>
              <a:gd name="connsiteX20" fmla="*/ 92059 w 4383705"/>
              <a:gd name="connsiteY20" fmla="*/ 190725 h 191204"/>
              <a:gd name="connsiteX21" fmla="*/ 59 w 4383705"/>
              <a:gd name="connsiteY21" fmla="*/ 92061 h 19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83705" h="191204">
                <a:moveTo>
                  <a:pt x="59" y="92061"/>
                </a:moveTo>
                <a:cubicBezTo>
                  <a:pt x="1900" y="39403"/>
                  <a:pt x="46074" y="-1782"/>
                  <a:pt x="98725" y="59"/>
                </a:cubicBezTo>
                <a:lnTo>
                  <a:pt x="1420412" y="59"/>
                </a:lnTo>
                <a:lnTo>
                  <a:pt x="1428266" y="59"/>
                </a:lnTo>
                <a:lnTo>
                  <a:pt x="2749953" y="59"/>
                </a:lnTo>
                <a:lnTo>
                  <a:pt x="2749943" y="478"/>
                </a:lnTo>
                <a:lnTo>
                  <a:pt x="3648374" y="478"/>
                </a:lnTo>
                <a:cubicBezTo>
                  <a:pt x="3650594" y="397"/>
                  <a:pt x="3652817" y="397"/>
                  <a:pt x="3655039" y="478"/>
                </a:cubicBezTo>
                <a:lnTo>
                  <a:pt x="3655043" y="479"/>
                </a:lnTo>
                <a:lnTo>
                  <a:pt x="4284981" y="479"/>
                </a:lnTo>
                <a:cubicBezTo>
                  <a:pt x="4287201" y="398"/>
                  <a:pt x="4289424" y="398"/>
                  <a:pt x="4291646" y="479"/>
                </a:cubicBezTo>
                <a:cubicBezTo>
                  <a:pt x="4344296" y="2319"/>
                  <a:pt x="4385488" y="46497"/>
                  <a:pt x="4383646" y="99143"/>
                </a:cubicBezTo>
                <a:cubicBezTo>
                  <a:pt x="4381806" y="151801"/>
                  <a:pt x="4337631" y="192986"/>
                  <a:pt x="4284981" y="191145"/>
                </a:cubicBezTo>
                <a:lnTo>
                  <a:pt x="2963294" y="191145"/>
                </a:lnTo>
                <a:lnTo>
                  <a:pt x="2955440" y="191145"/>
                </a:lnTo>
                <a:lnTo>
                  <a:pt x="1633753" y="191145"/>
                </a:lnTo>
                <a:lnTo>
                  <a:pt x="1633753" y="191144"/>
                </a:lnTo>
                <a:lnTo>
                  <a:pt x="997146" y="191144"/>
                </a:lnTo>
                <a:lnTo>
                  <a:pt x="997155" y="190725"/>
                </a:lnTo>
                <a:lnTo>
                  <a:pt x="98725" y="190725"/>
                </a:lnTo>
                <a:cubicBezTo>
                  <a:pt x="96504" y="190806"/>
                  <a:pt x="94281" y="190806"/>
                  <a:pt x="92059" y="190725"/>
                </a:cubicBezTo>
                <a:cubicBezTo>
                  <a:pt x="39410" y="188885"/>
                  <a:pt x="-1782" y="144707"/>
                  <a:pt x="59" y="92061"/>
                </a:cubicBezTo>
                <a:close/>
              </a:path>
            </a:pathLst>
          </a:custGeom>
          <a:gradFill flip="none" rotWithShape="1">
            <a:gsLst>
              <a:gs pos="53000">
                <a:srgbClr val="CAEFFF"/>
              </a:gs>
              <a:gs pos="49000">
                <a:srgbClr val="F2ACB8"/>
              </a:gs>
              <a:gs pos="100000">
                <a:srgbClr val="CAEFFF"/>
              </a:gs>
              <a:gs pos="0">
                <a:srgbClr val="F2ACB8"/>
              </a:gs>
            </a:gsLst>
            <a:lin ang="0" scaled="1"/>
            <a:tileRect/>
          </a:gradFill>
          <a:ln w="9525" cap="flat">
            <a:noFill/>
            <a:prstDash val="solid"/>
            <a:miter/>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00000"/>
              </a:solidFill>
              <a:effectLst/>
              <a:uLnTx/>
              <a:uFillTx/>
            </a:endParaRPr>
          </a:p>
        </p:txBody>
      </p:sp>
      <p:sp>
        <p:nvSpPr>
          <p:cNvPr id="75" name="TextBox 74">
            <a:extLst>
              <a:ext uri="{FF2B5EF4-FFF2-40B4-BE49-F238E27FC236}">
                <a16:creationId xmlns:a16="http://schemas.microsoft.com/office/drawing/2014/main" id="{CC98A727-CEB1-45C0-ABB1-9E42C59A38C6}"/>
              </a:ext>
            </a:extLst>
          </p:cNvPr>
          <p:cNvSpPr txBox="1">
            <a:spLocks/>
          </p:cNvSpPr>
          <p:nvPr/>
        </p:nvSpPr>
        <p:spPr>
          <a:xfrm>
            <a:off x="480047" y="3028001"/>
            <a:ext cx="871039" cy="1184940"/>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Market advantage</a:t>
            </a:r>
          </a:p>
          <a:p>
            <a:pPr marL="0" marR="0" lvl="0" indent="0" algn="ct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Sustainable competitive advantage over time</a:t>
            </a:r>
          </a:p>
        </p:txBody>
      </p:sp>
      <p:sp>
        <p:nvSpPr>
          <p:cNvPr id="76" name="TextBox 75">
            <a:extLst>
              <a:ext uri="{FF2B5EF4-FFF2-40B4-BE49-F238E27FC236}">
                <a16:creationId xmlns:a16="http://schemas.microsoft.com/office/drawing/2014/main" id="{AC65294D-076E-44E6-B76C-F24C75BAAB17}"/>
              </a:ext>
            </a:extLst>
          </p:cNvPr>
          <p:cNvSpPr txBox="1"/>
          <p:nvPr/>
        </p:nvSpPr>
        <p:spPr>
          <a:xfrm>
            <a:off x="604685" y="1456570"/>
            <a:ext cx="852681" cy="184666"/>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Minimize</a:t>
            </a:r>
          </a:p>
        </p:txBody>
      </p:sp>
      <p:sp>
        <p:nvSpPr>
          <p:cNvPr id="77" name="TextBox 76">
            <a:extLst>
              <a:ext uri="{FF2B5EF4-FFF2-40B4-BE49-F238E27FC236}">
                <a16:creationId xmlns:a16="http://schemas.microsoft.com/office/drawing/2014/main" id="{A060612D-ECFF-488D-9A43-4789B07CF5A6}"/>
              </a:ext>
            </a:extLst>
          </p:cNvPr>
          <p:cNvSpPr txBox="1"/>
          <p:nvPr/>
        </p:nvSpPr>
        <p:spPr>
          <a:xfrm>
            <a:off x="604685" y="5440549"/>
            <a:ext cx="852681" cy="184666"/>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Maximize</a:t>
            </a:r>
          </a:p>
        </p:txBody>
      </p:sp>
      <p:sp>
        <p:nvSpPr>
          <p:cNvPr id="78" name="TextBox 77">
            <a:extLst>
              <a:ext uri="{FF2B5EF4-FFF2-40B4-BE49-F238E27FC236}">
                <a16:creationId xmlns:a16="http://schemas.microsoft.com/office/drawing/2014/main" id="{2A127956-DEF1-43A4-982A-F8838083F7BA}"/>
              </a:ext>
            </a:extLst>
          </p:cNvPr>
          <p:cNvSpPr txBox="1">
            <a:spLocks/>
          </p:cNvSpPr>
          <p:nvPr/>
        </p:nvSpPr>
        <p:spPr>
          <a:xfrm>
            <a:off x="1911269" y="1462042"/>
            <a:ext cx="1161334" cy="73866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Total direct costs of poor employee wellbeing</a:t>
            </a:r>
          </a:p>
        </p:txBody>
      </p:sp>
      <p:sp>
        <p:nvSpPr>
          <p:cNvPr id="79" name="TextBox 78">
            <a:extLst>
              <a:ext uri="{FF2B5EF4-FFF2-40B4-BE49-F238E27FC236}">
                <a16:creationId xmlns:a16="http://schemas.microsoft.com/office/drawing/2014/main" id="{82E09AAA-E36E-464A-9A1A-860B13819AD8}"/>
              </a:ext>
            </a:extLst>
          </p:cNvPr>
          <p:cNvSpPr txBox="1">
            <a:spLocks/>
          </p:cNvSpPr>
          <p:nvPr/>
        </p:nvSpPr>
        <p:spPr>
          <a:xfrm>
            <a:off x="1911269" y="3533687"/>
            <a:ext cx="1161334" cy="55399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dirty="0">
                <a:ln>
                  <a:noFill/>
                </a:ln>
                <a:solidFill>
                  <a:srgbClr val="000000"/>
                </a:solidFill>
                <a:effectLst/>
                <a:uLnTx/>
                <a:uFillTx/>
                <a:cs typeface="Arial" panose="020B0604020202020204" pitchFamily="34" charset="0"/>
              </a:rPr>
              <a:t>Total benefits created through good wellbeing</a:t>
            </a:r>
          </a:p>
        </p:txBody>
      </p:sp>
      <p:cxnSp>
        <p:nvCxnSpPr>
          <p:cNvPr id="80" name="Straight Connector 79">
            <a:extLst>
              <a:ext uri="{FF2B5EF4-FFF2-40B4-BE49-F238E27FC236}">
                <a16:creationId xmlns:a16="http://schemas.microsoft.com/office/drawing/2014/main" id="{F42B8359-4E5D-4550-988D-977E0670D7C7}"/>
              </a:ext>
            </a:extLst>
          </p:cNvPr>
          <p:cNvCxnSpPr>
            <a:cxnSpLocks/>
          </p:cNvCxnSpPr>
          <p:nvPr/>
        </p:nvCxnSpPr>
        <p:spPr>
          <a:xfrm>
            <a:off x="1924224" y="3460441"/>
            <a:ext cx="1241756" cy="50"/>
          </a:xfrm>
          <a:prstGeom prst="line">
            <a:avLst/>
          </a:prstGeom>
          <a:noFill/>
          <a:ln w="6350" cap="flat" cmpd="sng" algn="ctr">
            <a:solidFill>
              <a:srgbClr val="FFFFFF">
                <a:lumMod val="75000"/>
              </a:srgbClr>
            </a:solidFill>
            <a:prstDash val="solid"/>
            <a:miter lim="800000"/>
            <a:tailEnd type="none"/>
          </a:ln>
          <a:effectLst/>
        </p:spPr>
      </p:cxnSp>
      <p:cxnSp>
        <p:nvCxnSpPr>
          <p:cNvPr id="81" name="Straight Connector 80">
            <a:extLst>
              <a:ext uri="{FF2B5EF4-FFF2-40B4-BE49-F238E27FC236}">
                <a16:creationId xmlns:a16="http://schemas.microsoft.com/office/drawing/2014/main" id="{4624A452-FE87-42CC-86C0-922444006283}"/>
              </a:ext>
            </a:extLst>
          </p:cNvPr>
          <p:cNvCxnSpPr>
            <a:cxnSpLocks/>
          </p:cNvCxnSpPr>
          <p:nvPr/>
        </p:nvCxnSpPr>
        <p:spPr>
          <a:xfrm>
            <a:off x="1391727" y="2914704"/>
            <a:ext cx="0" cy="1411534"/>
          </a:xfrm>
          <a:prstGeom prst="line">
            <a:avLst/>
          </a:prstGeom>
          <a:noFill/>
          <a:ln w="22225" cap="rnd" cmpd="sng" algn="ctr">
            <a:solidFill>
              <a:srgbClr val="000000"/>
            </a:solidFill>
            <a:prstDash val="solid"/>
            <a:miter lim="800000"/>
            <a:tailEnd type="none"/>
          </a:ln>
          <a:effectLst/>
        </p:spPr>
      </p:cxnSp>
      <p:sp>
        <p:nvSpPr>
          <p:cNvPr id="82" name="Isosceles Triangle 81">
            <a:extLst>
              <a:ext uri="{FF2B5EF4-FFF2-40B4-BE49-F238E27FC236}">
                <a16:creationId xmlns:a16="http://schemas.microsoft.com/office/drawing/2014/main" id="{E70BC677-E15E-4F7A-8B35-847F76654166}"/>
              </a:ext>
            </a:extLst>
          </p:cNvPr>
          <p:cNvSpPr/>
          <p:nvPr/>
        </p:nvSpPr>
        <p:spPr>
          <a:xfrm rot="5400000">
            <a:off x="1358672" y="3520569"/>
            <a:ext cx="173645" cy="107534"/>
          </a:xfrm>
          <a:prstGeom prst="triangle">
            <a:avLst/>
          </a:prstGeom>
          <a:solidFill>
            <a:srgbClr val="051C2C"/>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100" b="0" i="0" u="none" strike="noStrike" kern="0" cap="none" spc="0" normalizeH="0" baseline="0" noProof="0" dirty="0">
              <a:ln>
                <a:noFill/>
              </a:ln>
              <a:solidFill>
                <a:srgbClr val="FFFFFF"/>
              </a:solidFill>
              <a:effectLst/>
              <a:uLnTx/>
              <a:uFillTx/>
              <a:ea typeface="+mn-ea"/>
              <a:cs typeface="+mn-cs"/>
            </a:endParaRPr>
          </a:p>
        </p:txBody>
      </p:sp>
      <p:cxnSp>
        <p:nvCxnSpPr>
          <p:cNvPr id="108" name="Straight Connector 107">
            <a:extLst>
              <a:ext uri="{FF2B5EF4-FFF2-40B4-BE49-F238E27FC236}">
                <a16:creationId xmlns:a16="http://schemas.microsoft.com/office/drawing/2014/main" id="{58B1CCC4-EDAE-47DB-86E5-299BAED74E28}"/>
              </a:ext>
            </a:extLst>
          </p:cNvPr>
          <p:cNvCxnSpPr>
            <a:cxnSpLocks/>
          </p:cNvCxnSpPr>
          <p:nvPr/>
        </p:nvCxnSpPr>
        <p:spPr>
          <a:xfrm>
            <a:off x="3165980" y="2906747"/>
            <a:ext cx="0" cy="1107438"/>
          </a:xfrm>
          <a:prstGeom prst="line">
            <a:avLst/>
          </a:prstGeom>
          <a:noFill/>
          <a:ln w="6350" cap="flat" cmpd="sng" algn="ctr">
            <a:solidFill>
              <a:srgbClr val="FFFFFF">
                <a:lumMod val="75000"/>
              </a:srgbClr>
            </a:solidFill>
            <a:prstDash val="solid"/>
            <a:miter lim="800000"/>
            <a:tailEnd type="none"/>
          </a:ln>
          <a:effectLst/>
        </p:spPr>
      </p:cxnSp>
      <p:grpSp>
        <p:nvGrpSpPr>
          <p:cNvPr id="201" name="Group 200">
            <a:extLst>
              <a:ext uri="{FF2B5EF4-FFF2-40B4-BE49-F238E27FC236}">
                <a16:creationId xmlns:a16="http://schemas.microsoft.com/office/drawing/2014/main" id="{1B6F9ADF-DF67-47E9-8A18-EFE5F4C3A42A}"/>
              </a:ext>
            </a:extLst>
          </p:cNvPr>
          <p:cNvGrpSpPr/>
          <p:nvPr/>
        </p:nvGrpSpPr>
        <p:grpSpPr>
          <a:xfrm>
            <a:off x="1931187" y="2381570"/>
            <a:ext cx="396228" cy="384575"/>
            <a:chOff x="830734" y="2882146"/>
            <a:chExt cx="396228" cy="384575"/>
          </a:xfrm>
        </p:grpSpPr>
        <p:sp>
          <p:nvSpPr>
            <p:cNvPr id="202" name="Oval 201">
              <a:extLst>
                <a:ext uri="{FF2B5EF4-FFF2-40B4-BE49-F238E27FC236}">
                  <a16:creationId xmlns:a16="http://schemas.microsoft.com/office/drawing/2014/main" id="{2B2C284F-FD45-4E76-96A0-118F8560B000}"/>
                </a:ext>
              </a:extLst>
            </p:cNvPr>
            <p:cNvSpPr/>
            <p:nvPr/>
          </p:nvSpPr>
          <p:spPr>
            <a:xfrm>
              <a:off x="830734" y="2882146"/>
              <a:ext cx="396228" cy="384575"/>
            </a:xfrm>
            <a:prstGeom prst="ellipse">
              <a:avLst/>
            </a:prstGeom>
            <a:solidFill>
              <a:schemeClr val="tx1"/>
            </a:solidFill>
            <a:ln w="6350" cap="sq" cmpd="sng" algn="ctr">
              <a:solidFill>
                <a:srgbClr val="051C2C"/>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100" b="0" i="0" u="none" strike="noStrike" kern="0" cap="none" spc="0" normalizeH="0" baseline="0" noProof="0" dirty="0">
                <a:ln>
                  <a:noFill/>
                </a:ln>
                <a:solidFill>
                  <a:srgbClr val="FFFFFF"/>
                </a:solidFill>
                <a:effectLst/>
                <a:uLnTx/>
                <a:uFillTx/>
                <a:ea typeface="+mn-ea"/>
                <a:cs typeface="+mn-cs"/>
              </a:endParaRPr>
            </a:p>
          </p:txBody>
        </p:sp>
        <p:pic>
          <p:nvPicPr>
            <p:cNvPr id="203" name="Graphic 202">
              <a:extLst>
                <a:ext uri="{FF2B5EF4-FFF2-40B4-BE49-F238E27FC236}">
                  <a16:creationId xmlns:a16="http://schemas.microsoft.com/office/drawing/2014/main" id="{62FA1EA9-9E14-4C19-8E25-CE31D73DD466}"/>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38348" y="2889536"/>
              <a:ext cx="381000" cy="369795"/>
            </a:xfrm>
            <a:prstGeom prst="rect">
              <a:avLst/>
            </a:prstGeom>
          </p:spPr>
        </p:pic>
      </p:grpSp>
      <p:grpSp>
        <p:nvGrpSpPr>
          <p:cNvPr id="204" name="Group 203">
            <a:extLst>
              <a:ext uri="{FF2B5EF4-FFF2-40B4-BE49-F238E27FC236}">
                <a16:creationId xmlns:a16="http://schemas.microsoft.com/office/drawing/2014/main" id="{147F0861-B181-47B0-87F2-7214C8194428}"/>
              </a:ext>
            </a:extLst>
          </p:cNvPr>
          <p:cNvGrpSpPr/>
          <p:nvPr/>
        </p:nvGrpSpPr>
        <p:grpSpPr>
          <a:xfrm>
            <a:off x="1931187" y="4317829"/>
            <a:ext cx="396228" cy="384575"/>
            <a:chOff x="830734" y="3788869"/>
            <a:chExt cx="396228" cy="384575"/>
          </a:xfrm>
        </p:grpSpPr>
        <p:sp>
          <p:nvSpPr>
            <p:cNvPr id="205" name="Oval 204">
              <a:extLst>
                <a:ext uri="{FF2B5EF4-FFF2-40B4-BE49-F238E27FC236}">
                  <a16:creationId xmlns:a16="http://schemas.microsoft.com/office/drawing/2014/main" id="{12E46955-DDF9-4BBA-BF8D-0811B8F1FD75}"/>
                </a:ext>
              </a:extLst>
            </p:cNvPr>
            <p:cNvSpPr/>
            <p:nvPr/>
          </p:nvSpPr>
          <p:spPr>
            <a:xfrm>
              <a:off x="830734" y="3788869"/>
              <a:ext cx="396228" cy="384575"/>
            </a:xfrm>
            <a:prstGeom prst="ellipse">
              <a:avLst/>
            </a:prstGeom>
            <a:solidFill>
              <a:schemeClr val="tx1"/>
            </a:solidFill>
            <a:ln w="6350" cap="sq" cmpd="sng" algn="ctr">
              <a:solidFill>
                <a:srgbClr val="051C2C"/>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100" b="0" i="0" u="none" strike="noStrike" kern="0" cap="none" spc="0" normalizeH="0" baseline="0" noProof="0" dirty="0">
                <a:ln>
                  <a:noFill/>
                </a:ln>
                <a:solidFill>
                  <a:srgbClr val="FFFFFF"/>
                </a:solidFill>
                <a:effectLst/>
                <a:uLnTx/>
                <a:uFillTx/>
                <a:ea typeface="+mn-ea"/>
                <a:cs typeface="+mn-cs"/>
              </a:endParaRPr>
            </a:p>
          </p:txBody>
        </p:sp>
        <p:pic>
          <p:nvPicPr>
            <p:cNvPr id="206" name="Graphic 205">
              <a:extLst>
                <a:ext uri="{FF2B5EF4-FFF2-40B4-BE49-F238E27FC236}">
                  <a16:creationId xmlns:a16="http://schemas.microsoft.com/office/drawing/2014/main" id="{51F0A300-30B6-402E-9354-C91BE2C8E88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38348" y="3796259"/>
              <a:ext cx="381000" cy="369795"/>
            </a:xfrm>
            <a:prstGeom prst="rect">
              <a:avLst/>
            </a:prstGeom>
          </p:spPr>
        </p:pic>
      </p:grpSp>
      <p:sp>
        <p:nvSpPr>
          <p:cNvPr id="66" name="object 22">
            <a:extLst>
              <a:ext uri="{FF2B5EF4-FFF2-40B4-BE49-F238E27FC236}">
                <a16:creationId xmlns:a16="http://schemas.microsoft.com/office/drawing/2014/main" id="{5FE4C051-74C1-4458-9F05-2BC3317A3A03}"/>
              </a:ext>
            </a:extLst>
          </p:cNvPr>
          <p:cNvSpPr/>
          <p:nvPr/>
        </p:nvSpPr>
        <p:spPr>
          <a:xfrm>
            <a:off x="468007" y="5737949"/>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dirty="0"/>
          </a:p>
        </p:txBody>
      </p:sp>
      <p:pic>
        <p:nvPicPr>
          <p:cNvPr id="64" name="Picture 63">
            <a:extLst>
              <a:ext uri="{FF2B5EF4-FFF2-40B4-BE49-F238E27FC236}">
                <a16:creationId xmlns:a16="http://schemas.microsoft.com/office/drawing/2014/main" id="{414A85B3-1898-4B50-A241-C701C50BB96F}"/>
              </a:ext>
            </a:extLst>
          </p:cNvPr>
          <p:cNvPicPr>
            <a:picLocks noChangeAspect="1"/>
          </p:cNvPicPr>
          <p:nvPr/>
        </p:nvPicPr>
        <p:blipFill>
          <a:blip r:embed="rId27"/>
          <a:stretch>
            <a:fillRect/>
          </a:stretch>
        </p:blipFill>
        <p:spPr>
          <a:xfrm>
            <a:off x="8660129" y="5931015"/>
            <a:ext cx="2216241" cy="713065"/>
          </a:xfrm>
          <a:prstGeom prst="rect">
            <a:avLst/>
          </a:prstGeom>
        </p:spPr>
      </p:pic>
      <p:sp>
        <p:nvSpPr>
          <p:cNvPr id="59" name="TextBox 58">
            <a:extLst>
              <a:ext uri="{FF2B5EF4-FFF2-40B4-BE49-F238E27FC236}">
                <a16:creationId xmlns:a16="http://schemas.microsoft.com/office/drawing/2014/main" id="{9D6064F5-A118-4008-B21D-12924CE634C4}"/>
              </a:ext>
            </a:extLst>
          </p:cNvPr>
          <p:cNvSpPr txBox="1">
            <a:spLocks/>
          </p:cNvSpPr>
          <p:nvPr>
            <p:custDataLst>
              <p:tags r:id="rId13"/>
            </p:custDataLst>
          </p:nvPr>
        </p:nvSpPr>
        <p:spPr>
          <a:xfrm>
            <a:off x="8962469" y="5135896"/>
            <a:ext cx="2580014" cy="338554"/>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latin typeface="Arial" panose="020B0604020202020204" pitchFamily="34" charset="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latin typeface="Arial" panose="020B0604020202020204" pitchFamily="34" charset="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latin typeface="Arial" panose="020B0604020202020204" pitchFamily="34" charset="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175" marR="0" lvl="1" indent="0" defTabSz="914400" eaLnBrk="1" fontAlgn="auto" latinLnBrk="0" hangingPunct="1">
              <a:lnSpc>
                <a:spcPct val="100000"/>
              </a:lnSpc>
              <a:spcBef>
                <a:spcPts val="150"/>
              </a:spcBef>
              <a:spcAft>
                <a:spcPts val="300"/>
              </a:spcAft>
              <a:buClr>
                <a:srgbClr val="000000"/>
              </a:buClr>
              <a:buSzTx/>
              <a:buFont typeface="Wingdings" panose="05000000000000000000" pitchFamily="2" charset="2"/>
              <a:buNone/>
              <a:tabLst/>
              <a:defRPr/>
            </a:pPr>
            <a:r>
              <a:rPr kumimoji="0" lang="en-GB" sz="1100" b="0" i="1" u="none" strike="noStrike" kern="0" cap="none" spc="0" normalizeH="0" baseline="0" noProof="0" dirty="0">
                <a:ln>
                  <a:noFill/>
                </a:ln>
                <a:solidFill>
                  <a:schemeClr val="bg1">
                    <a:lumMod val="65000"/>
                  </a:schemeClr>
                </a:solidFill>
                <a:effectLst/>
                <a:uLnTx/>
                <a:uFillTx/>
                <a:latin typeface="+mn-lt"/>
                <a:cs typeface="Arial" panose="020B0604020202020204" pitchFamily="34" charset="0"/>
              </a:rPr>
              <a:t>Forward-looking lever – impact to be determined</a:t>
            </a:r>
            <a:endParaRPr kumimoji="0" lang="en-US" sz="1100" b="0" i="1" u="none" strike="noStrike" kern="0" cap="none" spc="0" normalizeH="0" baseline="0" noProof="0" dirty="0">
              <a:ln>
                <a:noFill/>
              </a:ln>
              <a:solidFill>
                <a:schemeClr val="bg1">
                  <a:lumMod val="65000"/>
                </a:schemeClr>
              </a:solidFill>
              <a:effectLst/>
              <a:uLnTx/>
              <a:uFillTx/>
              <a:latin typeface="+mn-lt"/>
              <a:cs typeface="Arial" panose="020B0604020202020204" pitchFamily="34" charset="0"/>
            </a:endParaRPr>
          </a:p>
        </p:txBody>
      </p:sp>
      <p:sp>
        <p:nvSpPr>
          <p:cNvPr id="60" name="TextBox 59">
            <a:extLst>
              <a:ext uri="{FF2B5EF4-FFF2-40B4-BE49-F238E27FC236}">
                <a16:creationId xmlns:a16="http://schemas.microsoft.com/office/drawing/2014/main" id="{B8B58A20-2822-44EB-ADE7-24288C14AD42}"/>
              </a:ext>
            </a:extLst>
          </p:cNvPr>
          <p:cNvSpPr txBox="1">
            <a:spLocks/>
          </p:cNvSpPr>
          <p:nvPr>
            <p:custDataLst>
              <p:tags r:id="rId14"/>
            </p:custDataLst>
          </p:nvPr>
        </p:nvSpPr>
        <p:spPr>
          <a:xfrm>
            <a:off x="8962469" y="2476416"/>
            <a:ext cx="2580014" cy="338554"/>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latin typeface="Arial" panose="020B0604020202020204" pitchFamily="34" charset="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latin typeface="Arial" panose="020B0604020202020204" pitchFamily="34" charset="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latin typeface="Arial" panose="020B0604020202020204" pitchFamily="34" charset="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175" marR="0" lvl="1" indent="0" defTabSz="914400" eaLnBrk="1" fontAlgn="auto" latinLnBrk="0" hangingPunct="1">
              <a:lnSpc>
                <a:spcPct val="100000"/>
              </a:lnSpc>
              <a:spcBef>
                <a:spcPts val="150"/>
              </a:spcBef>
              <a:spcAft>
                <a:spcPts val="300"/>
              </a:spcAft>
              <a:buClr>
                <a:srgbClr val="000000"/>
              </a:buClr>
              <a:buSzTx/>
              <a:buFont typeface="Wingdings" panose="05000000000000000000" pitchFamily="2" charset="2"/>
              <a:buNone/>
              <a:tabLst/>
              <a:defRPr/>
            </a:pPr>
            <a:r>
              <a:rPr kumimoji="0" lang="en-GB" sz="1100" b="0" i="1" u="none" strike="noStrike" kern="0" cap="none" spc="0" normalizeH="0" baseline="0" noProof="0" dirty="0">
                <a:ln>
                  <a:noFill/>
                </a:ln>
                <a:solidFill>
                  <a:schemeClr val="bg1">
                    <a:lumMod val="65000"/>
                  </a:schemeClr>
                </a:solidFill>
                <a:effectLst/>
                <a:uLnTx/>
                <a:uFillTx/>
                <a:latin typeface="+mn-lt"/>
                <a:cs typeface="Arial" panose="020B0604020202020204" pitchFamily="34" charset="0"/>
              </a:rPr>
              <a:t>Forward-looking lever – impact to be determined</a:t>
            </a:r>
            <a:endParaRPr kumimoji="0" lang="en-US" sz="1100" b="0" i="1" u="none" strike="noStrike" kern="0" cap="none" spc="0" normalizeH="0" baseline="0" noProof="0" dirty="0">
              <a:ln>
                <a:noFill/>
              </a:ln>
              <a:solidFill>
                <a:schemeClr val="bg1">
                  <a:lumMod val="65000"/>
                </a:schemeClr>
              </a:solidFill>
              <a:effectLst/>
              <a:uLnTx/>
              <a:uFillTx/>
              <a:latin typeface="+mn-lt"/>
              <a:cs typeface="Arial" panose="020B0604020202020204" pitchFamily="34" charset="0"/>
            </a:endParaRPr>
          </a:p>
        </p:txBody>
      </p:sp>
    </p:spTree>
    <p:extLst>
      <p:ext uri="{BB962C8B-B14F-4D97-AF65-F5344CB8AC3E}">
        <p14:creationId xmlns:p14="http://schemas.microsoft.com/office/powerpoint/2010/main" val="2452671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AD2EFB-56E7-BBD2-3592-E9C680C19059}"/>
              </a:ext>
            </a:extLst>
          </p:cNvPr>
          <p:cNvSpPr>
            <a:spLocks noGrp="1"/>
          </p:cNvSpPr>
          <p:nvPr>
            <p:ph type="body" sz="half" idx="12"/>
          </p:nvPr>
        </p:nvSpPr>
        <p:spPr>
          <a:xfrm>
            <a:off x="480047" y="369294"/>
            <a:ext cx="11131751" cy="954107"/>
          </a:xfrm>
        </p:spPr>
        <p:txBody>
          <a:bodyPr>
            <a:spAutoFit/>
          </a:bodyPr>
          <a:lstStyle/>
          <a:p>
            <a:pPr>
              <a:lnSpc>
                <a:spcPct val="100000"/>
              </a:lnSpc>
            </a:pPr>
            <a:r>
              <a:rPr lang="en-GB" dirty="0"/>
              <a:t>Impact sizing of the UK economic value of investing in wellbeing </a:t>
            </a:r>
          </a:p>
        </p:txBody>
      </p:sp>
      <p:sp>
        <p:nvSpPr>
          <p:cNvPr id="120" name="Isosceles Triangle 119">
            <a:extLst>
              <a:ext uri="{FF2B5EF4-FFF2-40B4-BE49-F238E27FC236}">
                <a16:creationId xmlns:a16="http://schemas.microsoft.com/office/drawing/2014/main" id="{BE838834-DDE0-48BB-B2A2-DB95C414B5E4}"/>
              </a:ext>
            </a:extLst>
          </p:cNvPr>
          <p:cNvSpPr/>
          <p:nvPr/>
        </p:nvSpPr>
        <p:spPr>
          <a:xfrm rot="16200000">
            <a:off x="2738307" y="3758868"/>
            <a:ext cx="176599" cy="107022"/>
          </a:xfrm>
          <a:prstGeom prst="triangle">
            <a:avLst/>
          </a:prstGeom>
          <a:solidFill>
            <a:srgbClr val="051C2C"/>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dirty="0">
              <a:ln>
                <a:noFill/>
              </a:ln>
              <a:solidFill>
                <a:srgbClr val="FFFFFF"/>
              </a:solidFill>
              <a:effectLst/>
              <a:uLnTx/>
              <a:uFillTx/>
              <a:ea typeface="+mn-ea"/>
              <a:cs typeface="+mn-cs"/>
            </a:endParaRPr>
          </a:p>
        </p:txBody>
      </p:sp>
      <p:grpSp>
        <p:nvGrpSpPr>
          <p:cNvPr id="124" name="Group 123">
            <a:extLst>
              <a:ext uri="{FF2B5EF4-FFF2-40B4-BE49-F238E27FC236}">
                <a16:creationId xmlns:a16="http://schemas.microsoft.com/office/drawing/2014/main" id="{871A4606-F879-4147-82EB-56D3DD704281}"/>
              </a:ext>
            </a:extLst>
          </p:cNvPr>
          <p:cNvGrpSpPr/>
          <p:nvPr/>
        </p:nvGrpSpPr>
        <p:grpSpPr>
          <a:xfrm>
            <a:off x="2899287" y="1835748"/>
            <a:ext cx="438020" cy="3762162"/>
            <a:chOff x="3150809" y="1744522"/>
            <a:chExt cx="440114" cy="4511918"/>
          </a:xfrm>
        </p:grpSpPr>
        <p:sp>
          <p:nvSpPr>
            <p:cNvPr id="125" name="Freeform: Shape 124">
              <a:extLst>
                <a:ext uri="{FF2B5EF4-FFF2-40B4-BE49-F238E27FC236}">
                  <a16:creationId xmlns:a16="http://schemas.microsoft.com/office/drawing/2014/main" id="{0BC75854-63DF-4472-9B56-9E2BECA3CAD5}"/>
                </a:ext>
              </a:extLst>
            </p:cNvPr>
            <p:cNvSpPr>
              <a:spLocks/>
            </p:cNvSpPr>
            <p:nvPr/>
          </p:nvSpPr>
          <p:spPr>
            <a:xfrm rot="16200000" flipH="1" flipV="1">
              <a:off x="1237559" y="3903076"/>
              <a:ext cx="4511918" cy="194810"/>
            </a:xfrm>
            <a:custGeom>
              <a:avLst/>
              <a:gdLst>
                <a:gd name="connsiteX0" fmla="*/ 59 w 4383705"/>
                <a:gd name="connsiteY0" fmla="*/ 92061 h 191204"/>
                <a:gd name="connsiteX1" fmla="*/ 98725 w 4383705"/>
                <a:gd name="connsiteY1" fmla="*/ 59 h 191204"/>
                <a:gd name="connsiteX2" fmla="*/ 1420412 w 4383705"/>
                <a:gd name="connsiteY2" fmla="*/ 59 h 191204"/>
                <a:gd name="connsiteX3" fmla="*/ 1428266 w 4383705"/>
                <a:gd name="connsiteY3" fmla="*/ 59 h 191204"/>
                <a:gd name="connsiteX4" fmla="*/ 2749953 w 4383705"/>
                <a:gd name="connsiteY4" fmla="*/ 59 h 191204"/>
                <a:gd name="connsiteX5" fmla="*/ 2749943 w 4383705"/>
                <a:gd name="connsiteY5" fmla="*/ 478 h 191204"/>
                <a:gd name="connsiteX6" fmla="*/ 3648374 w 4383705"/>
                <a:gd name="connsiteY6" fmla="*/ 478 h 191204"/>
                <a:gd name="connsiteX7" fmla="*/ 3655039 w 4383705"/>
                <a:gd name="connsiteY7" fmla="*/ 478 h 191204"/>
                <a:gd name="connsiteX8" fmla="*/ 3655043 w 4383705"/>
                <a:gd name="connsiteY8" fmla="*/ 479 h 191204"/>
                <a:gd name="connsiteX9" fmla="*/ 4284981 w 4383705"/>
                <a:gd name="connsiteY9" fmla="*/ 479 h 191204"/>
                <a:gd name="connsiteX10" fmla="*/ 4291646 w 4383705"/>
                <a:gd name="connsiteY10" fmla="*/ 479 h 191204"/>
                <a:gd name="connsiteX11" fmla="*/ 4383646 w 4383705"/>
                <a:gd name="connsiteY11" fmla="*/ 99143 h 191204"/>
                <a:gd name="connsiteX12" fmla="*/ 4284981 w 4383705"/>
                <a:gd name="connsiteY12" fmla="*/ 191145 h 191204"/>
                <a:gd name="connsiteX13" fmla="*/ 2963294 w 4383705"/>
                <a:gd name="connsiteY13" fmla="*/ 191145 h 191204"/>
                <a:gd name="connsiteX14" fmla="*/ 2955440 w 4383705"/>
                <a:gd name="connsiteY14" fmla="*/ 191145 h 191204"/>
                <a:gd name="connsiteX15" fmla="*/ 1633753 w 4383705"/>
                <a:gd name="connsiteY15" fmla="*/ 191145 h 191204"/>
                <a:gd name="connsiteX16" fmla="*/ 1633753 w 4383705"/>
                <a:gd name="connsiteY16" fmla="*/ 191144 h 191204"/>
                <a:gd name="connsiteX17" fmla="*/ 997146 w 4383705"/>
                <a:gd name="connsiteY17" fmla="*/ 191144 h 191204"/>
                <a:gd name="connsiteX18" fmla="*/ 997155 w 4383705"/>
                <a:gd name="connsiteY18" fmla="*/ 190725 h 191204"/>
                <a:gd name="connsiteX19" fmla="*/ 98725 w 4383705"/>
                <a:gd name="connsiteY19" fmla="*/ 190725 h 191204"/>
                <a:gd name="connsiteX20" fmla="*/ 92059 w 4383705"/>
                <a:gd name="connsiteY20" fmla="*/ 190725 h 191204"/>
                <a:gd name="connsiteX21" fmla="*/ 59 w 4383705"/>
                <a:gd name="connsiteY21" fmla="*/ 92061 h 19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83705" h="191204">
                  <a:moveTo>
                    <a:pt x="59" y="92061"/>
                  </a:moveTo>
                  <a:cubicBezTo>
                    <a:pt x="1900" y="39403"/>
                    <a:pt x="46074" y="-1782"/>
                    <a:pt x="98725" y="59"/>
                  </a:cubicBezTo>
                  <a:lnTo>
                    <a:pt x="1420412" y="59"/>
                  </a:lnTo>
                  <a:lnTo>
                    <a:pt x="1428266" y="59"/>
                  </a:lnTo>
                  <a:lnTo>
                    <a:pt x="2749953" y="59"/>
                  </a:lnTo>
                  <a:lnTo>
                    <a:pt x="2749943" y="478"/>
                  </a:lnTo>
                  <a:lnTo>
                    <a:pt x="3648374" y="478"/>
                  </a:lnTo>
                  <a:cubicBezTo>
                    <a:pt x="3650594" y="397"/>
                    <a:pt x="3652817" y="397"/>
                    <a:pt x="3655039" y="478"/>
                  </a:cubicBezTo>
                  <a:lnTo>
                    <a:pt x="3655043" y="479"/>
                  </a:lnTo>
                  <a:lnTo>
                    <a:pt x="4284981" y="479"/>
                  </a:lnTo>
                  <a:cubicBezTo>
                    <a:pt x="4287201" y="398"/>
                    <a:pt x="4289424" y="398"/>
                    <a:pt x="4291646" y="479"/>
                  </a:cubicBezTo>
                  <a:cubicBezTo>
                    <a:pt x="4344296" y="2319"/>
                    <a:pt x="4385488" y="46497"/>
                    <a:pt x="4383646" y="99143"/>
                  </a:cubicBezTo>
                  <a:cubicBezTo>
                    <a:pt x="4381806" y="151801"/>
                    <a:pt x="4337631" y="192986"/>
                    <a:pt x="4284981" y="191145"/>
                  </a:cubicBezTo>
                  <a:lnTo>
                    <a:pt x="2963294" y="191145"/>
                  </a:lnTo>
                  <a:lnTo>
                    <a:pt x="2955440" y="191145"/>
                  </a:lnTo>
                  <a:lnTo>
                    <a:pt x="1633753" y="191145"/>
                  </a:lnTo>
                  <a:lnTo>
                    <a:pt x="1633753" y="191144"/>
                  </a:lnTo>
                  <a:lnTo>
                    <a:pt x="997146" y="191144"/>
                  </a:lnTo>
                  <a:lnTo>
                    <a:pt x="997155" y="190725"/>
                  </a:lnTo>
                  <a:lnTo>
                    <a:pt x="98725" y="190725"/>
                  </a:lnTo>
                  <a:cubicBezTo>
                    <a:pt x="96504" y="190806"/>
                    <a:pt x="94281" y="190806"/>
                    <a:pt x="92059" y="190725"/>
                  </a:cubicBezTo>
                  <a:cubicBezTo>
                    <a:pt x="39410" y="188885"/>
                    <a:pt x="-1782" y="144707"/>
                    <a:pt x="59" y="92061"/>
                  </a:cubicBezTo>
                  <a:close/>
                </a:path>
              </a:pathLst>
            </a:custGeom>
            <a:gradFill flip="none" rotWithShape="1">
              <a:gsLst>
                <a:gs pos="51689">
                  <a:srgbClr val="AFC3FF"/>
                </a:gs>
                <a:gs pos="71000">
                  <a:srgbClr val="CAEFFF"/>
                </a:gs>
                <a:gs pos="30000">
                  <a:srgbClr val="F2ACB8"/>
                </a:gs>
                <a:gs pos="100000">
                  <a:srgbClr val="CAEFFF"/>
                </a:gs>
                <a:gs pos="0">
                  <a:srgbClr val="F2ACB8"/>
                </a:gs>
              </a:gsLst>
              <a:lin ang="0" scaled="1"/>
              <a:tileRect/>
            </a:gradFill>
            <a:ln w="9525" cap="flat">
              <a:noFill/>
              <a:prstDash val="solid"/>
              <a:miter/>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grpSp>
          <p:nvGrpSpPr>
            <p:cNvPr id="126" name="Group 125">
              <a:extLst>
                <a:ext uri="{FF2B5EF4-FFF2-40B4-BE49-F238E27FC236}">
                  <a16:creationId xmlns:a16="http://schemas.microsoft.com/office/drawing/2014/main" id="{8CCB4C1D-FE3B-40A6-AE4A-4CBF55878A7E}"/>
                </a:ext>
              </a:extLst>
            </p:cNvPr>
            <p:cNvGrpSpPr/>
            <p:nvPr/>
          </p:nvGrpSpPr>
          <p:grpSpPr>
            <a:xfrm>
              <a:off x="3150809" y="1751333"/>
              <a:ext cx="194812" cy="4505107"/>
              <a:chOff x="3150809" y="1751333"/>
              <a:chExt cx="253176" cy="4505107"/>
            </a:xfrm>
          </p:grpSpPr>
          <p:cxnSp>
            <p:nvCxnSpPr>
              <p:cNvPr id="127" name="Straight Connector 126">
                <a:extLst>
                  <a:ext uri="{FF2B5EF4-FFF2-40B4-BE49-F238E27FC236}">
                    <a16:creationId xmlns:a16="http://schemas.microsoft.com/office/drawing/2014/main" id="{082354C9-63E8-4083-AD60-AC25DE49017C}"/>
                  </a:ext>
                </a:extLst>
              </p:cNvPr>
              <p:cNvCxnSpPr>
                <a:cxnSpLocks/>
              </p:cNvCxnSpPr>
              <p:nvPr/>
            </p:nvCxnSpPr>
            <p:spPr>
              <a:xfrm>
                <a:off x="3150809" y="1751333"/>
                <a:ext cx="1" cy="4505107"/>
              </a:xfrm>
              <a:prstGeom prst="line">
                <a:avLst/>
              </a:prstGeom>
              <a:noFill/>
              <a:ln w="19050" cap="rnd" cmpd="sng" algn="ctr">
                <a:solidFill>
                  <a:srgbClr val="FFFFFF">
                    <a:lumMod val="50000"/>
                  </a:srgbClr>
                </a:solidFill>
                <a:prstDash val="solid"/>
                <a:miter lim="800000"/>
                <a:tailEnd type="none"/>
              </a:ln>
              <a:effectLst/>
            </p:spPr>
          </p:cxnSp>
          <p:cxnSp>
            <p:nvCxnSpPr>
              <p:cNvPr id="128" name="Straight Connector 127">
                <a:extLst>
                  <a:ext uri="{FF2B5EF4-FFF2-40B4-BE49-F238E27FC236}">
                    <a16:creationId xmlns:a16="http://schemas.microsoft.com/office/drawing/2014/main" id="{A3F39768-C3DE-44F8-A031-7EBA360E0726}"/>
                  </a:ext>
                </a:extLst>
              </p:cNvPr>
              <p:cNvCxnSpPr>
                <a:cxnSpLocks/>
              </p:cNvCxnSpPr>
              <p:nvPr/>
            </p:nvCxnSpPr>
            <p:spPr>
              <a:xfrm flipH="1">
                <a:off x="3150810" y="1751333"/>
                <a:ext cx="245302" cy="0"/>
              </a:xfrm>
              <a:prstGeom prst="line">
                <a:avLst/>
              </a:prstGeom>
              <a:noFill/>
              <a:ln w="19050" cap="rnd" cmpd="sng" algn="ctr">
                <a:solidFill>
                  <a:srgbClr val="FFFFFF">
                    <a:lumMod val="50000"/>
                  </a:srgbClr>
                </a:solidFill>
                <a:prstDash val="solid"/>
                <a:miter lim="800000"/>
                <a:tailEnd type="none"/>
              </a:ln>
              <a:effectLst/>
            </p:spPr>
          </p:cxnSp>
          <p:cxnSp>
            <p:nvCxnSpPr>
              <p:cNvPr id="129" name="Straight Connector 128">
                <a:extLst>
                  <a:ext uri="{FF2B5EF4-FFF2-40B4-BE49-F238E27FC236}">
                    <a16:creationId xmlns:a16="http://schemas.microsoft.com/office/drawing/2014/main" id="{30AC9C95-289E-47E4-8EED-120BF4B6131B}"/>
                  </a:ext>
                </a:extLst>
              </p:cNvPr>
              <p:cNvCxnSpPr>
                <a:cxnSpLocks/>
              </p:cNvCxnSpPr>
              <p:nvPr/>
            </p:nvCxnSpPr>
            <p:spPr>
              <a:xfrm flipH="1">
                <a:off x="3158683" y="6256440"/>
                <a:ext cx="245302" cy="0"/>
              </a:xfrm>
              <a:prstGeom prst="line">
                <a:avLst/>
              </a:prstGeom>
              <a:noFill/>
              <a:ln w="19050" cap="rnd" cmpd="sng" algn="ctr">
                <a:solidFill>
                  <a:srgbClr val="FFFFFF">
                    <a:lumMod val="50000"/>
                  </a:srgbClr>
                </a:solidFill>
                <a:prstDash val="solid"/>
                <a:miter lim="800000"/>
                <a:tailEnd type="none"/>
              </a:ln>
              <a:effectLst/>
            </p:spPr>
          </p:cxnSp>
        </p:grpSp>
      </p:grpSp>
      <p:sp>
        <p:nvSpPr>
          <p:cNvPr id="130" name="BigStat 108">
            <a:extLst>
              <a:ext uri="{FF2B5EF4-FFF2-40B4-BE49-F238E27FC236}">
                <a16:creationId xmlns:a16="http://schemas.microsoft.com/office/drawing/2014/main" id="{E94E9F20-811E-48FF-9602-E08014A88518}"/>
              </a:ext>
            </a:extLst>
          </p:cNvPr>
          <p:cNvSpPr txBox="1"/>
          <p:nvPr>
            <p:custDataLst>
              <p:tags r:id="rId1"/>
            </p:custDataLst>
          </p:nvPr>
        </p:nvSpPr>
        <p:spPr>
          <a:xfrm>
            <a:off x="480047" y="2632608"/>
            <a:ext cx="2243889" cy="19312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600"/>
              </a:spcAft>
              <a:buClrTx/>
              <a:buSzTx/>
              <a:buFont typeface="Segoe UI" panose="020B0502040204020203" pitchFamily="34" charset="0"/>
              <a:buChar char="​"/>
              <a:tabLst/>
              <a:defRPr/>
            </a:pPr>
            <a:r>
              <a:rPr kumimoji="0" lang="en-US" sz="3200" b="1" i="0" u="none" strike="noStrike" kern="0" cap="none" spc="0" normalizeH="0" baseline="0" noProof="0" dirty="0">
                <a:ln>
                  <a:noFill/>
                </a:ln>
                <a:solidFill>
                  <a:srgbClr val="000000"/>
                </a:solidFill>
                <a:effectLst/>
                <a:uLnTx/>
                <a:uFillTx/>
              </a:rPr>
              <a:t>~£130-370 billion</a:t>
            </a:r>
          </a:p>
          <a:p>
            <a:pPr marL="0" marR="0" lvl="0" indent="0" defTabSz="914400" eaLnBrk="1" fontAlgn="auto" latinLnBrk="0" hangingPunct="1">
              <a:lnSpc>
                <a:spcPct val="100000"/>
              </a:lnSpc>
              <a:spcBef>
                <a:spcPts val="300"/>
              </a:spcBef>
              <a:spcAft>
                <a:spcPts val="600"/>
              </a:spcAft>
              <a:buClrTx/>
              <a:buSzTx/>
              <a:buFont typeface="Segoe UI" panose="020B0502040204020203" pitchFamily="34" charset="0"/>
              <a:buChar char="​"/>
              <a:tabLst/>
              <a:defRPr/>
            </a:pPr>
            <a:r>
              <a:rPr kumimoji="0" lang="en-GB" sz="1800" b="0" i="0" u="none" strike="noStrike" kern="0" cap="none" spc="0" normalizeH="0" baseline="0" noProof="0" dirty="0">
                <a:ln>
                  <a:noFill/>
                </a:ln>
                <a:solidFill>
                  <a:srgbClr val="000000"/>
                </a:solidFill>
                <a:effectLst/>
                <a:uLnTx/>
                <a:uFillTx/>
              </a:rPr>
              <a:t>Total opportunity of improved employee wellbeing</a:t>
            </a:r>
            <a:endParaRPr kumimoji="0" lang="en-US" sz="1800" b="0" i="0" u="none" strike="noStrike" kern="0" cap="none" spc="0" normalizeH="0" baseline="0" noProof="0" dirty="0">
              <a:ln>
                <a:noFill/>
              </a:ln>
              <a:solidFill>
                <a:srgbClr val="000000"/>
              </a:solidFill>
              <a:effectLst/>
              <a:uLnTx/>
              <a:uFillTx/>
            </a:endParaRPr>
          </a:p>
        </p:txBody>
      </p:sp>
      <p:grpSp>
        <p:nvGrpSpPr>
          <p:cNvPr id="121" name="MinusSignWhite 8">
            <a:extLst>
              <a:ext uri="{FF2B5EF4-FFF2-40B4-BE49-F238E27FC236}">
                <a16:creationId xmlns:a16="http://schemas.microsoft.com/office/drawing/2014/main" id="{60D2D825-2E38-4891-8A78-6DA7D756C48C}"/>
              </a:ext>
            </a:extLst>
          </p:cNvPr>
          <p:cNvGrpSpPr>
            <a:grpSpLocks/>
          </p:cNvGrpSpPr>
          <p:nvPr>
            <p:custDataLst>
              <p:tags r:id="rId2"/>
            </p:custDataLst>
          </p:nvPr>
        </p:nvGrpSpPr>
        <p:grpSpPr>
          <a:xfrm>
            <a:off x="3523206" y="1835748"/>
            <a:ext cx="394498" cy="394498"/>
            <a:chOff x="1016000" y="1016000"/>
            <a:chExt cx="396228" cy="396228"/>
          </a:xfrm>
        </p:grpSpPr>
        <p:sp>
          <p:nvSpPr>
            <p:cNvPr id="122" name="Oval 121">
              <a:extLst>
                <a:ext uri="{FF2B5EF4-FFF2-40B4-BE49-F238E27FC236}">
                  <a16:creationId xmlns:a16="http://schemas.microsoft.com/office/drawing/2014/main" id="{4D86029E-2D46-4A97-9CFA-B0157C04E597}"/>
                </a:ext>
              </a:extLst>
            </p:cNvPr>
            <p:cNvSpPr/>
            <p:nvPr/>
          </p:nvSpPr>
          <p:spPr>
            <a:xfrm>
              <a:off x="1016000" y="1016000"/>
              <a:ext cx="396228" cy="396228"/>
            </a:xfrm>
            <a:prstGeom prst="ellipse">
              <a:avLst/>
            </a:prstGeom>
            <a:solidFill>
              <a:srgbClr val="FFFFFF"/>
            </a:solidFill>
            <a:ln w="6350" cap="sq" cmpd="sng" algn="ctr">
              <a:solidFill>
                <a:srgbClr val="051C2C"/>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dirty="0">
                <a:ln>
                  <a:noFill/>
                </a:ln>
                <a:solidFill>
                  <a:srgbClr val="FFFFFF"/>
                </a:solidFill>
                <a:effectLst/>
                <a:uLnTx/>
                <a:uFillTx/>
                <a:ea typeface="+mn-ea"/>
                <a:cs typeface="+mn-cs"/>
              </a:endParaRPr>
            </a:p>
          </p:txBody>
        </p:sp>
        <p:pic>
          <p:nvPicPr>
            <p:cNvPr id="123" name="Graphic 122">
              <a:extLst>
                <a:ext uri="{FF2B5EF4-FFF2-40B4-BE49-F238E27FC236}">
                  <a16:creationId xmlns:a16="http://schemas.microsoft.com/office/drawing/2014/main" id="{43F40BB2-19E5-43D7-8DF7-E0CE394C23D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23614" y="1023614"/>
              <a:ext cx="381000" cy="381000"/>
            </a:xfrm>
            <a:prstGeom prst="rect">
              <a:avLst/>
            </a:prstGeom>
          </p:spPr>
        </p:pic>
      </p:grpSp>
      <p:sp>
        <p:nvSpPr>
          <p:cNvPr id="131" name="BigStat 10">
            <a:extLst>
              <a:ext uri="{FF2B5EF4-FFF2-40B4-BE49-F238E27FC236}">
                <a16:creationId xmlns:a16="http://schemas.microsoft.com/office/drawing/2014/main" id="{6881F650-6FA6-4F2E-8913-21C9D1357560}"/>
              </a:ext>
            </a:extLst>
          </p:cNvPr>
          <p:cNvSpPr txBox="1">
            <a:spLocks/>
          </p:cNvSpPr>
          <p:nvPr>
            <p:custDataLst>
              <p:tags r:id="rId3"/>
            </p:custDataLst>
          </p:nvPr>
        </p:nvSpPr>
        <p:spPr>
          <a:xfrm>
            <a:off x="3523206" y="2328309"/>
            <a:ext cx="1262740" cy="984885"/>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600"/>
              </a:spcAft>
              <a:buClrTx/>
              <a:buSzTx/>
              <a:buFont typeface="Segoe UI" panose="020B0502040204020203" pitchFamily="34" charset="0"/>
              <a:buChar char="​"/>
              <a:tabLst/>
              <a:defRPr/>
            </a:pPr>
            <a:r>
              <a:rPr kumimoji="0" lang="en-US" sz="1600" b="0" i="0" u="none" strike="noStrike" kern="0" cap="none" spc="0" normalizeH="0" baseline="0" noProof="0" dirty="0">
                <a:ln>
                  <a:noFill/>
                </a:ln>
                <a:solidFill>
                  <a:srgbClr val="000000"/>
                </a:solidFill>
                <a:effectLst/>
                <a:uLnTx/>
                <a:uFillTx/>
              </a:rPr>
              <a:t>Total direct </a:t>
            </a:r>
            <a:r>
              <a:rPr kumimoji="0" lang="en-US" sz="1600" b="1" i="0" u="none" strike="noStrike" kern="0" cap="none" spc="0" normalizeH="0" baseline="0" noProof="0" dirty="0">
                <a:ln>
                  <a:noFill/>
                </a:ln>
                <a:solidFill>
                  <a:srgbClr val="E5546C"/>
                </a:solidFill>
                <a:effectLst/>
                <a:uLnTx/>
                <a:uFillTx/>
              </a:rPr>
              <a:t>costs</a:t>
            </a:r>
            <a:r>
              <a:rPr kumimoji="0" lang="en-US" sz="1600" b="0" i="0" u="none" strike="noStrike" kern="0" cap="none" spc="0" normalizeH="0" baseline="0" noProof="0" dirty="0">
                <a:ln>
                  <a:noFill/>
                </a:ln>
                <a:solidFill>
                  <a:srgbClr val="000000"/>
                </a:solidFill>
                <a:effectLst/>
                <a:uLnTx/>
                <a:uFillTx/>
              </a:rPr>
              <a:t> of poor employee wellbeing</a:t>
            </a:r>
          </a:p>
        </p:txBody>
      </p:sp>
      <p:grpSp>
        <p:nvGrpSpPr>
          <p:cNvPr id="133" name="PlusSignWhite 18">
            <a:extLst>
              <a:ext uri="{FF2B5EF4-FFF2-40B4-BE49-F238E27FC236}">
                <a16:creationId xmlns:a16="http://schemas.microsoft.com/office/drawing/2014/main" id="{2A015883-C47A-4E13-A129-7E0191F59F94}"/>
              </a:ext>
            </a:extLst>
          </p:cNvPr>
          <p:cNvGrpSpPr>
            <a:grpSpLocks/>
          </p:cNvGrpSpPr>
          <p:nvPr>
            <p:custDataLst>
              <p:tags r:id="rId4"/>
            </p:custDataLst>
          </p:nvPr>
        </p:nvGrpSpPr>
        <p:grpSpPr>
          <a:xfrm>
            <a:off x="3523206" y="3913871"/>
            <a:ext cx="394498" cy="394498"/>
            <a:chOff x="1016000" y="1016000"/>
            <a:chExt cx="396228" cy="396228"/>
          </a:xfrm>
        </p:grpSpPr>
        <p:sp>
          <p:nvSpPr>
            <p:cNvPr id="135" name="Oval 134">
              <a:extLst>
                <a:ext uri="{FF2B5EF4-FFF2-40B4-BE49-F238E27FC236}">
                  <a16:creationId xmlns:a16="http://schemas.microsoft.com/office/drawing/2014/main" id="{EE0D0E63-3E84-492C-AC2E-6D23943CF63B}"/>
                </a:ext>
              </a:extLst>
            </p:cNvPr>
            <p:cNvSpPr/>
            <p:nvPr/>
          </p:nvSpPr>
          <p:spPr>
            <a:xfrm>
              <a:off x="1016000" y="1016000"/>
              <a:ext cx="396228" cy="396228"/>
            </a:xfrm>
            <a:prstGeom prst="ellipse">
              <a:avLst/>
            </a:prstGeom>
            <a:solidFill>
              <a:srgbClr val="FFFFFF"/>
            </a:solidFill>
            <a:ln w="6350" cap="sq" cmpd="sng" algn="ctr">
              <a:solidFill>
                <a:srgbClr val="051C2C"/>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dirty="0">
                <a:ln>
                  <a:noFill/>
                </a:ln>
                <a:solidFill>
                  <a:srgbClr val="FFFFFF"/>
                </a:solidFill>
                <a:effectLst/>
                <a:uLnTx/>
                <a:uFillTx/>
                <a:ea typeface="+mn-ea"/>
                <a:cs typeface="+mn-cs"/>
              </a:endParaRPr>
            </a:p>
          </p:txBody>
        </p:sp>
        <p:pic>
          <p:nvPicPr>
            <p:cNvPr id="136" name="Graphic 135">
              <a:extLst>
                <a:ext uri="{FF2B5EF4-FFF2-40B4-BE49-F238E27FC236}">
                  <a16:creationId xmlns:a16="http://schemas.microsoft.com/office/drawing/2014/main" id="{D7D2C1C2-4BCA-41FB-B431-31DA1F4257A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23614" y="1023614"/>
              <a:ext cx="381000" cy="381000"/>
            </a:xfrm>
            <a:prstGeom prst="rect">
              <a:avLst/>
            </a:prstGeom>
          </p:spPr>
        </p:pic>
      </p:grpSp>
      <p:sp>
        <p:nvSpPr>
          <p:cNvPr id="134" name="BigStat 10">
            <a:extLst>
              <a:ext uri="{FF2B5EF4-FFF2-40B4-BE49-F238E27FC236}">
                <a16:creationId xmlns:a16="http://schemas.microsoft.com/office/drawing/2014/main" id="{0FDB5621-B4C9-4A22-AEA9-3B4C851F8047}"/>
              </a:ext>
            </a:extLst>
          </p:cNvPr>
          <p:cNvSpPr txBox="1">
            <a:spLocks/>
          </p:cNvSpPr>
          <p:nvPr>
            <p:custDataLst>
              <p:tags r:id="rId5"/>
            </p:custDataLst>
          </p:nvPr>
        </p:nvSpPr>
        <p:spPr>
          <a:xfrm>
            <a:off x="3523206" y="4388530"/>
            <a:ext cx="1262740" cy="1231106"/>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600"/>
              </a:spcAft>
              <a:buClrTx/>
              <a:buSzTx/>
              <a:buFont typeface="Segoe UI" panose="020B0502040204020203" pitchFamily="34" charset="0"/>
              <a:buChar char="​"/>
              <a:tabLst/>
              <a:defRPr/>
            </a:pPr>
            <a:r>
              <a:rPr kumimoji="0" lang="en-US" sz="1600" b="0" i="0" u="none" strike="noStrike" kern="0" cap="none" spc="0" normalizeH="0" baseline="0" noProof="0" dirty="0">
                <a:ln>
                  <a:noFill/>
                </a:ln>
                <a:solidFill>
                  <a:srgbClr val="000000"/>
                </a:solidFill>
                <a:effectLst/>
                <a:uLnTx/>
                <a:uFillTx/>
              </a:rPr>
              <a:t>Total </a:t>
            </a:r>
            <a:r>
              <a:rPr kumimoji="0" lang="en-US" sz="1600" b="1" i="0" u="none" strike="noStrike" kern="0" cap="none" spc="0" normalizeH="0" baseline="0" noProof="0" dirty="0">
                <a:ln>
                  <a:noFill/>
                </a:ln>
                <a:solidFill>
                  <a:srgbClr val="051C2C">
                    <a:lumMod val="50000"/>
                    <a:lumOff val="50000"/>
                  </a:srgbClr>
                </a:solidFill>
                <a:effectLst/>
                <a:uLnTx/>
                <a:uFillTx/>
              </a:rPr>
              <a:t>benefits</a:t>
            </a:r>
            <a:r>
              <a:rPr kumimoji="0" lang="en-US" sz="1600" b="0" i="0" u="none" strike="noStrike" kern="0" cap="none" spc="0" normalizeH="0" baseline="0" noProof="0" dirty="0">
                <a:ln>
                  <a:noFill/>
                </a:ln>
                <a:solidFill>
                  <a:srgbClr val="000000"/>
                </a:solidFill>
                <a:effectLst/>
                <a:uLnTx/>
                <a:uFillTx/>
              </a:rPr>
              <a:t> created through good wellbeing</a:t>
            </a:r>
            <a:endParaRPr kumimoji="0" lang="en-US" sz="2800" b="1" i="0" u="none" strike="noStrike" kern="0" cap="none" spc="0" normalizeH="0" baseline="0" noProof="0" dirty="0">
              <a:ln>
                <a:noFill/>
              </a:ln>
              <a:solidFill>
                <a:srgbClr val="F2ACB8"/>
              </a:solidFill>
              <a:effectLst/>
              <a:uLnTx/>
              <a:uFillTx/>
            </a:endParaRPr>
          </a:p>
        </p:txBody>
      </p:sp>
      <p:cxnSp>
        <p:nvCxnSpPr>
          <p:cNvPr id="119" name="Straight Connector 118">
            <a:extLst>
              <a:ext uri="{FF2B5EF4-FFF2-40B4-BE49-F238E27FC236}">
                <a16:creationId xmlns:a16="http://schemas.microsoft.com/office/drawing/2014/main" id="{0203529B-4CCD-4E56-B1AC-8E4EB922CE24}"/>
              </a:ext>
            </a:extLst>
          </p:cNvPr>
          <p:cNvCxnSpPr>
            <a:cxnSpLocks/>
          </p:cNvCxnSpPr>
          <p:nvPr/>
        </p:nvCxnSpPr>
        <p:spPr>
          <a:xfrm>
            <a:off x="3523206" y="3712914"/>
            <a:ext cx="1398562" cy="0"/>
          </a:xfrm>
          <a:prstGeom prst="line">
            <a:avLst/>
          </a:prstGeom>
          <a:noFill/>
          <a:ln w="6350" cap="flat" cmpd="sng" algn="ctr">
            <a:solidFill>
              <a:srgbClr val="FFFFFF">
                <a:lumMod val="75000"/>
              </a:srgbClr>
            </a:solidFill>
            <a:prstDash val="solid"/>
            <a:miter lim="800000"/>
            <a:tailEnd type="none"/>
          </a:ln>
          <a:effectLst/>
        </p:spPr>
      </p:cxnSp>
      <p:cxnSp>
        <p:nvCxnSpPr>
          <p:cNvPr id="153" name="Straight Connector 152">
            <a:extLst>
              <a:ext uri="{FF2B5EF4-FFF2-40B4-BE49-F238E27FC236}">
                <a16:creationId xmlns:a16="http://schemas.microsoft.com/office/drawing/2014/main" id="{47FB9E54-B9BC-4D43-AE6B-9876E95C29E2}"/>
              </a:ext>
            </a:extLst>
          </p:cNvPr>
          <p:cNvCxnSpPr>
            <a:cxnSpLocks/>
          </p:cNvCxnSpPr>
          <p:nvPr/>
        </p:nvCxnSpPr>
        <p:spPr>
          <a:xfrm>
            <a:off x="4921768" y="3428221"/>
            <a:ext cx="0" cy="569387"/>
          </a:xfrm>
          <a:prstGeom prst="line">
            <a:avLst/>
          </a:prstGeom>
          <a:noFill/>
          <a:ln w="6350" cap="flat" cmpd="sng" algn="ctr">
            <a:solidFill>
              <a:srgbClr val="FFFFFF">
                <a:lumMod val="75000"/>
              </a:srgbClr>
            </a:solidFill>
            <a:prstDash val="solid"/>
            <a:miter lim="800000"/>
            <a:tailEnd type="none"/>
          </a:ln>
          <a:effectLst/>
        </p:spPr>
      </p:cxnSp>
      <p:sp>
        <p:nvSpPr>
          <p:cNvPr id="140" name="TextBox 139">
            <a:extLst>
              <a:ext uri="{FF2B5EF4-FFF2-40B4-BE49-F238E27FC236}">
                <a16:creationId xmlns:a16="http://schemas.microsoft.com/office/drawing/2014/main" id="{97AB47E9-9B6E-452C-9E8C-12A8CBABB0B0}"/>
              </a:ext>
            </a:extLst>
          </p:cNvPr>
          <p:cNvSpPr txBox="1">
            <a:spLocks/>
          </p:cNvSpPr>
          <p:nvPr>
            <p:custDataLst>
              <p:tags r:id="rId6"/>
            </p:custDataLst>
          </p:nvPr>
        </p:nvSpPr>
        <p:spPr>
          <a:xfrm>
            <a:off x="8624723" y="1571971"/>
            <a:ext cx="2888952" cy="246221"/>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latin typeface="Arial" panose="020B0604020202020204" pitchFamily="34" charset="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latin typeface="Arial" panose="020B0604020202020204" pitchFamily="34" charset="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latin typeface="Arial" panose="020B0604020202020204" pitchFamily="34" charset="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r">
              <a:spcBef>
                <a:spcPts val="3500"/>
              </a:spcBef>
              <a:buFont typeface="Segoe UI" panose="020B0502040204020203" pitchFamily="34" charset="0"/>
              <a:buNone/>
              <a:defRPr/>
            </a:pPr>
            <a:r>
              <a:rPr lang="en-US" b="1" dirty="0">
                <a:solidFill>
                  <a:srgbClr val="000000"/>
                </a:solidFill>
                <a:latin typeface="+mn-lt"/>
              </a:rPr>
              <a:t>Total value, </a:t>
            </a:r>
            <a:r>
              <a:rPr lang="en-US" dirty="0">
                <a:solidFill>
                  <a:srgbClr val="000000"/>
                </a:solidFill>
                <a:latin typeface="+mn-lt"/>
              </a:rPr>
              <a:t>£ billions</a:t>
            </a:r>
          </a:p>
        </p:txBody>
      </p:sp>
      <p:cxnSp>
        <p:nvCxnSpPr>
          <p:cNvPr id="137" name="Straight Connector 136">
            <a:extLst>
              <a:ext uri="{FF2B5EF4-FFF2-40B4-BE49-F238E27FC236}">
                <a16:creationId xmlns:a16="http://schemas.microsoft.com/office/drawing/2014/main" id="{4F57316C-4BFD-4154-A14B-EAF5A75CD33B}"/>
              </a:ext>
            </a:extLst>
          </p:cNvPr>
          <p:cNvCxnSpPr>
            <a:cxnSpLocks/>
          </p:cNvCxnSpPr>
          <p:nvPr/>
        </p:nvCxnSpPr>
        <p:spPr>
          <a:xfrm>
            <a:off x="5119544" y="2473214"/>
            <a:ext cx="6400873" cy="0"/>
          </a:xfrm>
          <a:prstGeom prst="line">
            <a:avLst/>
          </a:prstGeom>
          <a:noFill/>
          <a:ln w="9525" cap="flat" cmpd="sng" algn="ctr">
            <a:solidFill>
              <a:schemeClr val="bg1">
                <a:lumMod val="50000"/>
              </a:schemeClr>
            </a:solidFill>
            <a:prstDash val="sysDot"/>
            <a:miter lim="800000"/>
            <a:tailEnd type="none"/>
          </a:ln>
          <a:effectLst/>
        </p:spPr>
      </p:cxnSp>
      <p:cxnSp>
        <p:nvCxnSpPr>
          <p:cNvPr id="138" name="Straight Connector 137">
            <a:extLst>
              <a:ext uri="{FF2B5EF4-FFF2-40B4-BE49-F238E27FC236}">
                <a16:creationId xmlns:a16="http://schemas.microsoft.com/office/drawing/2014/main" id="{04A8B17F-9212-4540-9D8F-79B42D02AD0B}"/>
              </a:ext>
            </a:extLst>
          </p:cNvPr>
          <p:cNvCxnSpPr>
            <a:cxnSpLocks/>
          </p:cNvCxnSpPr>
          <p:nvPr/>
        </p:nvCxnSpPr>
        <p:spPr>
          <a:xfrm>
            <a:off x="5119544" y="3191959"/>
            <a:ext cx="6400873" cy="0"/>
          </a:xfrm>
          <a:prstGeom prst="line">
            <a:avLst/>
          </a:prstGeom>
          <a:noFill/>
          <a:ln w="9525" cap="flat" cmpd="sng" algn="ctr">
            <a:solidFill>
              <a:schemeClr val="bg1">
                <a:lumMod val="50000"/>
              </a:schemeClr>
            </a:solidFill>
            <a:prstDash val="sysDot"/>
            <a:miter lim="800000"/>
            <a:tailEnd type="none"/>
          </a:ln>
          <a:effectLst/>
        </p:spPr>
      </p:cxnSp>
      <p:cxnSp>
        <p:nvCxnSpPr>
          <p:cNvPr id="139" name="Straight Connector 138">
            <a:extLst>
              <a:ext uri="{FF2B5EF4-FFF2-40B4-BE49-F238E27FC236}">
                <a16:creationId xmlns:a16="http://schemas.microsoft.com/office/drawing/2014/main" id="{907558A9-E1F6-4C89-BFD9-5AD76DB32BBE}"/>
              </a:ext>
            </a:extLst>
          </p:cNvPr>
          <p:cNvCxnSpPr>
            <a:cxnSpLocks/>
          </p:cNvCxnSpPr>
          <p:nvPr/>
        </p:nvCxnSpPr>
        <p:spPr>
          <a:xfrm>
            <a:off x="5119544" y="1862907"/>
            <a:ext cx="6400873" cy="0"/>
          </a:xfrm>
          <a:prstGeom prst="line">
            <a:avLst/>
          </a:prstGeom>
          <a:noFill/>
          <a:ln w="12700" cap="flat" cmpd="sng" algn="ctr">
            <a:solidFill>
              <a:schemeClr val="tx1"/>
            </a:solidFill>
            <a:prstDash val="solid"/>
            <a:miter lim="800000"/>
            <a:tailEnd type="none"/>
          </a:ln>
          <a:effectLst/>
        </p:spPr>
      </p:cxnSp>
      <p:cxnSp>
        <p:nvCxnSpPr>
          <p:cNvPr id="143" name="Straight Connector 142">
            <a:extLst>
              <a:ext uri="{FF2B5EF4-FFF2-40B4-BE49-F238E27FC236}">
                <a16:creationId xmlns:a16="http://schemas.microsoft.com/office/drawing/2014/main" id="{231F5BD8-ED99-4BAC-BD53-22ABF0E7D240}"/>
              </a:ext>
            </a:extLst>
          </p:cNvPr>
          <p:cNvCxnSpPr>
            <a:cxnSpLocks/>
          </p:cNvCxnSpPr>
          <p:nvPr/>
        </p:nvCxnSpPr>
        <p:spPr>
          <a:xfrm>
            <a:off x="5119544" y="4233870"/>
            <a:ext cx="6400873" cy="0"/>
          </a:xfrm>
          <a:prstGeom prst="line">
            <a:avLst/>
          </a:prstGeom>
          <a:noFill/>
          <a:ln w="9525" cap="flat" cmpd="sng" algn="ctr">
            <a:solidFill>
              <a:schemeClr val="bg1">
                <a:lumMod val="50000"/>
              </a:schemeClr>
            </a:solidFill>
            <a:prstDash val="sysDot"/>
            <a:miter lim="800000"/>
            <a:tailEnd type="none"/>
          </a:ln>
          <a:effectLst/>
        </p:spPr>
      </p:cxnSp>
      <p:cxnSp>
        <p:nvCxnSpPr>
          <p:cNvPr id="144" name="Straight Connector 143">
            <a:extLst>
              <a:ext uri="{FF2B5EF4-FFF2-40B4-BE49-F238E27FC236}">
                <a16:creationId xmlns:a16="http://schemas.microsoft.com/office/drawing/2014/main" id="{CC428517-F36D-47D1-9597-789BDD2042DB}"/>
              </a:ext>
            </a:extLst>
          </p:cNvPr>
          <p:cNvCxnSpPr>
            <a:cxnSpLocks/>
          </p:cNvCxnSpPr>
          <p:nvPr/>
        </p:nvCxnSpPr>
        <p:spPr>
          <a:xfrm>
            <a:off x="5119544" y="4952615"/>
            <a:ext cx="6400873" cy="0"/>
          </a:xfrm>
          <a:prstGeom prst="line">
            <a:avLst/>
          </a:prstGeom>
          <a:noFill/>
          <a:ln w="9525" cap="flat" cmpd="sng" algn="ctr">
            <a:solidFill>
              <a:schemeClr val="bg1">
                <a:lumMod val="50000"/>
              </a:schemeClr>
            </a:solidFill>
            <a:prstDash val="sysDot"/>
            <a:miter lim="800000"/>
            <a:tailEnd type="none"/>
          </a:ln>
          <a:effectLst/>
        </p:spPr>
      </p:cxnSp>
      <p:sp>
        <p:nvSpPr>
          <p:cNvPr id="147" name="TextBox 146">
            <a:extLst>
              <a:ext uri="{FF2B5EF4-FFF2-40B4-BE49-F238E27FC236}">
                <a16:creationId xmlns:a16="http://schemas.microsoft.com/office/drawing/2014/main" id="{DBA49EDF-5F55-4739-B37C-8BB752703881}"/>
              </a:ext>
            </a:extLst>
          </p:cNvPr>
          <p:cNvSpPr txBox="1">
            <a:spLocks/>
          </p:cNvSpPr>
          <p:nvPr>
            <p:custDataLst>
              <p:tags r:id="rId7"/>
            </p:custDataLst>
          </p:nvPr>
        </p:nvSpPr>
        <p:spPr>
          <a:xfrm>
            <a:off x="5119546" y="1571971"/>
            <a:ext cx="2642192" cy="246221"/>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latin typeface="Arial" panose="020B0604020202020204" pitchFamily="34" charset="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latin typeface="Arial" panose="020B0604020202020204" pitchFamily="34" charset="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latin typeface="Arial" panose="020B0604020202020204" pitchFamily="34" charset="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3500"/>
              </a:spcBef>
              <a:buFont typeface="Segoe UI" panose="020B0502040204020203" pitchFamily="34" charset="0"/>
              <a:buNone/>
              <a:defRPr/>
            </a:pPr>
            <a:r>
              <a:rPr lang="en-US" b="1" dirty="0">
                <a:solidFill>
                  <a:srgbClr val="000000"/>
                </a:solidFill>
                <a:latin typeface="+mn-lt"/>
              </a:rPr>
              <a:t>Driver</a:t>
            </a:r>
          </a:p>
        </p:txBody>
      </p:sp>
      <p:sp>
        <p:nvSpPr>
          <p:cNvPr id="141" name="TextBox 140">
            <a:extLst>
              <a:ext uri="{FF2B5EF4-FFF2-40B4-BE49-F238E27FC236}">
                <a16:creationId xmlns:a16="http://schemas.microsoft.com/office/drawing/2014/main" id="{0222EA06-A8F4-4910-9D12-0737B751FAB6}"/>
              </a:ext>
            </a:extLst>
          </p:cNvPr>
          <p:cNvSpPr txBox="1">
            <a:spLocks/>
          </p:cNvSpPr>
          <p:nvPr>
            <p:custDataLst>
              <p:tags r:id="rId8"/>
            </p:custDataLst>
          </p:nvPr>
        </p:nvSpPr>
        <p:spPr>
          <a:xfrm>
            <a:off x="9628034" y="2709476"/>
            <a:ext cx="1885640" cy="246221"/>
          </a:xfrm>
          <a:prstGeom prst="rect">
            <a:avLst/>
          </a:prstGeom>
        </p:spPr>
        <p:txBody>
          <a:bodyPr vert="horz" wrap="square" lIns="0" tIns="0" rIns="0" bIns="0" rtlCol="0" anchor="ctr">
            <a:spAutoFit/>
          </a:bodyPr>
          <a:lstStyle>
            <a:lvl1pPr lvl="0" indent="0">
              <a:lnSpc>
                <a:spcPct val="100000"/>
              </a:lnSpc>
              <a:spcBef>
                <a:spcPts val="300"/>
              </a:spcBef>
              <a:spcAft>
                <a:spcPts val="300"/>
              </a:spcAft>
              <a:buFont typeface="Segoe UI" panose="020B0502040204020203" pitchFamily="34" charset="0"/>
              <a:buChar char="​"/>
              <a:defRPr sz="1600">
                <a:latin typeface="Arial" panose="020B0604020202020204" pitchFamily="34" charset="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latin typeface="Arial" panose="020B0604020202020204" pitchFamily="34" charset="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latin typeface="Arial" panose="020B0604020202020204" pitchFamily="34" charset="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175" lvl="1" indent="0" algn="r">
              <a:spcBef>
                <a:spcPts val="150"/>
              </a:spcBef>
              <a:buClr>
                <a:srgbClr val="000000"/>
              </a:buClr>
              <a:buFont typeface="Wingdings" panose="05000000000000000000" pitchFamily="2" charset="2"/>
              <a:buNone/>
              <a:defRPr/>
            </a:pPr>
            <a:r>
              <a:rPr lang="en-US" dirty="0">
                <a:solidFill>
                  <a:srgbClr val="000000"/>
                </a:solidFill>
                <a:latin typeface="+mn-lt"/>
              </a:rPr>
              <a:t>~£4</a:t>
            </a:r>
          </a:p>
        </p:txBody>
      </p:sp>
      <p:sp>
        <p:nvSpPr>
          <p:cNvPr id="148" name="TextBox 147">
            <a:extLst>
              <a:ext uri="{FF2B5EF4-FFF2-40B4-BE49-F238E27FC236}">
                <a16:creationId xmlns:a16="http://schemas.microsoft.com/office/drawing/2014/main" id="{A486C6A8-CB23-4EA3-8692-5DC87F78BBEA}"/>
              </a:ext>
            </a:extLst>
          </p:cNvPr>
          <p:cNvSpPr txBox="1">
            <a:spLocks/>
          </p:cNvSpPr>
          <p:nvPr/>
        </p:nvSpPr>
        <p:spPr>
          <a:xfrm>
            <a:off x="5119546" y="2709476"/>
            <a:ext cx="2642192" cy="246221"/>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600" b="1" i="0" u="none" strike="noStrike" kern="0" cap="none" spc="0" normalizeH="0" baseline="0" noProof="0" dirty="0">
                <a:ln>
                  <a:noFill/>
                </a:ln>
                <a:solidFill>
                  <a:srgbClr val="000000"/>
                </a:solidFill>
                <a:effectLst/>
                <a:uLnTx/>
                <a:uFillTx/>
              </a:rPr>
              <a:t>Absenteeism </a:t>
            </a:r>
          </a:p>
        </p:txBody>
      </p:sp>
      <p:sp>
        <p:nvSpPr>
          <p:cNvPr id="142" name="TextBox 141">
            <a:extLst>
              <a:ext uri="{FF2B5EF4-FFF2-40B4-BE49-F238E27FC236}">
                <a16:creationId xmlns:a16="http://schemas.microsoft.com/office/drawing/2014/main" id="{FF9E7DE5-BA55-40BE-A95F-189A53F00796}"/>
              </a:ext>
            </a:extLst>
          </p:cNvPr>
          <p:cNvSpPr txBox="1">
            <a:spLocks/>
          </p:cNvSpPr>
          <p:nvPr>
            <p:custDataLst>
              <p:tags r:id="rId9"/>
            </p:custDataLst>
          </p:nvPr>
        </p:nvSpPr>
        <p:spPr>
          <a:xfrm>
            <a:off x="9628034" y="1990731"/>
            <a:ext cx="1885640" cy="246221"/>
          </a:xfrm>
          <a:prstGeom prst="rect">
            <a:avLst/>
          </a:prstGeom>
        </p:spPr>
        <p:txBody>
          <a:bodyPr vert="horz" wrap="square" lIns="0" tIns="0" rIns="0" bIns="0" rtlCol="0" anchor="ctr">
            <a:spAutoFit/>
          </a:bodyPr>
          <a:lstStyle>
            <a:lvl1pPr lvl="0" indent="0">
              <a:lnSpc>
                <a:spcPct val="100000"/>
              </a:lnSpc>
              <a:spcBef>
                <a:spcPts val="300"/>
              </a:spcBef>
              <a:spcAft>
                <a:spcPts val="300"/>
              </a:spcAft>
              <a:buFont typeface="Segoe UI" panose="020B0502040204020203" pitchFamily="34" charset="0"/>
              <a:buChar char="​"/>
              <a:defRPr sz="1600">
                <a:latin typeface="Arial" panose="020B0604020202020204" pitchFamily="34" charset="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latin typeface="Arial" panose="020B0604020202020204" pitchFamily="34" charset="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latin typeface="Arial" panose="020B0604020202020204" pitchFamily="34" charset="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175" lvl="1" indent="0" algn="r">
              <a:spcBef>
                <a:spcPts val="150"/>
              </a:spcBef>
              <a:buClr>
                <a:srgbClr val="000000"/>
              </a:buClr>
              <a:buFont typeface="Wingdings" panose="05000000000000000000" pitchFamily="2" charset="2"/>
              <a:buNone/>
              <a:defRPr/>
            </a:pPr>
            <a:r>
              <a:rPr lang="en-US" dirty="0">
                <a:solidFill>
                  <a:srgbClr val="000000"/>
                </a:solidFill>
                <a:latin typeface="+mn-lt"/>
              </a:rPr>
              <a:t>~£12-36</a:t>
            </a:r>
          </a:p>
        </p:txBody>
      </p:sp>
      <p:sp>
        <p:nvSpPr>
          <p:cNvPr id="149" name="TextBox 148">
            <a:extLst>
              <a:ext uri="{FF2B5EF4-FFF2-40B4-BE49-F238E27FC236}">
                <a16:creationId xmlns:a16="http://schemas.microsoft.com/office/drawing/2014/main" id="{17D07772-8E2A-414C-9179-95A5C03CDA5A}"/>
              </a:ext>
            </a:extLst>
          </p:cNvPr>
          <p:cNvSpPr txBox="1">
            <a:spLocks/>
          </p:cNvSpPr>
          <p:nvPr/>
        </p:nvSpPr>
        <p:spPr>
          <a:xfrm>
            <a:off x="5119545" y="1990731"/>
            <a:ext cx="2642192" cy="246221"/>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600" b="1" i="0" u="none" strike="noStrike" kern="0" cap="none" spc="0" normalizeH="0" baseline="0" noProof="0" dirty="0">
                <a:ln>
                  <a:noFill/>
                </a:ln>
                <a:solidFill>
                  <a:srgbClr val="000000"/>
                </a:solidFill>
                <a:effectLst/>
                <a:uLnTx/>
                <a:uFillTx/>
              </a:rPr>
              <a:t>Attrition</a:t>
            </a:r>
          </a:p>
        </p:txBody>
      </p:sp>
      <p:sp>
        <p:nvSpPr>
          <p:cNvPr id="145" name="TextBox 144">
            <a:extLst>
              <a:ext uri="{FF2B5EF4-FFF2-40B4-BE49-F238E27FC236}">
                <a16:creationId xmlns:a16="http://schemas.microsoft.com/office/drawing/2014/main" id="{336E0804-649B-49C0-BFB1-3DFA5BE0595E}"/>
              </a:ext>
            </a:extLst>
          </p:cNvPr>
          <p:cNvSpPr txBox="1">
            <a:spLocks/>
          </p:cNvSpPr>
          <p:nvPr>
            <p:custDataLst>
              <p:tags r:id="rId10"/>
            </p:custDataLst>
          </p:nvPr>
        </p:nvSpPr>
        <p:spPr>
          <a:xfrm>
            <a:off x="9601372" y="5188874"/>
            <a:ext cx="1912301" cy="246221"/>
          </a:xfrm>
          <a:prstGeom prst="rect">
            <a:avLst/>
          </a:prstGeom>
        </p:spPr>
        <p:txBody>
          <a:bodyPr vert="horz" wrap="square" lIns="0" tIns="0" rIns="0" bIns="0" rtlCol="0" anchor="ctr">
            <a:spAutoFit/>
          </a:bodyPr>
          <a:lstStyle>
            <a:lvl1pPr lvl="0" indent="0">
              <a:lnSpc>
                <a:spcPct val="100000"/>
              </a:lnSpc>
              <a:spcBef>
                <a:spcPts val="300"/>
              </a:spcBef>
              <a:spcAft>
                <a:spcPts val="300"/>
              </a:spcAft>
              <a:buFont typeface="Segoe UI" panose="020B0502040204020203" pitchFamily="34" charset="0"/>
              <a:buChar char="​"/>
              <a:defRPr sz="1600">
                <a:latin typeface="Arial" panose="020B0604020202020204" pitchFamily="34" charset="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latin typeface="Arial" panose="020B0604020202020204" pitchFamily="34" charset="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latin typeface="Arial" panose="020B0604020202020204" pitchFamily="34" charset="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175" lvl="1" indent="0" algn="r">
              <a:spcBef>
                <a:spcPts val="150"/>
              </a:spcBef>
              <a:buClr>
                <a:srgbClr val="000000"/>
              </a:buClr>
              <a:buFont typeface="Wingdings" panose="05000000000000000000" pitchFamily="2" charset="2"/>
              <a:buNone/>
              <a:defRPr/>
            </a:pPr>
            <a:r>
              <a:rPr lang="en-US" dirty="0">
                <a:solidFill>
                  <a:srgbClr val="000000"/>
                </a:solidFill>
                <a:latin typeface="+mn-lt"/>
              </a:rPr>
              <a:t>~£13</a:t>
            </a:r>
          </a:p>
        </p:txBody>
      </p:sp>
      <p:sp>
        <p:nvSpPr>
          <p:cNvPr id="151" name="TextBox 150">
            <a:extLst>
              <a:ext uri="{FF2B5EF4-FFF2-40B4-BE49-F238E27FC236}">
                <a16:creationId xmlns:a16="http://schemas.microsoft.com/office/drawing/2014/main" id="{24ED0A34-570E-46A6-880A-291C9194D34D}"/>
              </a:ext>
            </a:extLst>
          </p:cNvPr>
          <p:cNvSpPr txBox="1">
            <a:spLocks/>
          </p:cNvSpPr>
          <p:nvPr/>
        </p:nvSpPr>
        <p:spPr>
          <a:xfrm>
            <a:off x="5119546" y="5188874"/>
            <a:ext cx="2679550" cy="246221"/>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600" b="1" i="0" u="none" strike="noStrike" kern="0" cap="none" spc="0" normalizeH="0" baseline="0" noProof="0" dirty="0">
                <a:ln>
                  <a:noFill/>
                </a:ln>
                <a:solidFill>
                  <a:srgbClr val="000000"/>
                </a:solidFill>
                <a:effectLst/>
                <a:uLnTx/>
                <a:uFillTx/>
              </a:rPr>
              <a:t>Attraction</a:t>
            </a:r>
          </a:p>
        </p:txBody>
      </p:sp>
      <p:sp>
        <p:nvSpPr>
          <p:cNvPr id="146" name="TextBox 145">
            <a:extLst>
              <a:ext uri="{FF2B5EF4-FFF2-40B4-BE49-F238E27FC236}">
                <a16:creationId xmlns:a16="http://schemas.microsoft.com/office/drawing/2014/main" id="{7C9BA40D-F7F2-48EB-978A-33F6FA9023E7}"/>
              </a:ext>
            </a:extLst>
          </p:cNvPr>
          <p:cNvSpPr txBox="1">
            <a:spLocks/>
          </p:cNvSpPr>
          <p:nvPr>
            <p:custDataLst>
              <p:tags r:id="rId11"/>
            </p:custDataLst>
          </p:nvPr>
        </p:nvSpPr>
        <p:spPr>
          <a:xfrm>
            <a:off x="9601372" y="4470132"/>
            <a:ext cx="1912301" cy="246221"/>
          </a:xfrm>
          <a:prstGeom prst="rect">
            <a:avLst/>
          </a:prstGeom>
        </p:spPr>
        <p:txBody>
          <a:bodyPr vert="horz" wrap="square" lIns="0" tIns="0" rIns="0" bIns="0" rtlCol="0" anchor="ctr">
            <a:spAutoFit/>
          </a:bodyPr>
          <a:lstStyle>
            <a:lvl1pPr lvl="0" indent="0">
              <a:lnSpc>
                <a:spcPct val="100000"/>
              </a:lnSpc>
              <a:spcBef>
                <a:spcPts val="300"/>
              </a:spcBef>
              <a:spcAft>
                <a:spcPts val="300"/>
              </a:spcAft>
              <a:buFont typeface="Segoe UI" panose="020B0502040204020203" pitchFamily="34" charset="0"/>
              <a:buChar char="​"/>
              <a:defRPr sz="1600">
                <a:latin typeface="Arial" panose="020B0604020202020204" pitchFamily="34" charset="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latin typeface="Arial" panose="020B0604020202020204" pitchFamily="34" charset="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latin typeface="Arial" panose="020B0604020202020204" pitchFamily="34" charset="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latin typeface="Arial" panose="020B0604020202020204" pitchFamily="34" charset="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175" lvl="1" indent="0" algn="r">
              <a:spcBef>
                <a:spcPts val="150"/>
              </a:spcBef>
              <a:buClr>
                <a:srgbClr val="000000"/>
              </a:buClr>
              <a:buFont typeface="Wingdings" panose="05000000000000000000" pitchFamily="2" charset="2"/>
              <a:buNone/>
              <a:defRPr/>
            </a:pPr>
            <a:r>
              <a:rPr lang="en-US" dirty="0">
                <a:solidFill>
                  <a:srgbClr val="000000"/>
                </a:solidFill>
                <a:latin typeface="+mn-lt"/>
              </a:rPr>
              <a:t>~£15-24</a:t>
            </a:r>
          </a:p>
        </p:txBody>
      </p:sp>
      <p:sp>
        <p:nvSpPr>
          <p:cNvPr id="152" name="TextBox 151">
            <a:extLst>
              <a:ext uri="{FF2B5EF4-FFF2-40B4-BE49-F238E27FC236}">
                <a16:creationId xmlns:a16="http://schemas.microsoft.com/office/drawing/2014/main" id="{22E96E5B-6E89-4157-BB9D-04834B8350DD}"/>
              </a:ext>
            </a:extLst>
          </p:cNvPr>
          <p:cNvSpPr txBox="1">
            <a:spLocks/>
          </p:cNvSpPr>
          <p:nvPr/>
        </p:nvSpPr>
        <p:spPr>
          <a:xfrm>
            <a:off x="5119546" y="4470132"/>
            <a:ext cx="2679550" cy="246221"/>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600" b="1" i="0" u="none" strike="noStrike" kern="0" cap="none" spc="0" normalizeH="0" baseline="0" noProof="0" dirty="0">
                <a:ln>
                  <a:noFill/>
                </a:ln>
                <a:solidFill>
                  <a:srgbClr val="000000"/>
                </a:solidFill>
                <a:effectLst/>
                <a:uLnTx/>
                <a:uFillTx/>
              </a:rPr>
              <a:t>Retention</a:t>
            </a:r>
          </a:p>
        </p:txBody>
      </p:sp>
      <p:sp>
        <p:nvSpPr>
          <p:cNvPr id="150" name="TextBox 149">
            <a:extLst>
              <a:ext uri="{FF2B5EF4-FFF2-40B4-BE49-F238E27FC236}">
                <a16:creationId xmlns:a16="http://schemas.microsoft.com/office/drawing/2014/main" id="{3C2E71FE-8439-4C35-B073-F301754CA54E}"/>
              </a:ext>
            </a:extLst>
          </p:cNvPr>
          <p:cNvSpPr txBox="1">
            <a:spLocks/>
          </p:cNvSpPr>
          <p:nvPr/>
        </p:nvSpPr>
        <p:spPr>
          <a:xfrm>
            <a:off x="5119549" y="3428221"/>
            <a:ext cx="2679550" cy="569387"/>
          </a:xfrm>
          <a:prstGeom prst="rect">
            <a:avLst/>
          </a:prstGeom>
        </p:spPr>
        <p:txBody>
          <a:bodyPr vert="horz" wrap="square" lIns="0" tIns="0" rIns="0" bIns="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600" b="1" i="0" u="none" strike="noStrike" kern="0" cap="none" spc="0" normalizeH="0" baseline="0" noProof="0" dirty="0">
                <a:ln>
                  <a:noFill/>
                </a:ln>
                <a:solidFill>
                  <a:srgbClr val="000000"/>
                </a:solidFill>
                <a:effectLst/>
                <a:uLnTx/>
                <a:uFillTx/>
              </a:rPr>
              <a:t>Presenteeism and</a:t>
            </a:r>
          </a:p>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600" b="1" i="0" u="none" strike="noStrike" kern="0" cap="none" spc="0" normalizeH="0" baseline="0" noProof="0" dirty="0">
                <a:ln>
                  <a:noFill/>
                </a:ln>
                <a:solidFill>
                  <a:srgbClr val="000000"/>
                </a:solidFill>
                <a:effectLst/>
                <a:uLnTx/>
                <a:uFillTx/>
              </a:rPr>
              <a:t>Productivity</a:t>
            </a:r>
          </a:p>
        </p:txBody>
      </p:sp>
      <p:sp>
        <p:nvSpPr>
          <p:cNvPr id="156" name="TextBox 155">
            <a:extLst>
              <a:ext uri="{FF2B5EF4-FFF2-40B4-BE49-F238E27FC236}">
                <a16:creationId xmlns:a16="http://schemas.microsoft.com/office/drawing/2014/main" id="{D7C6A516-9934-446E-AAB8-4F3CD38C02EB}"/>
              </a:ext>
            </a:extLst>
          </p:cNvPr>
          <p:cNvSpPr txBox="1"/>
          <p:nvPr/>
        </p:nvSpPr>
        <p:spPr>
          <a:xfrm>
            <a:off x="8834123" y="3602721"/>
            <a:ext cx="2679550" cy="246221"/>
          </a:xfrm>
          <a:prstGeom prst="rect">
            <a:avLst/>
          </a:prstGeom>
          <a:noFill/>
          <a:extLst>
            <a:ext uri="{909E8E84-426E-40DD-AFC4-6F175D3DCCD1}">
              <a14:hiddenFill xmlns:a14="http://schemas.microsoft.com/office/drawing/2010/main">
                <a:solidFill>
                  <a:srgbClr val="FFFFFF"/>
                </a:solidFill>
              </a14:hiddenFill>
            </a:ext>
          </a:extLst>
        </p:spPr>
        <p:txBody>
          <a:bodyPr vert="horz" lIns="0" tIns="0" rIns="0" bIns="0" rtlCol="0" anchor="ctr">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175" marR="0" lvl="1" indent="0" algn="r" defTabSz="914400" eaLnBrk="1" fontAlgn="auto" latinLnBrk="0" hangingPunct="1">
              <a:lnSpc>
                <a:spcPct val="100000"/>
              </a:lnSpc>
              <a:spcBef>
                <a:spcPts val="0"/>
              </a:spcBef>
              <a:spcAft>
                <a:spcPts val="300"/>
              </a:spcAft>
              <a:buClrTx/>
              <a:buSzPct val="100000"/>
              <a:buFont typeface="Wingdings" panose="05000000000000000000" pitchFamily="2" charset="2"/>
              <a:buNone/>
              <a:tabLst/>
              <a:defRPr/>
            </a:pPr>
            <a:r>
              <a:rPr kumimoji="0" lang="en-US" sz="1600" b="0" i="0" u="none" strike="noStrike" kern="0" cap="none" spc="0" normalizeH="0" baseline="0" noProof="0" dirty="0">
                <a:ln>
                  <a:noFill/>
                </a:ln>
                <a:solidFill>
                  <a:srgbClr val="000000"/>
                </a:solidFill>
                <a:effectLst/>
                <a:uLnTx/>
                <a:uFillTx/>
                <a:sym typeface=""/>
              </a:rPr>
              <a:t> ~£85-288</a:t>
            </a:r>
            <a:r>
              <a:rPr kumimoji="0" lang="en-US" sz="1600" b="0" i="0" u="none" strike="noStrike" kern="0" cap="none" spc="0" normalizeH="0" baseline="30000" noProof="0" dirty="0">
                <a:ln>
                  <a:noFill/>
                </a:ln>
                <a:solidFill>
                  <a:srgbClr val="000000"/>
                </a:solidFill>
                <a:effectLst/>
                <a:uLnTx/>
                <a:uFillTx/>
                <a:sym typeface=""/>
              </a:rPr>
              <a:t>1</a:t>
            </a:r>
          </a:p>
        </p:txBody>
      </p:sp>
      <p:grpSp>
        <p:nvGrpSpPr>
          <p:cNvPr id="10" name="sticker">
            <a:extLst>
              <a:ext uri="{FF2B5EF4-FFF2-40B4-BE49-F238E27FC236}">
                <a16:creationId xmlns:a16="http://schemas.microsoft.com/office/drawing/2014/main" id="{975C0178-520D-4238-9B79-EA1919CD3226}"/>
              </a:ext>
            </a:extLst>
          </p:cNvPr>
          <p:cNvGrpSpPr/>
          <p:nvPr/>
        </p:nvGrpSpPr>
        <p:grpSpPr>
          <a:xfrm>
            <a:off x="625921" y="1425760"/>
            <a:ext cx="3210814" cy="148759"/>
            <a:chOff x="8727186" y="254000"/>
            <a:chExt cx="3210814" cy="148759"/>
          </a:xfrm>
          <a:noFill/>
        </p:grpSpPr>
        <p:sp>
          <p:nvSpPr>
            <p:cNvPr id="5" name="StickerRectangle">
              <a:extLst>
                <a:ext uri="{FF2B5EF4-FFF2-40B4-BE49-F238E27FC236}">
                  <a16:creationId xmlns:a16="http://schemas.microsoft.com/office/drawing/2014/main" id="{DD0ACC2A-917D-4CD3-8EE4-97567F493532}"/>
                </a:ext>
              </a:extLst>
            </p:cNvPr>
            <p:cNvSpPr/>
            <p:nvPr/>
          </p:nvSpPr>
          <p:spPr>
            <a:xfrm>
              <a:off x="8727186" y="254000"/>
              <a:ext cx="3210814" cy="148759"/>
            </a:xfrm>
            <a:prstGeom prst="leftRightArrow">
              <a:avLst>
                <a:gd name="adj1" fmla="val 10000000"/>
                <a:gd name="adj2" fmla="val 0"/>
              </a:avLst>
            </a:prstGeom>
            <a:grpFill/>
            <a:ln w="12700" cap="flat" cmpd="sng" algn="ctr">
              <a:noFill/>
              <a:prstDash val="solid"/>
              <a:miter lim="800000"/>
            </a:ln>
            <a:effectLst/>
            <a:extLst>
              <a:ext uri="{91240B29-F687-4F45-9708-019B960494DF}">
                <a14:hiddenLine xmlns:a14="http://schemas.microsoft.com/office/drawing/2010/main" w="12700" cap="flat" cmpd="sng" algn="ctr">
                  <a:solidFill>
                    <a:srgbClr val="FFFFFF"/>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38100" tIns="0" rIns="0" bIns="25400" rtlCol="0" anchor="t">
              <a:spAutoFit/>
            </a:bodyPr>
            <a:lstStyle/>
            <a:p>
              <a:pPr algn="r"/>
              <a:r>
                <a:rPr lang="en-US" sz="800" dirty="0">
                  <a:solidFill>
                    <a:schemeClr val="accent6"/>
                  </a:solidFill>
                  <a:latin typeface="Proxima Nova" pitchFamily="50" charset="0"/>
                </a:rPr>
                <a:t>ESTIMATED VALUES – TOTAL ROUNDED TO NEAREST £10 BILLION</a:t>
              </a:r>
              <a:endParaRPr lang="en-NZ" sz="800" dirty="0">
                <a:solidFill>
                  <a:schemeClr val="accent6"/>
                </a:solidFill>
                <a:latin typeface="Proxima Nova" pitchFamily="50" charset="0"/>
              </a:endParaRPr>
            </a:p>
          </p:txBody>
        </p:sp>
        <p:cxnSp>
          <p:nvCxnSpPr>
            <p:cNvPr id="6" name="Straight Arrow Connector 5">
              <a:extLst>
                <a:ext uri="{FF2B5EF4-FFF2-40B4-BE49-F238E27FC236}">
                  <a16:creationId xmlns:a16="http://schemas.microsoft.com/office/drawing/2014/main" id="{FB056A16-C670-4D51-A457-F7FAD84B3658}"/>
                </a:ext>
              </a:extLst>
            </p:cNvPr>
            <p:cNvCxnSpPr>
              <a:cxnSpLocks/>
              <a:stCxn id="5" idx="6"/>
              <a:endCxn id="5" idx="4"/>
            </p:cNvCxnSpPr>
            <p:nvPr/>
          </p:nvCxnSpPr>
          <p:spPr>
            <a:xfrm flipH="1">
              <a:off x="8727186" y="402759"/>
              <a:ext cx="3210814" cy="0"/>
            </a:xfrm>
            <a:prstGeom prst="straightConnector1">
              <a:avLst/>
            </a:prstGeom>
            <a:grpFill/>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68" name="4. Footnote">
            <a:extLst>
              <a:ext uri="{FF2B5EF4-FFF2-40B4-BE49-F238E27FC236}">
                <a16:creationId xmlns:a16="http://schemas.microsoft.com/office/drawing/2014/main" id="{BBD9081C-0313-490A-BBCE-8D2810D3BE2E}"/>
              </a:ext>
            </a:extLst>
          </p:cNvPr>
          <p:cNvSpPr txBox="1">
            <a:spLocks/>
          </p:cNvSpPr>
          <p:nvPr>
            <p:custDataLst>
              <p:tags r:id="rId12"/>
            </p:custDataLst>
          </p:nvPr>
        </p:nvSpPr>
        <p:spPr>
          <a:xfrm>
            <a:off x="3139672" y="5840224"/>
            <a:ext cx="4826030" cy="246221"/>
          </a:xfrm>
          <a:prstGeom prst="rect">
            <a:avLst/>
          </a:prstGeom>
          <a:noFill/>
        </p:spPr>
        <p:txBody>
          <a:bodyPr vert="horz" wrap="square" lIns="0" tIns="0" rIns="0" bIns="0" rtlCol="0" anchor="b" anchorCtr="0">
            <a:spAutoFit/>
          </a:bodyPr>
          <a:lstStyle/>
          <a:p>
            <a:pPr marL="203200" indent="-212725"/>
            <a:r>
              <a:rPr lang="en-US" sz="800" dirty="0">
                <a:solidFill>
                  <a:schemeClr val="bg1">
                    <a:lumMod val="50000"/>
                  </a:schemeClr>
                </a:solidFill>
              </a:rPr>
              <a:t>1.	Incremental value captured from Presenteeism is ~£0-110 Bn depending on the extent of overlap with increased Productivity</a:t>
            </a:r>
            <a:endParaRPr lang="en-NZ" sz="800" dirty="0">
              <a:solidFill>
                <a:schemeClr val="bg1">
                  <a:lumMod val="50000"/>
                </a:schemeClr>
              </a:solidFill>
            </a:endParaRPr>
          </a:p>
        </p:txBody>
      </p:sp>
      <p:sp>
        <p:nvSpPr>
          <p:cNvPr id="46" name="object 22">
            <a:extLst>
              <a:ext uri="{FF2B5EF4-FFF2-40B4-BE49-F238E27FC236}">
                <a16:creationId xmlns:a16="http://schemas.microsoft.com/office/drawing/2014/main" id="{6204DA5F-3765-4A34-9475-10E3BD96A862}"/>
              </a:ext>
            </a:extLst>
          </p:cNvPr>
          <p:cNvSpPr/>
          <p:nvPr/>
        </p:nvSpPr>
        <p:spPr>
          <a:xfrm>
            <a:off x="468007" y="5737949"/>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dirty="0"/>
          </a:p>
        </p:txBody>
      </p:sp>
      <p:pic>
        <p:nvPicPr>
          <p:cNvPr id="51" name="Picture 50">
            <a:extLst>
              <a:ext uri="{FF2B5EF4-FFF2-40B4-BE49-F238E27FC236}">
                <a16:creationId xmlns:a16="http://schemas.microsoft.com/office/drawing/2014/main" id="{4703F662-FB41-4812-80FC-0B7BB65EE22A}"/>
              </a:ext>
            </a:extLst>
          </p:cNvPr>
          <p:cNvPicPr>
            <a:picLocks noChangeAspect="1"/>
          </p:cNvPicPr>
          <p:nvPr/>
        </p:nvPicPr>
        <p:blipFill>
          <a:blip r:embed="rId19"/>
          <a:stretch>
            <a:fillRect/>
          </a:stretch>
        </p:blipFill>
        <p:spPr>
          <a:xfrm>
            <a:off x="8660129" y="5931015"/>
            <a:ext cx="2216241" cy="713065"/>
          </a:xfrm>
          <a:prstGeom prst="rect">
            <a:avLst/>
          </a:prstGeom>
        </p:spPr>
      </p:pic>
    </p:spTree>
    <p:extLst>
      <p:ext uri="{BB962C8B-B14F-4D97-AF65-F5344CB8AC3E}">
        <p14:creationId xmlns:p14="http://schemas.microsoft.com/office/powerpoint/2010/main" val="204342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AD2EFB-56E7-BBD2-3592-E9C680C19059}"/>
              </a:ext>
            </a:extLst>
          </p:cNvPr>
          <p:cNvSpPr>
            <a:spLocks noGrp="1"/>
          </p:cNvSpPr>
          <p:nvPr>
            <p:ph type="body" sz="half" idx="12"/>
          </p:nvPr>
        </p:nvSpPr>
        <p:spPr>
          <a:xfrm>
            <a:off x="480047" y="369294"/>
            <a:ext cx="11131751" cy="1384995"/>
          </a:xfrm>
        </p:spPr>
        <p:txBody>
          <a:bodyPr wrap="square">
            <a:noAutofit/>
          </a:bodyPr>
          <a:lstStyle/>
          <a:p>
            <a:pPr>
              <a:lnSpc>
                <a:spcPct val="100000"/>
              </a:lnSpc>
            </a:pPr>
            <a:r>
              <a:rPr lang="en-US" sz="2800" dirty="0"/>
              <a:t>There are 3 steps to developing and implementing an employee health and </a:t>
            </a:r>
            <a:r>
              <a:rPr lang="en-US" dirty="0"/>
              <a:t>wellbeing </a:t>
            </a:r>
            <a:r>
              <a:rPr lang="en-US" sz="2800" dirty="0"/>
              <a:t>intervention strategy</a:t>
            </a:r>
            <a:endParaRPr lang="en-GB" dirty="0"/>
          </a:p>
        </p:txBody>
      </p:sp>
      <p:sp>
        <p:nvSpPr>
          <p:cNvPr id="91" name="TextBox 90">
            <a:extLst>
              <a:ext uri="{FF2B5EF4-FFF2-40B4-BE49-F238E27FC236}">
                <a16:creationId xmlns:a16="http://schemas.microsoft.com/office/drawing/2014/main" id="{3C4C2811-CD38-47B1-AE42-9785EF47C0AC}"/>
              </a:ext>
            </a:extLst>
          </p:cNvPr>
          <p:cNvSpPr txBox="1">
            <a:spLocks/>
          </p:cNvSpPr>
          <p:nvPr/>
        </p:nvSpPr>
        <p:spPr>
          <a:xfrm>
            <a:off x="480047" y="3180108"/>
            <a:ext cx="1788748" cy="276999"/>
          </a:xfrm>
          <a:prstGeom prst="rect">
            <a:avLst/>
          </a:prstGeom>
        </p:spPr>
        <p:txBody>
          <a:bodyPr vert="horz" wrap="non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Clr>
                <a:schemeClr val="tx1"/>
              </a:buClr>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6pPr>
            <a:lvl7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7pPr>
            <a:lvl8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8pPr>
            <a:lvl9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9pPr>
          </a:lstStyle>
          <a:p>
            <a:pPr marL="0" marR="0" lvl="0" indent="0" algn="r"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1800" b="1" i="0" u="none" strike="noStrike" kern="1200" cap="none" spc="0" normalizeH="0" baseline="0" noProof="0" dirty="0">
                <a:ln>
                  <a:noFill/>
                </a:ln>
                <a:solidFill>
                  <a:srgbClr val="080808"/>
                </a:solidFill>
                <a:effectLst/>
                <a:uLnTx/>
                <a:uFillTx/>
                <a:latin typeface="Arial "/>
              </a:rPr>
              <a:t>Description</a:t>
            </a:r>
          </a:p>
        </p:txBody>
      </p:sp>
      <p:sp>
        <p:nvSpPr>
          <p:cNvPr id="92" name="TextBox 91">
            <a:extLst>
              <a:ext uri="{FF2B5EF4-FFF2-40B4-BE49-F238E27FC236}">
                <a16:creationId xmlns:a16="http://schemas.microsoft.com/office/drawing/2014/main" id="{2DBAB56B-4A5B-44E1-B9B5-F3E34CD56114}"/>
              </a:ext>
            </a:extLst>
          </p:cNvPr>
          <p:cNvSpPr txBox="1">
            <a:spLocks/>
          </p:cNvSpPr>
          <p:nvPr/>
        </p:nvSpPr>
        <p:spPr>
          <a:xfrm>
            <a:off x="2668008" y="3180108"/>
            <a:ext cx="2834318" cy="2015936"/>
          </a:xfrm>
          <a:prstGeom prst="rect">
            <a:avLst/>
          </a:prstGeom>
          <a:noFill/>
          <a:extLst>
            <a:ext uri="{909E8E84-426E-40DD-AFC4-6F175D3DCCD1}">
              <a14:hiddenFill xmlns:a14="http://schemas.microsoft.com/office/drawing/2010/main">
                <a:solidFill>
                  <a:srgbClr val="FFFFFF"/>
                </a:solidFill>
              </a14:hiddenFill>
            </a:ext>
          </a:extLst>
        </p:spPr>
        <p:txBody>
          <a:bodyPr vert="horz"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Clr>
                <a:schemeClr val="tx1"/>
              </a:buClr>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6pPr>
            <a:lvl7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7pPr>
            <a:lvl8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8pPr>
            <a:lvl9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300"/>
              </a:spcAft>
              <a:buClrTx/>
              <a:buSzPct val="100000"/>
              <a:buFont typeface="Segoe UI" panose="020B0502040204020203" pitchFamily="34" charset="0"/>
              <a:buChar char="​"/>
              <a:tabLst/>
              <a:defRPr/>
            </a:pPr>
            <a:r>
              <a:rPr kumimoji="0" lang="en-US" sz="1400" b="0" i="0" u="none" strike="noStrike" kern="1200" cap="none" spc="0" normalizeH="0" baseline="0" noProof="0" dirty="0">
                <a:ln>
                  <a:noFill/>
                </a:ln>
                <a:solidFill>
                  <a:srgbClr val="080808"/>
                </a:solidFill>
                <a:effectLst/>
                <a:uLnTx/>
                <a:uFillTx/>
                <a:latin typeface="Arial "/>
                <a:sym typeface=""/>
              </a:rPr>
              <a:t>Define your organisation’s aspiration for mental health and wellbeing.</a:t>
            </a:r>
          </a:p>
          <a:p>
            <a:pPr marL="0" marR="0" lvl="0" indent="0" algn="l" defTabSz="914400" rtl="0" eaLnBrk="1" fontAlgn="auto" latinLnBrk="0" hangingPunct="1">
              <a:lnSpc>
                <a:spcPct val="100000"/>
              </a:lnSpc>
              <a:spcBef>
                <a:spcPts val="0"/>
              </a:spcBef>
              <a:spcAft>
                <a:spcPts val="300"/>
              </a:spcAft>
              <a:buClrTx/>
              <a:buSzPct val="100000"/>
              <a:buFont typeface="Segoe UI" panose="020B0502040204020203" pitchFamily="34" charset="0"/>
              <a:buChar char="​"/>
              <a:tabLst/>
              <a:defRPr/>
            </a:pPr>
            <a:r>
              <a:rPr kumimoji="0" lang="en-US" sz="1400" b="0" i="0" u="none" strike="noStrike" kern="1200" cap="none" spc="0" normalizeH="0" baseline="0" noProof="0" dirty="0">
                <a:ln>
                  <a:noFill/>
                </a:ln>
                <a:solidFill>
                  <a:srgbClr val="080808"/>
                </a:solidFill>
                <a:effectLst/>
                <a:uLnTx/>
                <a:uFillTx/>
                <a:latin typeface="Arial "/>
                <a:sym typeface=""/>
              </a:rPr>
              <a:t>Diagnose your organisational maturity of health and wellbeing practices.</a:t>
            </a:r>
          </a:p>
          <a:p>
            <a:pPr marL="0" marR="0" lvl="0" indent="0" algn="l" defTabSz="914400" rtl="0" eaLnBrk="1" fontAlgn="auto" latinLnBrk="0" hangingPunct="1">
              <a:lnSpc>
                <a:spcPct val="100000"/>
              </a:lnSpc>
              <a:spcBef>
                <a:spcPts val="0"/>
              </a:spcBef>
              <a:spcAft>
                <a:spcPts val="300"/>
              </a:spcAft>
              <a:buClrTx/>
              <a:buSzPct val="100000"/>
              <a:buFont typeface="Segoe UI" panose="020B0502040204020203" pitchFamily="34" charset="0"/>
              <a:buChar char="​"/>
              <a:tabLst/>
              <a:defRPr/>
            </a:pPr>
            <a:r>
              <a:rPr kumimoji="0" lang="en-US" sz="1400" b="0" i="0" u="none" strike="noStrike" kern="1200" cap="none" spc="0" normalizeH="0" baseline="0" noProof="0" dirty="0">
                <a:ln>
                  <a:noFill/>
                </a:ln>
                <a:solidFill>
                  <a:srgbClr val="080808"/>
                </a:solidFill>
                <a:effectLst/>
                <a:uLnTx/>
                <a:uFillTx/>
                <a:latin typeface="Arial "/>
                <a:sym typeface=""/>
              </a:rPr>
              <a:t>Define what you are trying to accomplish through your employee health and wellbeing program</a:t>
            </a:r>
          </a:p>
        </p:txBody>
      </p:sp>
      <p:sp>
        <p:nvSpPr>
          <p:cNvPr id="93" name="TextBox 92">
            <a:extLst>
              <a:ext uri="{FF2B5EF4-FFF2-40B4-BE49-F238E27FC236}">
                <a16:creationId xmlns:a16="http://schemas.microsoft.com/office/drawing/2014/main" id="{5B2169A3-DFA3-468C-B53D-43A79917165E}"/>
              </a:ext>
            </a:extLst>
          </p:cNvPr>
          <p:cNvSpPr txBox="1">
            <a:spLocks/>
          </p:cNvSpPr>
          <p:nvPr/>
        </p:nvSpPr>
        <p:spPr>
          <a:xfrm>
            <a:off x="5718599" y="3180108"/>
            <a:ext cx="2834318" cy="201593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Clr>
                <a:schemeClr val="tx1"/>
              </a:buClr>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6pPr>
            <a:lvl7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7pPr>
            <a:lvl8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8pPr>
            <a:lvl9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300"/>
              </a:spcAft>
              <a:buClrTx/>
              <a:buSzPct val="100000"/>
              <a:buFont typeface="Segoe UI" panose="020B0502040204020203" pitchFamily="34" charset="0"/>
              <a:buChar char="​"/>
              <a:tabLst/>
              <a:defRPr/>
            </a:pPr>
            <a:r>
              <a:rPr kumimoji="0" lang="en-US" sz="1400" b="0" i="0" u="none" strike="noStrike" kern="1200" cap="none" spc="0" normalizeH="0" baseline="0" noProof="0" dirty="0">
                <a:ln>
                  <a:noFill/>
                </a:ln>
                <a:solidFill>
                  <a:srgbClr val="080808"/>
                </a:solidFill>
                <a:effectLst/>
                <a:uLnTx/>
                <a:uFillTx/>
                <a:latin typeface="Arial "/>
                <a:sym typeface=""/>
              </a:rPr>
              <a:t>Understand the set of options and what “best practice” looks like.</a:t>
            </a:r>
          </a:p>
          <a:p>
            <a:pPr marL="0" marR="0" lvl="0" indent="0" algn="l" defTabSz="914400" rtl="0" eaLnBrk="1" fontAlgn="auto" latinLnBrk="0" hangingPunct="1">
              <a:lnSpc>
                <a:spcPct val="100000"/>
              </a:lnSpc>
              <a:spcBef>
                <a:spcPts val="0"/>
              </a:spcBef>
              <a:spcAft>
                <a:spcPts val="300"/>
              </a:spcAft>
              <a:buClrTx/>
              <a:buSzPct val="100000"/>
              <a:buFont typeface="Segoe UI" panose="020B0502040204020203" pitchFamily="34" charset="0"/>
              <a:buChar char="​"/>
              <a:tabLst/>
              <a:defRPr/>
            </a:pPr>
            <a:r>
              <a:rPr kumimoji="0" lang="en-US" sz="1400" b="0" i="0" u="none" strike="noStrike" kern="1200" cap="none" spc="0" normalizeH="0" baseline="0" noProof="0" dirty="0">
                <a:ln>
                  <a:noFill/>
                </a:ln>
                <a:solidFill>
                  <a:srgbClr val="080808"/>
                </a:solidFill>
                <a:effectLst/>
                <a:uLnTx/>
                <a:uFillTx/>
                <a:latin typeface="Arial "/>
                <a:sym typeface=""/>
              </a:rPr>
              <a:t>Prioritise interventions which will be impactful and feasible for your organisation.</a:t>
            </a:r>
          </a:p>
          <a:p>
            <a:pPr marL="0" marR="0" lvl="0" indent="0" algn="l" defTabSz="914400" rtl="0" eaLnBrk="1" fontAlgn="auto" latinLnBrk="0" hangingPunct="1">
              <a:lnSpc>
                <a:spcPct val="100000"/>
              </a:lnSpc>
              <a:spcBef>
                <a:spcPts val="0"/>
              </a:spcBef>
              <a:spcAft>
                <a:spcPts val="300"/>
              </a:spcAft>
              <a:buClrTx/>
              <a:buSzPct val="100000"/>
              <a:buFont typeface="Segoe UI" panose="020B0502040204020203" pitchFamily="34" charset="0"/>
              <a:buChar char="​"/>
              <a:tabLst/>
              <a:defRPr/>
            </a:pPr>
            <a:r>
              <a:rPr kumimoji="0" lang="en-US" sz="1400" b="0" i="0" u="none" strike="noStrike" kern="1200" cap="none" spc="0" normalizeH="0" baseline="0" noProof="0" dirty="0">
                <a:ln>
                  <a:noFill/>
                </a:ln>
                <a:solidFill>
                  <a:srgbClr val="080808"/>
                </a:solidFill>
                <a:effectLst/>
                <a:uLnTx/>
                <a:uFillTx/>
                <a:latin typeface="Arial "/>
                <a:sym typeface=""/>
              </a:rPr>
              <a:t>Define how each intervention pursued helps your organisation accomplish your employee health and wellbeing goals.</a:t>
            </a:r>
          </a:p>
        </p:txBody>
      </p:sp>
      <p:sp>
        <p:nvSpPr>
          <p:cNvPr id="94" name="TextBox 93">
            <a:extLst>
              <a:ext uri="{FF2B5EF4-FFF2-40B4-BE49-F238E27FC236}">
                <a16:creationId xmlns:a16="http://schemas.microsoft.com/office/drawing/2014/main" id="{1876886D-B031-4714-B019-DDCFCD7CE7A7}"/>
              </a:ext>
            </a:extLst>
          </p:cNvPr>
          <p:cNvSpPr txBox="1">
            <a:spLocks/>
          </p:cNvSpPr>
          <p:nvPr/>
        </p:nvSpPr>
        <p:spPr>
          <a:xfrm>
            <a:off x="8769188" y="3180108"/>
            <a:ext cx="2834318" cy="24468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Clr>
                <a:schemeClr val="tx1"/>
              </a:buClr>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6pPr>
            <a:lvl7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7pPr>
            <a:lvl8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8pPr>
            <a:lvl9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300"/>
              </a:spcAft>
              <a:buClrTx/>
              <a:buSzPct val="100000"/>
              <a:buFont typeface="Segoe UI" panose="020B0502040204020203" pitchFamily="34" charset="0"/>
              <a:buChar char="​"/>
              <a:tabLst/>
              <a:defRPr/>
            </a:pPr>
            <a:r>
              <a:rPr kumimoji="0" lang="en-US" sz="1400" b="0" i="0" u="none" strike="noStrike" kern="1200" cap="none" spc="0" normalizeH="0" baseline="0" noProof="0" dirty="0">
                <a:ln>
                  <a:noFill/>
                </a:ln>
                <a:solidFill>
                  <a:srgbClr val="080808"/>
                </a:solidFill>
                <a:effectLst/>
                <a:uLnTx/>
                <a:uFillTx/>
                <a:latin typeface="Arial "/>
                <a:sym typeface=""/>
              </a:rPr>
              <a:t>Define a clear implementation plan with an iterative approach (including the opportunity for feedback and refinement).</a:t>
            </a:r>
          </a:p>
          <a:p>
            <a:pPr marL="0" marR="0" lvl="0" indent="0" algn="l" defTabSz="914400" rtl="0" eaLnBrk="1" fontAlgn="auto" latinLnBrk="0" hangingPunct="1">
              <a:lnSpc>
                <a:spcPct val="100000"/>
              </a:lnSpc>
              <a:spcBef>
                <a:spcPts val="0"/>
              </a:spcBef>
              <a:spcAft>
                <a:spcPts val="300"/>
              </a:spcAft>
              <a:buClrTx/>
              <a:buSzPct val="100000"/>
              <a:buFont typeface="Segoe UI" panose="020B0502040204020203" pitchFamily="34" charset="0"/>
              <a:buChar char="​"/>
              <a:tabLst/>
              <a:defRPr/>
            </a:pPr>
            <a:r>
              <a:rPr kumimoji="0" lang="en-US" sz="1400" b="0" i="0" u="none" strike="noStrike" kern="1200" cap="none" spc="0" normalizeH="0" baseline="0" noProof="0" dirty="0">
                <a:ln>
                  <a:noFill/>
                </a:ln>
                <a:solidFill>
                  <a:srgbClr val="080808"/>
                </a:solidFill>
                <a:effectLst/>
                <a:uLnTx/>
                <a:uFillTx/>
                <a:latin typeface="Arial "/>
                <a:sym typeface=""/>
              </a:rPr>
              <a:t>Define clear and measurable KPIs to measure progress against your goals as you monitor and track interventions over time.</a:t>
            </a:r>
          </a:p>
          <a:p>
            <a:pPr marL="0" marR="0" lvl="0" indent="0" algn="l" defTabSz="914400" rtl="0" eaLnBrk="1" fontAlgn="auto" latinLnBrk="0" hangingPunct="1">
              <a:lnSpc>
                <a:spcPct val="100000"/>
              </a:lnSpc>
              <a:spcBef>
                <a:spcPts val="0"/>
              </a:spcBef>
              <a:spcAft>
                <a:spcPts val="300"/>
              </a:spcAft>
              <a:buClrTx/>
              <a:buSzPct val="100000"/>
              <a:buFont typeface="Segoe UI" panose="020B0502040204020203" pitchFamily="34" charset="0"/>
              <a:buChar char="​"/>
              <a:tabLst/>
              <a:defRPr/>
            </a:pPr>
            <a:r>
              <a:rPr kumimoji="0" lang="en-US" sz="1400" b="0" i="0" u="none" strike="noStrike" kern="1200" cap="none" spc="0" normalizeH="0" baseline="0" noProof="0" dirty="0">
                <a:ln>
                  <a:noFill/>
                </a:ln>
                <a:solidFill>
                  <a:srgbClr val="080808"/>
                </a:solidFill>
                <a:effectLst/>
                <a:uLnTx/>
                <a:uFillTx/>
                <a:latin typeface="Arial "/>
                <a:sym typeface=""/>
              </a:rPr>
              <a:t>Radiate your successes throughout your organisation to build momentum.</a:t>
            </a:r>
          </a:p>
        </p:txBody>
      </p:sp>
      <p:sp>
        <p:nvSpPr>
          <p:cNvPr id="95" name="TextBox 94">
            <a:extLst>
              <a:ext uri="{FF2B5EF4-FFF2-40B4-BE49-F238E27FC236}">
                <a16:creationId xmlns:a16="http://schemas.microsoft.com/office/drawing/2014/main" id="{4B17ADD0-910B-4E75-A93B-274C84DBBD73}"/>
              </a:ext>
            </a:extLst>
          </p:cNvPr>
          <p:cNvSpPr txBox="1">
            <a:spLocks/>
          </p:cNvSpPr>
          <p:nvPr/>
        </p:nvSpPr>
        <p:spPr>
          <a:xfrm>
            <a:off x="480047" y="2247985"/>
            <a:ext cx="1788748" cy="276999"/>
          </a:xfrm>
          <a:prstGeom prst="rect">
            <a:avLst/>
          </a:prstGeom>
        </p:spPr>
        <p:txBody>
          <a:bodyPr vert="horz" wrap="non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Clr>
                <a:schemeClr val="tx1"/>
              </a:buClr>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6pPr>
            <a:lvl7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7pPr>
            <a:lvl8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8pPr>
            <a:lvl9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9pPr>
          </a:lstStyle>
          <a:p>
            <a:pPr marL="0" marR="0" lvl="0" indent="0" algn="r"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1800" b="1" i="0" u="none" strike="noStrike" kern="1200" cap="none" spc="0" normalizeH="0" baseline="0" noProof="0" dirty="0">
                <a:ln>
                  <a:noFill/>
                </a:ln>
                <a:solidFill>
                  <a:srgbClr val="080808"/>
                </a:solidFill>
                <a:effectLst/>
                <a:uLnTx/>
                <a:uFillTx/>
                <a:latin typeface="Arial "/>
              </a:rPr>
              <a:t>Step</a:t>
            </a:r>
          </a:p>
        </p:txBody>
      </p:sp>
      <p:cxnSp>
        <p:nvCxnSpPr>
          <p:cNvPr id="96" name="Straight Connector 95">
            <a:extLst>
              <a:ext uri="{FF2B5EF4-FFF2-40B4-BE49-F238E27FC236}">
                <a16:creationId xmlns:a16="http://schemas.microsoft.com/office/drawing/2014/main" id="{A038A102-1511-4B50-990F-A7460132ECBE}"/>
              </a:ext>
            </a:extLst>
          </p:cNvPr>
          <p:cNvCxnSpPr>
            <a:cxnSpLocks/>
          </p:cNvCxnSpPr>
          <p:nvPr/>
        </p:nvCxnSpPr>
        <p:spPr>
          <a:xfrm>
            <a:off x="2668008" y="2388889"/>
            <a:ext cx="8943790" cy="0"/>
          </a:xfrm>
          <a:prstGeom prst="line">
            <a:avLst/>
          </a:prstGeom>
          <a:ln w="19050" cap="flat">
            <a:solidFill>
              <a:schemeClr val="tx1"/>
            </a:solidFill>
            <a:miter lim="800000"/>
            <a:tailEnd type="triangle" w="lg" len="lg"/>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id="{0F70F140-89BB-4E94-BDF3-56C8F0CE9739}"/>
              </a:ext>
            </a:extLst>
          </p:cNvPr>
          <p:cNvSpPr txBox="1">
            <a:spLocks/>
          </p:cNvSpPr>
          <p:nvPr/>
        </p:nvSpPr>
        <p:spPr>
          <a:xfrm>
            <a:off x="2668008" y="2635602"/>
            <a:ext cx="2834318" cy="246221"/>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Clr>
                <a:schemeClr val="tx1"/>
              </a:buClr>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6pPr>
            <a:lvl7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7pPr>
            <a:lvl8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8pPr>
            <a:lvl9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600" b="1" i="0" u="none" strike="noStrike" kern="1200" cap="none" spc="0" normalizeH="0" baseline="0" noProof="0" dirty="0">
                <a:ln>
                  <a:noFill/>
                </a:ln>
                <a:solidFill>
                  <a:srgbClr val="080808"/>
                </a:solidFill>
                <a:effectLst/>
                <a:uLnTx/>
                <a:uFillTx/>
                <a:latin typeface="Arial "/>
              </a:rPr>
              <a:t>Understand where you stand</a:t>
            </a:r>
          </a:p>
        </p:txBody>
      </p:sp>
      <p:sp>
        <p:nvSpPr>
          <p:cNvPr id="122" name="TextBox 121">
            <a:extLst>
              <a:ext uri="{FF2B5EF4-FFF2-40B4-BE49-F238E27FC236}">
                <a16:creationId xmlns:a16="http://schemas.microsoft.com/office/drawing/2014/main" id="{85B17BAE-4D42-4DFD-906B-D96DA8054F15}"/>
              </a:ext>
            </a:extLst>
          </p:cNvPr>
          <p:cNvSpPr txBox="1">
            <a:spLocks/>
          </p:cNvSpPr>
          <p:nvPr/>
        </p:nvSpPr>
        <p:spPr>
          <a:xfrm>
            <a:off x="5718598" y="2598930"/>
            <a:ext cx="2834318" cy="49244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Clr>
                <a:schemeClr val="tx1"/>
              </a:buClr>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6pPr>
            <a:lvl7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7pPr>
            <a:lvl8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8pPr>
            <a:lvl9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600" b="1" i="0" u="none" strike="noStrike" kern="1200" cap="none" spc="0" normalizeH="0" baseline="0" noProof="0" dirty="0">
                <a:ln>
                  <a:noFill/>
                </a:ln>
                <a:solidFill>
                  <a:srgbClr val="080808"/>
                </a:solidFill>
                <a:effectLst/>
                <a:uLnTx/>
                <a:uFillTx/>
                <a:latin typeface="Arial "/>
              </a:rPr>
              <a:t>Select </a:t>
            </a:r>
            <a:br>
              <a:rPr kumimoji="0" lang="en-US" sz="1600" b="1" i="0" u="none" strike="noStrike" kern="1200" cap="none" spc="0" normalizeH="0" baseline="0" noProof="0" dirty="0">
                <a:ln>
                  <a:noFill/>
                </a:ln>
                <a:solidFill>
                  <a:srgbClr val="080808"/>
                </a:solidFill>
                <a:effectLst/>
                <a:uLnTx/>
                <a:uFillTx/>
                <a:latin typeface="Arial "/>
              </a:rPr>
            </a:br>
            <a:r>
              <a:rPr kumimoji="0" lang="en-US" sz="1600" b="1" i="0" u="none" strike="noStrike" kern="1200" cap="none" spc="0" normalizeH="0" baseline="0" noProof="0" dirty="0">
                <a:ln>
                  <a:noFill/>
                </a:ln>
                <a:solidFill>
                  <a:srgbClr val="080808"/>
                </a:solidFill>
                <a:effectLst/>
                <a:uLnTx/>
                <a:uFillTx/>
                <a:latin typeface="Arial "/>
              </a:rPr>
              <a:t>interventions</a:t>
            </a:r>
          </a:p>
        </p:txBody>
      </p:sp>
      <p:sp>
        <p:nvSpPr>
          <p:cNvPr id="123" name="TextBox 122">
            <a:extLst>
              <a:ext uri="{FF2B5EF4-FFF2-40B4-BE49-F238E27FC236}">
                <a16:creationId xmlns:a16="http://schemas.microsoft.com/office/drawing/2014/main" id="{D03B1B5F-A5B7-414F-85C7-B243F3D192D8}"/>
              </a:ext>
            </a:extLst>
          </p:cNvPr>
          <p:cNvSpPr txBox="1">
            <a:spLocks/>
          </p:cNvSpPr>
          <p:nvPr/>
        </p:nvSpPr>
        <p:spPr>
          <a:xfrm>
            <a:off x="8769187" y="2598930"/>
            <a:ext cx="2834318" cy="49244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Clr>
                <a:schemeClr val="tx1"/>
              </a:buClr>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6pPr>
            <a:lvl7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7pPr>
            <a:lvl8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8pPr>
            <a:lvl9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600" b="1" i="0" u="none" strike="noStrike" kern="1200" cap="none" spc="0" normalizeH="0" baseline="0" noProof="0" dirty="0">
                <a:ln>
                  <a:noFill/>
                </a:ln>
                <a:solidFill>
                  <a:srgbClr val="080808"/>
                </a:solidFill>
                <a:effectLst/>
                <a:uLnTx/>
                <a:uFillTx/>
                <a:latin typeface="Arial "/>
              </a:rPr>
              <a:t>Implement </a:t>
            </a:r>
            <a:br>
              <a:rPr kumimoji="0" lang="en-US" sz="1600" b="1" i="0" u="none" strike="noStrike" kern="1200" cap="none" spc="0" normalizeH="0" baseline="0" noProof="0" dirty="0">
                <a:ln>
                  <a:noFill/>
                </a:ln>
                <a:solidFill>
                  <a:srgbClr val="080808"/>
                </a:solidFill>
                <a:effectLst/>
                <a:uLnTx/>
                <a:uFillTx/>
                <a:latin typeface="Arial "/>
              </a:rPr>
            </a:br>
            <a:r>
              <a:rPr kumimoji="0" lang="en-US" sz="1600" b="1" i="0" u="none" strike="noStrike" kern="1200" cap="none" spc="0" normalizeH="0" baseline="0" noProof="0" dirty="0">
                <a:ln>
                  <a:noFill/>
                </a:ln>
                <a:solidFill>
                  <a:srgbClr val="080808"/>
                </a:solidFill>
                <a:effectLst/>
                <a:uLnTx/>
                <a:uFillTx/>
                <a:latin typeface="Arial "/>
              </a:rPr>
              <a:t>and track</a:t>
            </a:r>
          </a:p>
        </p:txBody>
      </p:sp>
      <p:cxnSp>
        <p:nvCxnSpPr>
          <p:cNvPr id="124" name="Straight Connector 123">
            <a:extLst>
              <a:ext uri="{FF2B5EF4-FFF2-40B4-BE49-F238E27FC236}">
                <a16:creationId xmlns:a16="http://schemas.microsoft.com/office/drawing/2014/main" id="{239504F7-F6FC-4006-8686-E96E97507740}"/>
              </a:ext>
            </a:extLst>
          </p:cNvPr>
          <p:cNvCxnSpPr>
            <a:cxnSpLocks/>
          </p:cNvCxnSpPr>
          <p:nvPr/>
        </p:nvCxnSpPr>
        <p:spPr>
          <a:xfrm>
            <a:off x="2668008" y="3141448"/>
            <a:ext cx="2834318" cy="0"/>
          </a:xfrm>
          <a:prstGeom prst="line">
            <a:avLst/>
          </a:prstGeom>
          <a:ln w="1270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061A28A6-981E-4C6C-9B9B-DABAC45EAC60}"/>
              </a:ext>
            </a:extLst>
          </p:cNvPr>
          <p:cNvCxnSpPr>
            <a:cxnSpLocks/>
          </p:cNvCxnSpPr>
          <p:nvPr/>
        </p:nvCxnSpPr>
        <p:spPr>
          <a:xfrm>
            <a:off x="5718599" y="3141448"/>
            <a:ext cx="2834318" cy="0"/>
          </a:xfrm>
          <a:prstGeom prst="line">
            <a:avLst/>
          </a:prstGeom>
          <a:ln w="1270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4CE31592-4289-410A-AE37-99617BBFB156}"/>
              </a:ext>
            </a:extLst>
          </p:cNvPr>
          <p:cNvCxnSpPr>
            <a:cxnSpLocks/>
          </p:cNvCxnSpPr>
          <p:nvPr/>
        </p:nvCxnSpPr>
        <p:spPr>
          <a:xfrm>
            <a:off x="8769188" y="3141448"/>
            <a:ext cx="2834318" cy="0"/>
          </a:xfrm>
          <a:prstGeom prst="line">
            <a:avLst/>
          </a:prstGeom>
          <a:ln w="1270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FD8D14BF-C1C0-41A3-9237-8DE786D97435}"/>
              </a:ext>
            </a:extLst>
          </p:cNvPr>
          <p:cNvSpPr txBox="1">
            <a:spLocks/>
          </p:cNvSpPr>
          <p:nvPr/>
        </p:nvSpPr>
        <p:spPr>
          <a:xfrm>
            <a:off x="2668008" y="1895892"/>
            <a:ext cx="2834318" cy="369332"/>
          </a:xfrm>
          <a:prstGeom prst="rect">
            <a:avLst/>
          </a:prstGeom>
        </p:spPr>
        <p:txBody>
          <a:bodyPr vert="horz" wrap="non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2400" b="1" i="0" u="none" strike="noStrike" kern="1200" cap="none" spc="0" normalizeH="0" baseline="0" noProof="0" dirty="0">
                <a:ln>
                  <a:noFill/>
                </a:ln>
                <a:solidFill>
                  <a:srgbClr val="080808"/>
                </a:solidFill>
                <a:effectLst/>
                <a:uLnTx/>
                <a:uFillTx/>
                <a:latin typeface="Arial "/>
              </a:rPr>
              <a:t>1</a:t>
            </a:r>
          </a:p>
        </p:txBody>
      </p:sp>
      <p:sp>
        <p:nvSpPr>
          <p:cNvPr id="128" name="TextBox 127">
            <a:extLst>
              <a:ext uri="{FF2B5EF4-FFF2-40B4-BE49-F238E27FC236}">
                <a16:creationId xmlns:a16="http://schemas.microsoft.com/office/drawing/2014/main" id="{87555211-0821-4230-A468-E5CCA964B8AA}"/>
              </a:ext>
            </a:extLst>
          </p:cNvPr>
          <p:cNvSpPr txBox="1">
            <a:spLocks/>
          </p:cNvSpPr>
          <p:nvPr/>
        </p:nvSpPr>
        <p:spPr>
          <a:xfrm>
            <a:off x="5718598" y="1895892"/>
            <a:ext cx="2834318" cy="369332"/>
          </a:xfrm>
          <a:prstGeom prst="rect">
            <a:avLst/>
          </a:prstGeom>
        </p:spPr>
        <p:txBody>
          <a:bodyPr vert="horz" wrap="non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2400" b="1" i="0" u="none" strike="noStrike" kern="1200" cap="none" spc="0" normalizeH="0" baseline="0" noProof="0" dirty="0">
                <a:ln>
                  <a:noFill/>
                </a:ln>
                <a:solidFill>
                  <a:srgbClr val="080808"/>
                </a:solidFill>
                <a:effectLst/>
                <a:uLnTx/>
                <a:uFillTx/>
                <a:latin typeface="Arial "/>
              </a:rPr>
              <a:t>2</a:t>
            </a:r>
          </a:p>
        </p:txBody>
      </p:sp>
      <p:sp>
        <p:nvSpPr>
          <p:cNvPr id="129" name="TextBox 128">
            <a:extLst>
              <a:ext uri="{FF2B5EF4-FFF2-40B4-BE49-F238E27FC236}">
                <a16:creationId xmlns:a16="http://schemas.microsoft.com/office/drawing/2014/main" id="{EE3243D9-8A3D-4E38-BFDA-F487EA1A7188}"/>
              </a:ext>
            </a:extLst>
          </p:cNvPr>
          <p:cNvSpPr txBox="1">
            <a:spLocks/>
          </p:cNvSpPr>
          <p:nvPr/>
        </p:nvSpPr>
        <p:spPr>
          <a:xfrm>
            <a:off x="8769187" y="1914942"/>
            <a:ext cx="2834318" cy="307777"/>
          </a:xfrm>
          <a:prstGeom prst="rect">
            <a:avLst/>
          </a:prstGeom>
        </p:spPr>
        <p:txBody>
          <a:bodyPr vert="horz" wrap="non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2000" b="1" i="0" u="none" strike="noStrike" kern="1200" cap="none" spc="0" normalizeH="0" baseline="0" noProof="0" dirty="0">
                <a:ln>
                  <a:noFill/>
                </a:ln>
                <a:solidFill>
                  <a:srgbClr val="080808"/>
                </a:solidFill>
                <a:effectLst/>
                <a:uLnTx/>
                <a:uFillTx/>
                <a:latin typeface="Arial "/>
              </a:rPr>
              <a:t>3</a:t>
            </a:r>
          </a:p>
        </p:txBody>
      </p:sp>
      <p:grpSp>
        <p:nvGrpSpPr>
          <p:cNvPr id="49" name="ChevronWhite 7">
            <a:extLst>
              <a:ext uri="{FF2B5EF4-FFF2-40B4-BE49-F238E27FC236}">
                <a16:creationId xmlns:a16="http://schemas.microsoft.com/office/drawing/2014/main" id="{1C898DD7-B6C6-40EC-AB95-F79493905F22}"/>
              </a:ext>
            </a:extLst>
          </p:cNvPr>
          <p:cNvGrpSpPr>
            <a:grpSpLocks noChangeAspect="1"/>
          </p:cNvGrpSpPr>
          <p:nvPr>
            <p:custDataLst>
              <p:tags r:id="rId1"/>
            </p:custDataLst>
          </p:nvPr>
        </p:nvGrpSpPr>
        <p:grpSpPr>
          <a:xfrm>
            <a:off x="5457337" y="2235764"/>
            <a:ext cx="306250" cy="306250"/>
            <a:chOff x="1016000" y="1016000"/>
            <a:chExt cx="396228" cy="396228"/>
          </a:xfrm>
        </p:grpSpPr>
        <p:sp>
          <p:nvSpPr>
            <p:cNvPr id="50" name="Oval 49">
              <a:extLst>
                <a:ext uri="{FF2B5EF4-FFF2-40B4-BE49-F238E27FC236}">
                  <a16:creationId xmlns:a16="http://schemas.microsoft.com/office/drawing/2014/main" id="{93E5829E-A99F-46F7-AC21-BCBC39BB44AD}"/>
                </a:ext>
              </a:extLst>
            </p:cNvPr>
            <p:cNvSpPr/>
            <p:nvPr/>
          </p:nvSpPr>
          <p:spPr>
            <a:xfrm>
              <a:off x="1016000" y="1016000"/>
              <a:ext cx="396228" cy="396228"/>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51" name="Graphic 50">
              <a:extLst>
                <a:ext uri="{FF2B5EF4-FFF2-40B4-BE49-F238E27FC236}">
                  <a16:creationId xmlns:a16="http://schemas.microsoft.com/office/drawing/2014/main" id="{075E64E8-B373-4BC4-8318-F430A9F506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3614" y="1023614"/>
              <a:ext cx="381000" cy="381000"/>
            </a:xfrm>
            <a:prstGeom prst="rect">
              <a:avLst/>
            </a:prstGeom>
          </p:spPr>
        </p:pic>
      </p:grpSp>
      <p:grpSp>
        <p:nvGrpSpPr>
          <p:cNvPr id="52" name="ChevronWhite 7">
            <a:extLst>
              <a:ext uri="{FF2B5EF4-FFF2-40B4-BE49-F238E27FC236}">
                <a16:creationId xmlns:a16="http://schemas.microsoft.com/office/drawing/2014/main" id="{23AD867A-BB1F-49A0-BE30-0290D52E9506}"/>
              </a:ext>
            </a:extLst>
          </p:cNvPr>
          <p:cNvGrpSpPr>
            <a:grpSpLocks noChangeAspect="1"/>
          </p:cNvGrpSpPr>
          <p:nvPr>
            <p:custDataLst>
              <p:tags r:id="rId2"/>
            </p:custDataLst>
          </p:nvPr>
        </p:nvGrpSpPr>
        <p:grpSpPr>
          <a:xfrm>
            <a:off x="8507927" y="2235764"/>
            <a:ext cx="306250" cy="306250"/>
            <a:chOff x="1016000" y="1016000"/>
            <a:chExt cx="396228" cy="396228"/>
          </a:xfrm>
        </p:grpSpPr>
        <p:sp>
          <p:nvSpPr>
            <p:cNvPr id="53" name="Oval 52">
              <a:extLst>
                <a:ext uri="{FF2B5EF4-FFF2-40B4-BE49-F238E27FC236}">
                  <a16:creationId xmlns:a16="http://schemas.microsoft.com/office/drawing/2014/main" id="{5859B630-2949-4E3D-886D-5D13DCCB7454}"/>
                </a:ext>
              </a:extLst>
            </p:cNvPr>
            <p:cNvSpPr/>
            <p:nvPr/>
          </p:nvSpPr>
          <p:spPr>
            <a:xfrm>
              <a:off x="1016000" y="1016000"/>
              <a:ext cx="396228" cy="396228"/>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54" name="Graphic 53">
              <a:extLst>
                <a:ext uri="{FF2B5EF4-FFF2-40B4-BE49-F238E27FC236}">
                  <a16:creationId xmlns:a16="http://schemas.microsoft.com/office/drawing/2014/main" id="{422D50B8-181D-4C67-80CA-2B48C9A57D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3614" y="1023614"/>
              <a:ext cx="381000" cy="381000"/>
            </a:xfrm>
            <a:prstGeom prst="rect">
              <a:avLst/>
            </a:prstGeom>
          </p:spPr>
        </p:pic>
      </p:grpSp>
      <p:sp>
        <p:nvSpPr>
          <p:cNvPr id="3" name="Oval 2">
            <a:extLst>
              <a:ext uri="{FF2B5EF4-FFF2-40B4-BE49-F238E27FC236}">
                <a16:creationId xmlns:a16="http://schemas.microsoft.com/office/drawing/2014/main" id="{11500438-63A8-40D3-93FF-AC64EA80A3CC}"/>
              </a:ext>
            </a:extLst>
          </p:cNvPr>
          <p:cNvSpPr/>
          <p:nvPr/>
        </p:nvSpPr>
        <p:spPr>
          <a:xfrm>
            <a:off x="4008005" y="2311165"/>
            <a:ext cx="154324" cy="1554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EB999155-8650-4FB6-909A-D266D1A7E3C2}"/>
              </a:ext>
            </a:extLst>
          </p:cNvPr>
          <p:cNvSpPr/>
          <p:nvPr/>
        </p:nvSpPr>
        <p:spPr>
          <a:xfrm>
            <a:off x="7058595" y="2311165"/>
            <a:ext cx="154324" cy="1554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8444305-DAFA-4F43-B0D2-758F5BC6634E}"/>
              </a:ext>
            </a:extLst>
          </p:cNvPr>
          <p:cNvSpPr/>
          <p:nvPr/>
        </p:nvSpPr>
        <p:spPr>
          <a:xfrm>
            <a:off x="10109184" y="2311165"/>
            <a:ext cx="154324" cy="1554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bject 22">
            <a:extLst>
              <a:ext uri="{FF2B5EF4-FFF2-40B4-BE49-F238E27FC236}">
                <a16:creationId xmlns:a16="http://schemas.microsoft.com/office/drawing/2014/main" id="{AB4E809C-FA43-425B-B797-E2C0F3941E46}"/>
              </a:ext>
            </a:extLst>
          </p:cNvPr>
          <p:cNvSpPr/>
          <p:nvPr/>
        </p:nvSpPr>
        <p:spPr>
          <a:xfrm>
            <a:off x="468007" y="5737949"/>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a:p>
        </p:txBody>
      </p:sp>
      <p:pic>
        <p:nvPicPr>
          <p:cNvPr id="34" name="Picture 33">
            <a:extLst>
              <a:ext uri="{FF2B5EF4-FFF2-40B4-BE49-F238E27FC236}">
                <a16:creationId xmlns:a16="http://schemas.microsoft.com/office/drawing/2014/main" id="{D4A875BB-725E-40F0-AF8C-BAE0A2033B79}"/>
              </a:ext>
            </a:extLst>
          </p:cNvPr>
          <p:cNvPicPr>
            <a:picLocks noChangeAspect="1"/>
          </p:cNvPicPr>
          <p:nvPr/>
        </p:nvPicPr>
        <p:blipFill>
          <a:blip r:embed="rId7"/>
          <a:stretch>
            <a:fillRect/>
          </a:stretch>
        </p:blipFill>
        <p:spPr>
          <a:xfrm>
            <a:off x="8660129" y="5931015"/>
            <a:ext cx="2216241" cy="713065"/>
          </a:xfrm>
          <a:prstGeom prst="rect">
            <a:avLst/>
          </a:prstGeom>
        </p:spPr>
      </p:pic>
    </p:spTree>
    <p:extLst>
      <p:ext uri="{BB962C8B-B14F-4D97-AF65-F5344CB8AC3E}">
        <p14:creationId xmlns:p14="http://schemas.microsoft.com/office/powerpoint/2010/main" val="916022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7528BDE8-C407-1A0F-8B5B-8C13C621966F}"/>
              </a:ext>
            </a:extLst>
          </p:cNvPr>
          <p:cNvGraphicFramePr>
            <a:graphicFrameLocks noChangeAspect="1"/>
          </p:cNvGraphicFramePr>
          <p:nvPr>
            <p:custDataLst>
              <p:tags r:id="rId1"/>
            </p:custDataLst>
            <p:extLst>
              <p:ext uri="{D42A27DB-BD31-4B8C-83A1-F6EECF244321}">
                <p14:modId xmlns:p14="http://schemas.microsoft.com/office/powerpoint/2010/main" val="3991467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13" name="Object 12" hidden="1">
                        <a:extLst>
                          <a:ext uri="{FF2B5EF4-FFF2-40B4-BE49-F238E27FC236}">
                            <a16:creationId xmlns:a16="http://schemas.microsoft.com/office/drawing/2014/main" id="{7528BDE8-C407-1A0F-8B5B-8C13C621966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6A1C1EFE-AE89-C9B2-4AB8-D5143B637EB6}"/>
              </a:ext>
            </a:extLst>
          </p:cNvPr>
          <p:cNvSpPr>
            <a:spLocks noGrp="1"/>
          </p:cNvSpPr>
          <p:nvPr>
            <p:ph type="body" sz="half" idx="12"/>
          </p:nvPr>
        </p:nvSpPr>
        <p:spPr>
          <a:xfrm>
            <a:off x="480047" y="369294"/>
            <a:ext cx="11131751" cy="954107"/>
          </a:xfrm>
        </p:spPr>
        <p:txBody>
          <a:bodyPr>
            <a:spAutoFit/>
          </a:bodyPr>
          <a:lstStyle/>
          <a:p>
            <a:pPr>
              <a:lnSpc>
                <a:spcPct val="100000"/>
              </a:lnSpc>
            </a:pPr>
            <a:r>
              <a:rPr lang="en-GB" dirty="0"/>
              <a:t>MHI assessed a series of workplace factors and their outcomes on wellbeing</a:t>
            </a:r>
            <a:endParaRPr lang="en-US" dirty="0"/>
          </a:p>
        </p:txBody>
      </p:sp>
      <p:grpSp>
        <p:nvGrpSpPr>
          <p:cNvPr id="538" name="ThreeChevronBlue 38">
            <a:extLst>
              <a:ext uri="{FF2B5EF4-FFF2-40B4-BE49-F238E27FC236}">
                <a16:creationId xmlns:a16="http://schemas.microsoft.com/office/drawing/2014/main" id="{B919B47B-E908-6513-1C97-FE8275BB48D0}"/>
              </a:ext>
            </a:extLst>
          </p:cNvPr>
          <p:cNvGrpSpPr>
            <a:grpSpLocks noChangeAspect="1"/>
          </p:cNvGrpSpPr>
          <p:nvPr>
            <p:custDataLst>
              <p:tags r:id="rId2"/>
            </p:custDataLst>
          </p:nvPr>
        </p:nvGrpSpPr>
        <p:grpSpPr>
          <a:xfrm>
            <a:off x="8009462" y="1620877"/>
            <a:ext cx="360207" cy="339653"/>
            <a:chOff x="1016000" y="1016000"/>
            <a:chExt cx="396228" cy="396228"/>
          </a:xfrm>
          <a:solidFill>
            <a:srgbClr val="00A9F4"/>
          </a:solidFill>
        </p:grpSpPr>
        <p:sp>
          <p:nvSpPr>
            <p:cNvPr id="539" name="Oval 538">
              <a:extLst>
                <a:ext uri="{FF2B5EF4-FFF2-40B4-BE49-F238E27FC236}">
                  <a16:creationId xmlns:a16="http://schemas.microsoft.com/office/drawing/2014/main" id="{605A8632-2953-A015-1EF6-84CB576BDAEE}"/>
                </a:ext>
              </a:extLst>
            </p:cNvPr>
            <p:cNvSpPr/>
            <p:nvPr/>
          </p:nvSpPr>
          <p:spPr>
            <a:xfrm>
              <a:off x="1016000" y="1016000"/>
              <a:ext cx="396228" cy="396228"/>
            </a:xfrm>
            <a:prstGeom prst="ellipse">
              <a:avLst/>
            </a:prstGeom>
            <a:grp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dirty="0">
                <a:ln>
                  <a:noFill/>
                </a:ln>
                <a:solidFill>
                  <a:srgbClr val="080808"/>
                </a:solidFill>
                <a:effectLst/>
                <a:uLnTx/>
                <a:uFillTx/>
                <a:ea typeface="+mn-ea"/>
                <a:cs typeface="+mn-cs"/>
              </a:endParaRPr>
            </a:p>
          </p:txBody>
        </p:sp>
        <p:pic>
          <p:nvPicPr>
            <p:cNvPr id="540" name="Graphic 539">
              <a:extLst>
                <a:ext uri="{FF2B5EF4-FFF2-40B4-BE49-F238E27FC236}">
                  <a16:creationId xmlns:a16="http://schemas.microsoft.com/office/drawing/2014/main" id="{A7770A9C-154E-219F-BB8E-31CABC5C52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3614" y="1023614"/>
              <a:ext cx="381000" cy="381000"/>
            </a:xfrm>
            <a:prstGeom prst="rect">
              <a:avLst/>
            </a:prstGeom>
          </p:spPr>
        </p:pic>
      </p:grpSp>
      <p:sp>
        <p:nvSpPr>
          <p:cNvPr id="541" name="TextBox 540">
            <a:extLst>
              <a:ext uri="{FF2B5EF4-FFF2-40B4-BE49-F238E27FC236}">
                <a16:creationId xmlns:a16="http://schemas.microsoft.com/office/drawing/2014/main" id="{E3E51AA5-2E4F-20DE-2699-677C73C52E01}"/>
              </a:ext>
            </a:extLst>
          </p:cNvPr>
          <p:cNvSpPr txBox="1">
            <a:spLocks/>
          </p:cNvSpPr>
          <p:nvPr/>
        </p:nvSpPr>
        <p:spPr>
          <a:xfrm>
            <a:off x="2384328" y="1912247"/>
            <a:ext cx="1169936" cy="73866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defRPr/>
            </a:pPr>
            <a:r>
              <a:rPr lang="en-US" b="1" dirty="0">
                <a:solidFill>
                  <a:srgbClr val="080808"/>
                </a:solidFill>
              </a:rPr>
              <a:t>Company / senior leaders</a:t>
            </a:r>
          </a:p>
        </p:txBody>
      </p:sp>
      <p:sp>
        <p:nvSpPr>
          <p:cNvPr id="542" name="TextBox 541">
            <a:extLst>
              <a:ext uri="{FF2B5EF4-FFF2-40B4-BE49-F238E27FC236}">
                <a16:creationId xmlns:a16="http://schemas.microsoft.com/office/drawing/2014/main" id="{0A25F2DA-AD5D-D30D-9AE5-9FB2DB0041B7}"/>
              </a:ext>
            </a:extLst>
          </p:cNvPr>
          <p:cNvSpPr txBox="1">
            <a:spLocks/>
          </p:cNvSpPr>
          <p:nvPr/>
        </p:nvSpPr>
        <p:spPr>
          <a:xfrm>
            <a:off x="2390926" y="4295227"/>
            <a:ext cx="1169936" cy="492443"/>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defRPr/>
            </a:pPr>
            <a:r>
              <a:rPr lang="en-US" b="1" dirty="0">
                <a:solidFill>
                  <a:srgbClr val="080808"/>
                </a:solidFill>
              </a:rPr>
              <a:t>Individual employees</a:t>
            </a:r>
          </a:p>
        </p:txBody>
      </p:sp>
      <p:sp>
        <p:nvSpPr>
          <p:cNvPr id="543" name="TextBox 542">
            <a:extLst>
              <a:ext uri="{FF2B5EF4-FFF2-40B4-BE49-F238E27FC236}">
                <a16:creationId xmlns:a16="http://schemas.microsoft.com/office/drawing/2014/main" id="{E3DFEAAD-7CD1-7D37-3BAB-EA40FD5489FE}"/>
              </a:ext>
            </a:extLst>
          </p:cNvPr>
          <p:cNvSpPr txBox="1">
            <a:spLocks/>
          </p:cNvSpPr>
          <p:nvPr/>
        </p:nvSpPr>
        <p:spPr>
          <a:xfrm>
            <a:off x="2384328" y="2997924"/>
            <a:ext cx="1169936" cy="492443"/>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defRPr/>
            </a:pPr>
            <a:r>
              <a:rPr lang="en-US" b="1" dirty="0">
                <a:solidFill>
                  <a:srgbClr val="080808"/>
                </a:solidFill>
              </a:rPr>
              <a:t>Manager / peers</a:t>
            </a:r>
          </a:p>
        </p:txBody>
      </p:sp>
      <p:grpSp>
        <p:nvGrpSpPr>
          <p:cNvPr id="1063" name="Group 1062">
            <a:extLst>
              <a:ext uri="{FF2B5EF4-FFF2-40B4-BE49-F238E27FC236}">
                <a16:creationId xmlns:a16="http://schemas.microsoft.com/office/drawing/2014/main" id="{89C09212-EF41-4520-9838-23688A2A98FB}"/>
              </a:ext>
            </a:extLst>
          </p:cNvPr>
          <p:cNvGrpSpPr/>
          <p:nvPr/>
        </p:nvGrpSpPr>
        <p:grpSpPr>
          <a:xfrm>
            <a:off x="1130066" y="1912247"/>
            <a:ext cx="966725" cy="938108"/>
            <a:chOff x="1130066" y="1912247"/>
            <a:chExt cx="966725" cy="938108"/>
          </a:xfrm>
        </p:grpSpPr>
        <p:sp>
          <p:nvSpPr>
            <p:cNvPr id="544" name="Oval 543">
              <a:extLst>
                <a:ext uri="{FF2B5EF4-FFF2-40B4-BE49-F238E27FC236}">
                  <a16:creationId xmlns:a16="http://schemas.microsoft.com/office/drawing/2014/main" id="{5377D77F-B591-D182-7891-45A18A388F48}"/>
                </a:ext>
              </a:extLst>
            </p:cNvPr>
            <p:cNvSpPr>
              <a:spLocks/>
            </p:cNvSpPr>
            <p:nvPr/>
          </p:nvSpPr>
          <p:spPr>
            <a:xfrm>
              <a:off x="1130066" y="1912247"/>
              <a:ext cx="966725" cy="938108"/>
            </a:xfrm>
            <a:prstGeom prst="ellipse">
              <a:avLst/>
            </a:prstGeom>
            <a:solidFill>
              <a:schemeClr val="bg1">
                <a:lumMod val="85000"/>
                <a:alpha val="89000"/>
              </a:schemeClr>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dirty="0">
                <a:ln>
                  <a:noFill/>
                </a:ln>
                <a:solidFill>
                  <a:srgbClr val="080808"/>
                </a:solidFill>
                <a:effectLst/>
                <a:uLnTx/>
                <a:uFillTx/>
                <a:ea typeface="+mn-ea"/>
                <a:cs typeface="+mn-cs"/>
              </a:endParaRPr>
            </a:p>
          </p:txBody>
        </p:sp>
        <p:pic>
          <p:nvPicPr>
            <p:cNvPr id="547" name="Graphic 546">
              <a:extLst>
                <a:ext uri="{FF2B5EF4-FFF2-40B4-BE49-F238E27FC236}">
                  <a16:creationId xmlns:a16="http://schemas.microsoft.com/office/drawing/2014/main" id="{E4CA431E-40BF-5B6C-8033-970FFD616732}"/>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323506" y="2028705"/>
              <a:ext cx="579844" cy="730073"/>
            </a:xfrm>
            <a:prstGeom prst="rect">
              <a:avLst/>
            </a:prstGeom>
          </p:spPr>
        </p:pic>
      </p:grpSp>
      <p:grpSp>
        <p:nvGrpSpPr>
          <p:cNvPr id="1061" name="Group 1060">
            <a:extLst>
              <a:ext uri="{FF2B5EF4-FFF2-40B4-BE49-F238E27FC236}">
                <a16:creationId xmlns:a16="http://schemas.microsoft.com/office/drawing/2014/main" id="{3A6E9215-FE0A-AE56-5C3E-D38DC26880FA}"/>
              </a:ext>
            </a:extLst>
          </p:cNvPr>
          <p:cNvGrpSpPr/>
          <p:nvPr/>
        </p:nvGrpSpPr>
        <p:grpSpPr>
          <a:xfrm>
            <a:off x="1187391" y="4295227"/>
            <a:ext cx="966725" cy="938108"/>
            <a:chOff x="1187391" y="4795972"/>
            <a:chExt cx="966725" cy="938108"/>
          </a:xfrm>
        </p:grpSpPr>
        <p:sp>
          <p:nvSpPr>
            <p:cNvPr id="546" name="Oval 545">
              <a:extLst>
                <a:ext uri="{FF2B5EF4-FFF2-40B4-BE49-F238E27FC236}">
                  <a16:creationId xmlns:a16="http://schemas.microsoft.com/office/drawing/2014/main" id="{8D537DCD-BE3D-80EB-21E7-0224B68AE02F}"/>
                </a:ext>
              </a:extLst>
            </p:cNvPr>
            <p:cNvSpPr/>
            <p:nvPr/>
          </p:nvSpPr>
          <p:spPr>
            <a:xfrm>
              <a:off x="1187391" y="4795972"/>
              <a:ext cx="966725" cy="938108"/>
            </a:xfrm>
            <a:prstGeom prst="ellipse">
              <a:avLst/>
            </a:prstGeom>
            <a:solidFill>
              <a:schemeClr val="bg1">
                <a:lumMod val="85000"/>
                <a:alpha val="89000"/>
              </a:schemeClr>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dirty="0">
                <a:ln>
                  <a:noFill/>
                </a:ln>
                <a:solidFill>
                  <a:srgbClr val="080808"/>
                </a:solidFill>
                <a:effectLst/>
                <a:uLnTx/>
                <a:uFillTx/>
                <a:ea typeface="+mn-ea"/>
                <a:cs typeface="+mn-cs"/>
              </a:endParaRPr>
            </a:p>
          </p:txBody>
        </p:sp>
        <p:grpSp>
          <p:nvGrpSpPr>
            <p:cNvPr id="548" name="Group 547">
              <a:extLst>
                <a:ext uri="{FF2B5EF4-FFF2-40B4-BE49-F238E27FC236}">
                  <a16:creationId xmlns:a16="http://schemas.microsoft.com/office/drawing/2014/main" id="{25BDAE3D-7260-8215-F8FF-9E1DB9E083DE}"/>
                </a:ext>
              </a:extLst>
            </p:cNvPr>
            <p:cNvGrpSpPr>
              <a:grpSpLocks/>
            </p:cNvGrpSpPr>
            <p:nvPr/>
          </p:nvGrpSpPr>
          <p:grpSpPr>
            <a:xfrm>
              <a:off x="1259586" y="4913252"/>
              <a:ext cx="822336" cy="653104"/>
              <a:chOff x="2071758" y="3725696"/>
              <a:chExt cx="2897126" cy="2309847"/>
            </a:xfrm>
          </p:grpSpPr>
          <p:grpSp>
            <p:nvGrpSpPr>
              <p:cNvPr id="549" name="Group 548">
                <a:extLst>
                  <a:ext uri="{FF2B5EF4-FFF2-40B4-BE49-F238E27FC236}">
                    <a16:creationId xmlns:a16="http://schemas.microsoft.com/office/drawing/2014/main" id="{FD33688D-2532-D82F-DB8D-3C26EF9113A5}"/>
                  </a:ext>
                </a:extLst>
              </p:cNvPr>
              <p:cNvGrpSpPr/>
              <p:nvPr/>
            </p:nvGrpSpPr>
            <p:grpSpPr>
              <a:xfrm>
                <a:off x="3297849" y="3725696"/>
                <a:ext cx="608830" cy="2305778"/>
                <a:chOff x="5196686" y="2714748"/>
                <a:chExt cx="392984" cy="1488323"/>
              </a:xfrm>
            </p:grpSpPr>
            <p:sp>
              <p:nvSpPr>
                <p:cNvPr id="628" name="Rectangle 65">
                  <a:extLst>
                    <a:ext uri="{FF2B5EF4-FFF2-40B4-BE49-F238E27FC236}">
                      <a16:creationId xmlns:a16="http://schemas.microsoft.com/office/drawing/2014/main" id="{0C2BC910-93CC-F4A4-603E-31658A5211E0}"/>
                    </a:ext>
                  </a:extLst>
                </p:cNvPr>
                <p:cNvSpPr>
                  <a:spLocks noChangeArrowheads="1"/>
                </p:cNvSpPr>
                <p:nvPr/>
              </p:nvSpPr>
              <p:spPr bwMode="auto">
                <a:xfrm>
                  <a:off x="5214106" y="2840168"/>
                  <a:ext cx="348" cy="348"/>
                </a:xfrm>
                <a:prstGeom prst="rect">
                  <a:avLst/>
                </a:prstGeom>
                <a:solidFill>
                  <a:srgbClr val="4A28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29" name="Freeform 66">
                  <a:extLst>
                    <a:ext uri="{FF2B5EF4-FFF2-40B4-BE49-F238E27FC236}">
                      <a16:creationId xmlns:a16="http://schemas.microsoft.com/office/drawing/2014/main" id="{1232E8BB-DB68-7A01-D3C7-47F954B81204}"/>
                    </a:ext>
                  </a:extLst>
                </p:cNvPr>
                <p:cNvSpPr>
                  <a:spLocks/>
                </p:cNvSpPr>
                <p:nvPr/>
              </p:nvSpPr>
              <p:spPr bwMode="auto">
                <a:xfrm>
                  <a:off x="5262880" y="3000428"/>
                  <a:ext cx="0"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30" name="Freeform 67">
                  <a:extLst>
                    <a:ext uri="{FF2B5EF4-FFF2-40B4-BE49-F238E27FC236}">
                      <a16:creationId xmlns:a16="http://schemas.microsoft.com/office/drawing/2014/main" id="{F465E1D8-579C-FE72-4AA7-BBCE6B7BB56B}"/>
                    </a:ext>
                  </a:extLst>
                </p:cNvPr>
                <p:cNvSpPr>
                  <a:spLocks/>
                </p:cNvSpPr>
                <p:nvPr/>
              </p:nvSpPr>
              <p:spPr bwMode="auto">
                <a:xfrm>
                  <a:off x="5219680" y="2903575"/>
                  <a:ext cx="348" cy="697"/>
                </a:xfrm>
                <a:custGeom>
                  <a:avLst/>
                  <a:gdLst>
                    <a:gd name="T0" fmla="*/ 3 w 4"/>
                    <a:gd name="T1" fmla="*/ 0 h 8"/>
                    <a:gd name="T2" fmla="*/ 0 w 4"/>
                    <a:gd name="T3" fmla="*/ 8 h 8"/>
                    <a:gd name="T4" fmla="*/ 3 w 4"/>
                    <a:gd name="T5" fmla="*/ 0 h 8"/>
                  </a:gdLst>
                  <a:ahLst/>
                  <a:cxnLst>
                    <a:cxn ang="0">
                      <a:pos x="T0" y="T1"/>
                    </a:cxn>
                    <a:cxn ang="0">
                      <a:pos x="T2" y="T3"/>
                    </a:cxn>
                    <a:cxn ang="0">
                      <a:pos x="T4" y="T5"/>
                    </a:cxn>
                  </a:cxnLst>
                  <a:rect l="0" t="0" r="r" b="b"/>
                  <a:pathLst>
                    <a:path w="4" h="8">
                      <a:moveTo>
                        <a:pt x="3" y="0"/>
                      </a:moveTo>
                      <a:cubicBezTo>
                        <a:pt x="2" y="2"/>
                        <a:pt x="1" y="5"/>
                        <a:pt x="0" y="8"/>
                      </a:cubicBezTo>
                      <a:cubicBezTo>
                        <a:pt x="0" y="8"/>
                        <a:pt x="4" y="1"/>
                        <a:pt x="3"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31" name="Freeform 68">
                  <a:extLst>
                    <a:ext uri="{FF2B5EF4-FFF2-40B4-BE49-F238E27FC236}">
                      <a16:creationId xmlns:a16="http://schemas.microsoft.com/office/drawing/2014/main" id="{67812DCC-F0BA-4929-F138-5E148270587A}"/>
                    </a:ext>
                  </a:extLst>
                </p:cNvPr>
                <p:cNvSpPr>
                  <a:spLocks/>
                </p:cNvSpPr>
                <p:nvPr/>
              </p:nvSpPr>
              <p:spPr bwMode="auto">
                <a:xfrm>
                  <a:off x="5541244" y="2974996"/>
                  <a:ext cx="697" cy="0"/>
                </a:xfrm>
                <a:custGeom>
                  <a:avLst/>
                  <a:gdLst>
                    <a:gd name="T0" fmla="*/ 5 w 7"/>
                    <a:gd name="T1" fmla="*/ 0 h 1"/>
                    <a:gd name="T2" fmla="*/ 7 w 7"/>
                    <a:gd name="T3" fmla="*/ 0 h 1"/>
                    <a:gd name="T4" fmla="*/ 7 w 7"/>
                    <a:gd name="T5" fmla="*/ 0 h 1"/>
                    <a:gd name="T6" fmla="*/ 0 w 7"/>
                    <a:gd name="T7" fmla="*/ 1 h 1"/>
                    <a:gd name="T8" fmla="*/ 2 w 7"/>
                    <a:gd name="T9" fmla="*/ 1 h 1"/>
                    <a:gd name="T10" fmla="*/ 5 w 7"/>
                    <a:gd name="T11" fmla="*/ 0 h 1"/>
                  </a:gdLst>
                  <a:ahLst/>
                  <a:cxnLst>
                    <a:cxn ang="0">
                      <a:pos x="T0" y="T1"/>
                    </a:cxn>
                    <a:cxn ang="0">
                      <a:pos x="T2" y="T3"/>
                    </a:cxn>
                    <a:cxn ang="0">
                      <a:pos x="T4" y="T5"/>
                    </a:cxn>
                    <a:cxn ang="0">
                      <a:pos x="T6" y="T7"/>
                    </a:cxn>
                    <a:cxn ang="0">
                      <a:pos x="T8" y="T9"/>
                    </a:cxn>
                    <a:cxn ang="0">
                      <a:pos x="T10" y="T11"/>
                    </a:cxn>
                  </a:cxnLst>
                  <a:rect l="0" t="0" r="r" b="b"/>
                  <a:pathLst>
                    <a:path w="7" h="1">
                      <a:moveTo>
                        <a:pt x="5" y="0"/>
                      </a:moveTo>
                      <a:cubicBezTo>
                        <a:pt x="6" y="0"/>
                        <a:pt x="6" y="0"/>
                        <a:pt x="7" y="0"/>
                      </a:cubicBezTo>
                      <a:lnTo>
                        <a:pt x="7" y="0"/>
                      </a:lnTo>
                      <a:cubicBezTo>
                        <a:pt x="5" y="0"/>
                        <a:pt x="2" y="0"/>
                        <a:pt x="0" y="1"/>
                      </a:cubicBezTo>
                      <a:lnTo>
                        <a:pt x="2" y="1"/>
                      </a:lnTo>
                      <a:cubicBezTo>
                        <a:pt x="2" y="0"/>
                        <a:pt x="4" y="0"/>
                        <a:pt x="5"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32" name="Freeform 69">
                  <a:extLst>
                    <a:ext uri="{FF2B5EF4-FFF2-40B4-BE49-F238E27FC236}">
                      <a16:creationId xmlns:a16="http://schemas.microsoft.com/office/drawing/2014/main" id="{64460CE0-2D97-C1EB-493B-EBA5DFFB6476}"/>
                    </a:ext>
                  </a:extLst>
                </p:cNvPr>
                <p:cNvSpPr>
                  <a:spLocks/>
                </p:cNvSpPr>
                <p:nvPr/>
              </p:nvSpPr>
              <p:spPr bwMode="auto">
                <a:xfrm>
                  <a:off x="5219680" y="2903575"/>
                  <a:ext cx="348" cy="697"/>
                </a:xfrm>
                <a:custGeom>
                  <a:avLst/>
                  <a:gdLst>
                    <a:gd name="T0" fmla="*/ 3 w 4"/>
                    <a:gd name="T1" fmla="*/ 0 h 8"/>
                    <a:gd name="T2" fmla="*/ 1 w 4"/>
                    <a:gd name="T3" fmla="*/ 8 h 8"/>
                    <a:gd name="T4" fmla="*/ 4 w 4"/>
                    <a:gd name="T5" fmla="*/ 0 h 8"/>
                    <a:gd name="T6" fmla="*/ 3 w 4"/>
                    <a:gd name="T7" fmla="*/ 0 h 8"/>
                  </a:gdLst>
                  <a:ahLst/>
                  <a:cxnLst>
                    <a:cxn ang="0">
                      <a:pos x="T0" y="T1"/>
                    </a:cxn>
                    <a:cxn ang="0">
                      <a:pos x="T2" y="T3"/>
                    </a:cxn>
                    <a:cxn ang="0">
                      <a:pos x="T4" y="T5"/>
                    </a:cxn>
                    <a:cxn ang="0">
                      <a:pos x="T6" y="T7"/>
                    </a:cxn>
                  </a:cxnLst>
                  <a:rect l="0" t="0" r="r" b="b"/>
                  <a:pathLst>
                    <a:path w="4" h="8">
                      <a:moveTo>
                        <a:pt x="3" y="0"/>
                      </a:moveTo>
                      <a:cubicBezTo>
                        <a:pt x="1" y="0"/>
                        <a:pt x="0" y="7"/>
                        <a:pt x="1" y="8"/>
                      </a:cubicBezTo>
                      <a:cubicBezTo>
                        <a:pt x="2" y="5"/>
                        <a:pt x="3" y="2"/>
                        <a:pt x="4" y="0"/>
                      </a:cubicBezTo>
                      <a:cubicBezTo>
                        <a:pt x="3" y="0"/>
                        <a:pt x="3" y="0"/>
                        <a:pt x="3"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33" name="Freeform 70">
                  <a:extLst>
                    <a:ext uri="{FF2B5EF4-FFF2-40B4-BE49-F238E27FC236}">
                      <a16:creationId xmlns:a16="http://schemas.microsoft.com/office/drawing/2014/main" id="{FB510D9A-A82F-C53C-6E01-41A7DF3D392F}"/>
                    </a:ext>
                  </a:extLst>
                </p:cNvPr>
                <p:cNvSpPr>
                  <a:spLocks/>
                </p:cNvSpPr>
                <p:nvPr/>
              </p:nvSpPr>
              <p:spPr bwMode="auto">
                <a:xfrm>
                  <a:off x="5219331" y="2902879"/>
                  <a:ext cx="697" cy="1394"/>
                </a:xfrm>
                <a:custGeom>
                  <a:avLst/>
                  <a:gdLst>
                    <a:gd name="T0" fmla="*/ 5 w 6"/>
                    <a:gd name="T1" fmla="*/ 9 h 17"/>
                    <a:gd name="T2" fmla="*/ 6 w 6"/>
                    <a:gd name="T3" fmla="*/ 9 h 17"/>
                    <a:gd name="T4" fmla="*/ 3 w 6"/>
                    <a:gd name="T5" fmla="*/ 17 h 17"/>
                    <a:gd name="T6" fmla="*/ 5 w 6"/>
                    <a:gd name="T7" fmla="*/ 9 h 17"/>
                  </a:gdLst>
                  <a:ahLst/>
                  <a:cxnLst>
                    <a:cxn ang="0">
                      <a:pos x="T0" y="T1"/>
                    </a:cxn>
                    <a:cxn ang="0">
                      <a:pos x="T2" y="T3"/>
                    </a:cxn>
                    <a:cxn ang="0">
                      <a:pos x="T4" y="T5"/>
                    </a:cxn>
                    <a:cxn ang="0">
                      <a:pos x="T6" y="T7"/>
                    </a:cxn>
                  </a:cxnLst>
                  <a:rect l="0" t="0" r="r" b="b"/>
                  <a:pathLst>
                    <a:path w="6" h="17">
                      <a:moveTo>
                        <a:pt x="5" y="9"/>
                      </a:moveTo>
                      <a:cubicBezTo>
                        <a:pt x="5" y="9"/>
                        <a:pt x="5" y="9"/>
                        <a:pt x="6" y="9"/>
                      </a:cubicBezTo>
                      <a:cubicBezTo>
                        <a:pt x="6" y="2"/>
                        <a:pt x="0" y="0"/>
                        <a:pt x="3" y="17"/>
                      </a:cubicBezTo>
                      <a:cubicBezTo>
                        <a:pt x="2" y="16"/>
                        <a:pt x="3" y="9"/>
                        <a:pt x="5" y="9"/>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34" name="Rectangle 71">
                  <a:extLst>
                    <a:ext uri="{FF2B5EF4-FFF2-40B4-BE49-F238E27FC236}">
                      <a16:creationId xmlns:a16="http://schemas.microsoft.com/office/drawing/2014/main" id="{0BCFD7CD-B5E9-6127-5C00-82E80C5CD64F}"/>
                    </a:ext>
                  </a:extLst>
                </p:cNvPr>
                <p:cNvSpPr>
                  <a:spLocks noChangeArrowheads="1"/>
                </p:cNvSpPr>
                <p:nvPr/>
              </p:nvSpPr>
              <p:spPr bwMode="auto">
                <a:xfrm>
                  <a:off x="5541940" y="2974996"/>
                  <a:ext cx="348" cy="348"/>
                </a:xfrm>
                <a:prstGeom prst="rect">
                  <a:avLst/>
                </a:prstGeom>
                <a:solidFill>
                  <a:srgbClr val="4A28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35" name="Freeform 72">
                  <a:extLst>
                    <a:ext uri="{FF2B5EF4-FFF2-40B4-BE49-F238E27FC236}">
                      <a16:creationId xmlns:a16="http://schemas.microsoft.com/office/drawing/2014/main" id="{FAC1BC62-A0AA-B85E-998E-16309A2A4E7E}"/>
                    </a:ext>
                  </a:extLst>
                </p:cNvPr>
                <p:cNvSpPr>
                  <a:spLocks/>
                </p:cNvSpPr>
                <p:nvPr/>
              </p:nvSpPr>
              <p:spPr bwMode="auto">
                <a:xfrm>
                  <a:off x="5541592" y="2974996"/>
                  <a:ext cx="0" cy="0"/>
                </a:xfrm>
                <a:custGeom>
                  <a:avLst/>
                  <a:gdLst>
                    <a:gd name="T0" fmla="*/ 3 w 3"/>
                    <a:gd name="T1" fmla="*/ 1 w 3"/>
                    <a:gd name="T2" fmla="*/ 3 w 3"/>
                  </a:gdLst>
                  <a:ahLst/>
                  <a:cxnLst>
                    <a:cxn ang="0">
                      <a:pos x="T0" y="0"/>
                    </a:cxn>
                    <a:cxn ang="0">
                      <a:pos x="T1" y="0"/>
                    </a:cxn>
                    <a:cxn ang="0">
                      <a:pos x="T2" y="0"/>
                    </a:cxn>
                  </a:cxnLst>
                  <a:rect l="0" t="0" r="r" b="b"/>
                  <a:pathLst>
                    <a:path w="3">
                      <a:moveTo>
                        <a:pt x="3" y="0"/>
                      </a:moveTo>
                      <a:cubicBezTo>
                        <a:pt x="2" y="0"/>
                        <a:pt x="1" y="0"/>
                        <a:pt x="1" y="0"/>
                      </a:cubicBezTo>
                      <a:cubicBezTo>
                        <a:pt x="0" y="0"/>
                        <a:pt x="0" y="0"/>
                        <a:pt x="3"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36" name="Freeform 73">
                  <a:extLst>
                    <a:ext uri="{FF2B5EF4-FFF2-40B4-BE49-F238E27FC236}">
                      <a16:creationId xmlns:a16="http://schemas.microsoft.com/office/drawing/2014/main" id="{758BB09F-3B66-0350-7779-2206CB5AB32B}"/>
                    </a:ext>
                  </a:extLst>
                </p:cNvPr>
                <p:cNvSpPr>
                  <a:spLocks/>
                </p:cNvSpPr>
                <p:nvPr/>
              </p:nvSpPr>
              <p:spPr bwMode="auto">
                <a:xfrm>
                  <a:off x="5232919" y="2944686"/>
                  <a:ext cx="348" cy="697"/>
                </a:xfrm>
                <a:custGeom>
                  <a:avLst/>
                  <a:gdLst>
                    <a:gd name="T0" fmla="*/ 2 w 2"/>
                    <a:gd name="T1" fmla="*/ 0 h 8"/>
                    <a:gd name="T2" fmla="*/ 1 w 2"/>
                    <a:gd name="T3" fmla="*/ 5 h 8"/>
                    <a:gd name="T4" fmla="*/ 0 w 2"/>
                    <a:gd name="T5" fmla="*/ 8 h 8"/>
                    <a:gd name="T6" fmla="*/ 1 w 2"/>
                    <a:gd name="T7" fmla="*/ 6 h 8"/>
                    <a:gd name="T8" fmla="*/ 2 w 2"/>
                    <a:gd name="T9" fmla="*/ 1 h 8"/>
                    <a:gd name="T10" fmla="*/ 2 w 2"/>
                    <a:gd name="T11" fmla="*/ 0 h 8"/>
                  </a:gdLst>
                  <a:ahLst/>
                  <a:cxnLst>
                    <a:cxn ang="0">
                      <a:pos x="T0" y="T1"/>
                    </a:cxn>
                    <a:cxn ang="0">
                      <a:pos x="T2" y="T3"/>
                    </a:cxn>
                    <a:cxn ang="0">
                      <a:pos x="T4" y="T5"/>
                    </a:cxn>
                    <a:cxn ang="0">
                      <a:pos x="T6" y="T7"/>
                    </a:cxn>
                    <a:cxn ang="0">
                      <a:pos x="T8" y="T9"/>
                    </a:cxn>
                    <a:cxn ang="0">
                      <a:pos x="T10" y="T11"/>
                    </a:cxn>
                  </a:cxnLst>
                  <a:rect l="0" t="0" r="r" b="b"/>
                  <a:pathLst>
                    <a:path w="2" h="8">
                      <a:moveTo>
                        <a:pt x="2" y="0"/>
                      </a:moveTo>
                      <a:cubicBezTo>
                        <a:pt x="2" y="1"/>
                        <a:pt x="1" y="4"/>
                        <a:pt x="1" y="5"/>
                      </a:cubicBezTo>
                      <a:cubicBezTo>
                        <a:pt x="1" y="6"/>
                        <a:pt x="0" y="7"/>
                        <a:pt x="0" y="8"/>
                      </a:cubicBezTo>
                      <a:cubicBezTo>
                        <a:pt x="0" y="7"/>
                        <a:pt x="1" y="6"/>
                        <a:pt x="1" y="6"/>
                      </a:cubicBezTo>
                      <a:cubicBezTo>
                        <a:pt x="1" y="4"/>
                        <a:pt x="1" y="3"/>
                        <a:pt x="2" y="1"/>
                      </a:cubicBezTo>
                      <a:cubicBezTo>
                        <a:pt x="2" y="1"/>
                        <a:pt x="2" y="0"/>
                        <a:pt x="2"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37" name="Freeform 74">
                  <a:extLst>
                    <a:ext uri="{FF2B5EF4-FFF2-40B4-BE49-F238E27FC236}">
                      <a16:creationId xmlns:a16="http://schemas.microsoft.com/office/drawing/2014/main" id="{1B8594D8-DEC0-9306-AC4B-A45B4B923B90}"/>
                    </a:ext>
                  </a:extLst>
                </p:cNvPr>
                <p:cNvSpPr>
                  <a:spLocks/>
                </p:cNvSpPr>
                <p:nvPr/>
              </p:nvSpPr>
              <p:spPr bwMode="auto">
                <a:xfrm>
                  <a:off x="5235357" y="281578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38" name="Freeform 75">
                  <a:extLst>
                    <a:ext uri="{FF2B5EF4-FFF2-40B4-BE49-F238E27FC236}">
                      <a16:creationId xmlns:a16="http://schemas.microsoft.com/office/drawing/2014/main" id="{66D07D5B-74EF-CCDC-9530-9F542AC7A161}"/>
                    </a:ext>
                  </a:extLst>
                </p:cNvPr>
                <p:cNvSpPr>
                  <a:spLocks/>
                </p:cNvSpPr>
                <p:nvPr/>
              </p:nvSpPr>
              <p:spPr bwMode="auto">
                <a:xfrm>
                  <a:off x="5541592" y="2974996"/>
                  <a:ext cx="348" cy="0"/>
                </a:xfrm>
                <a:custGeom>
                  <a:avLst/>
                  <a:gdLst>
                    <a:gd name="T0" fmla="*/ 3 w 4"/>
                    <a:gd name="T1" fmla="*/ 0 h 1"/>
                    <a:gd name="T2" fmla="*/ 1 w 4"/>
                    <a:gd name="T3" fmla="*/ 0 h 1"/>
                    <a:gd name="T4" fmla="*/ 0 w 4"/>
                    <a:gd name="T5" fmla="*/ 1 h 1"/>
                    <a:gd name="T6" fmla="*/ 3 w 4"/>
                    <a:gd name="T7" fmla="*/ 0 h 1"/>
                    <a:gd name="T8" fmla="*/ 3 w 4"/>
                    <a:gd name="T9" fmla="*/ 0 h 1"/>
                    <a:gd name="T10" fmla="*/ 3 w 4"/>
                    <a:gd name="T11" fmla="*/ 0 h 1"/>
                  </a:gdLst>
                  <a:ahLst/>
                  <a:cxnLst>
                    <a:cxn ang="0">
                      <a:pos x="T0" y="T1"/>
                    </a:cxn>
                    <a:cxn ang="0">
                      <a:pos x="T2" y="T3"/>
                    </a:cxn>
                    <a:cxn ang="0">
                      <a:pos x="T4" y="T5"/>
                    </a:cxn>
                    <a:cxn ang="0">
                      <a:pos x="T6" y="T7"/>
                    </a:cxn>
                    <a:cxn ang="0">
                      <a:pos x="T8" y="T9"/>
                    </a:cxn>
                    <a:cxn ang="0">
                      <a:pos x="T10" y="T11"/>
                    </a:cxn>
                  </a:cxnLst>
                  <a:rect l="0" t="0" r="r" b="b"/>
                  <a:pathLst>
                    <a:path w="4" h="1">
                      <a:moveTo>
                        <a:pt x="3" y="0"/>
                      </a:moveTo>
                      <a:cubicBezTo>
                        <a:pt x="2" y="0"/>
                        <a:pt x="2" y="0"/>
                        <a:pt x="1" y="0"/>
                      </a:cubicBezTo>
                      <a:cubicBezTo>
                        <a:pt x="1" y="0"/>
                        <a:pt x="0" y="0"/>
                        <a:pt x="0" y="1"/>
                      </a:cubicBezTo>
                      <a:cubicBezTo>
                        <a:pt x="4" y="0"/>
                        <a:pt x="4" y="0"/>
                        <a:pt x="3" y="0"/>
                      </a:cubicBezTo>
                      <a:lnTo>
                        <a:pt x="3" y="0"/>
                      </a:lnTo>
                      <a:lnTo>
                        <a:pt x="3" y="0"/>
                      </a:ln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39" name="Freeform 76">
                  <a:extLst>
                    <a:ext uri="{FF2B5EF4-FFF2-40B4-BE49-F238E27FC236}">
                      <a16:creationId xmlns:a16="http://schemas.microsoft.com/office/drawing/2014/main" id="{358C3023-385E-BB7F-2782-CB9769A94A9A}"/>
                    </a:ext>
                  </a:extLst>
                </p:cNvPr>
                <p:cNvSpPr>
                  <a:spLocks/>
                </p:cNvSpPr>
                <p:nvPr/>
              </p:nvSpPr>
              <p:spPr bwMode="auto">
                <a:xfrm>
                  <a:off x="5235706" y="281578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40" name="Freeform 77">
                  <a:extLst>
                    <a:ext uri="{FF2B5EF4-FFF2-40B4-BE49-F238E27FC236}">
                      <a16:creationId xmlns:a16="http://schemas.microsoft.com/office/drawing/2014/main" id="{51B02111-6B29-F1D9-9727-7B9CEE2A17D5}"/>
                    </a:ext>
                  </a:extLst>
                </p:cNvPr>
                <p:cNvSpPr>
                  <a:spLocks/>
                </p:cNvSpPr>
                <p:nvPr/>
              </p:nvSpPr>
              <p:spPr bwMode="auto">
                <a:xfrm>
                  <a:off x="5235706" y="2815781"/>
                  <a:ext cx="348" cy="0"/>
                </a:xfrm>
                <a:custGeom>
                  <a:avLst/>
                  <a:gdLst>
                    <a:gd name="T0" fmla="*/ 0 w 5"/>
                    <a:gd name="T1" fmla="*/ 5 w 5"/>
                    <a:gd name="T2" fmla="*/ 0 w 5"/>
                  </a:gdLst>
                  <a:ahLst/>
                  <a:cxnLst>
                    <a:cxn ang="0">
                      <a:pos x="T0" y="0"/>
                    </a:cxn>
                    <a:cxn ang="0">
                      <a:pos x="T1" y="0"/>
                    </a:cxn>
                    <a:cxn ang="0">
                      <a:pos x="T2" y="0"/>
                    </a:cxn>
                  </a:cxnLst>
                  <a:rect l="0" t="0" r="r" b="b"/>
                  <a:pathLst>
                    <a:path w="5">
                      <a:moveTo>
                        <a:pt x="0" y="0"/>
                      </a:moveTo>
                      <a:lnTo>
                        <a:pt x="5" y="0"/>
                      </a:lnTo>
                      <a:cubicBezTo>
                        <a:pt x="3" y="0"/>
                        <a:pt x="2" y="0"/>
                        <a:pt x="0"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41" name="Freeform 78">
                  <a:extLst>
                    <a:ext uri="{FF2B5EF4-FFF2-40B4-BE49-F238E27FC236}">
                      <a16:creationId xmlns:a16="http://schemas.microsoft.com/office/drawing/2014/main" id="{303AB758-587D-A252-C6DB-B177C9EC3C1D}"/>
                    </a:ext>
                  </a:extLst>
                </p:cNvPr>
                <p:cNvSpPr>
                  <a:spLocks/>
                </p:cNvSpPr>
                <p:nvPr/>
              </p:nvSpPr>
              <p:spPr bwMode="auto">
                <a:xfrm>
                  <a:off x="5541592" y="2974996"/>
                  <a:ext cx="348" cy="0"/>
                </a:xfrm>
                <a:custGeom>
                  <a:avLst/>
                  <a:gdLst>
                    <a:gd name="T0" fmla="*/ 0 w 3"/>
                    <a:gd name="T1" fmla="*/ 1 h 1"/>
                    <a:gd name="T2" fmla="*/ 2 w 3"/>
                    <a:gd name="T3" fmla="*/ 1 h 1"/>
                    <a:gd name="T4" fmla="*/ 3 w 3"/>
                    <a:gd name="T5" fmla="*/ 0 h 1"/>
                    <a:gd name="T6" fmla="*/ 0 w 3"/>
                    <a:gd name="T7" fmla="*/ 1 h 1"/>
                  </a:gdLst>
                  <a:ahLst/>
                  <a:cxnLst>
                    <a:cxn ang="0">
                      <a:pos x="T0" y="T1"/>
                    </a:cxn>
                    <a:cxn ang="0">
                      <a:pos x="T2" y="T3"/>
                    </a:cxn>
                    <a:cxn ang="0">
                      <a:pos x="T4" y="T5"/>
                    </a:cxn>
                    <a:cxn ang="0">
                      <a:pos x="T6" y="T7"/>
                    </a:cxn>
                  </a:cxnLst>
                  <a:rect l="0" t="0" r="r" b="b"/>
                  <a:pathLst>
                    <a:path w="3" h="1">
                      <a:moveTo>
                        <a:pt x="0" y="1"/>
                      </a:moveTo>
                      <a:cubicBezTo>
                        <a:pt x="0" y="1"/>
                        <a:pt x="1" y="1"/>
                        <a:pt x="2" y="1"/>
                      </a:cubicBezTo>
                      <a:cubicBezTo>
                        <a:pt x="2" y="0"/>
                        <a:pt x="3" y="0"/>
                        <a:pt x="3" y="0"/>
                      </a:cubicBezTo>
                      <a:cubicBezTo>
                        <a:pt x="2" y="0"/>
                        <a:pt x="0" y="0"/>
                        <a:pt x="0" y="1"/>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42" name="Freeform 79">
                  <a:extLst>
                    <a:ext uri="{FF2B5EF4-FFF2-40B4-BE49-F238E27FC236}">
                      <a16:creationId xmlns:a16="http://schemas.microsoft.com/office/drawing/2014/main" id="{32099B65-98DC-F682-7A07-37B4DAB46EAD}"/>
                    </a:ext>
                  </a:extLst>
                </p:cNvPr>
                <p:cNvSpPr>
                  <a:spLocks/>
                </p:cNvSpPr>
                <p:nvPr/>
              </p:nvSpPr>
              <p:spPr bwMode="auto">
                <a:xfrm>
                  <a:off x="5232919" y="2944686"/>
                  <a:ext cx="348" cy="697"/>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0" y="2"/>
                        <a:pt x="0" y="3"/>
                        <a:pt x="0" y="5"/>
                      </a:cubicBezTo>
                      <a:cubicBezTo>
                        <a:pt x="0" y="3"/>
                        <a:pt x="1" y="1"/>
                        <a:pt x="1"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43" name="Freeform 80">
                  <a:extLst>
                    <a:ext uri="{FF2B5EF4-FFF2-40B4-BE49-F238E27FC236}">
                      <a16:creationId xmlns:a16="http://schemas.microsoft.com/office/drawing/2014/main" id="{46516949-BB0A-3575-30E8-F5CC0BE24F9C}"/>
                    </a:ext>
                  </a:extLst>
                </p:cNvPr>
                <p:cNvSpPr>
                  <a:spLocks/>
                </p:cNvSpPr>
                <p:nvPr/>
              </p:nvSpPr>
              <p:spPr bwMode="auto">
                <a:xfrm>
                  <a:off x="5232919" y="2945382"/>
                  <a:ext cx="0" cy="1045"/>
                </a:xfrm>
                <a:custGeom>
                  <a:avLst/>
                  <a:gdLst>
                    <a:gd name="T0" fmla="*/ 2 w 2"/>
                    <a:gd name="T1" fmla="*/ 2 h 12"/>
                    <a:gd name="T2" fmla="*/ 1 w 2"/>
                    <a:gd name="T3" fmla="*/ 3 h 12"/>
                    <a:gd name="T4" fmla="*/ 0 w 2"/>
                    <a:gd name="T5" fmla="*/ 12 h 12"/>
                    <a:gd name="T6" fmla="*/ 2 w 2"/>
                    <a:gd name="T7" fmla="*/ 0 h 12"/>
                    <a:gd name="T8" fmla="*/ 2 w 2"/>
                    <a:gd name="T9" fmla="*/ 2 h 12"/>
                  </a:gdLst>
                  <a:ahLst/>
                  <a:cxnLst>
                    <a:cxn ang="0">
                      <a:pos x="T0" y="T1"/>
                    </a:cxn>
                    <a:cxn ang="0">
                      <a:pos x="T2" y="T3"/>
                    </a:cxn>
                    <a:cxn ang="0">
                      <a:pos x="T4" y="T5"/>
                    </a:cxn>
                    <a:cxn ang="0">
                      <a:pos x="T6" y="T7"/>
                    </a:cxn>
                    <a:cxn ang="0">
                      <a:pos x="T8" y="T9"/>
                    </a:cxn>
                  </a:cxnLst>
                  <a:rect l="0" t="0" r="r" b="b"/>
                  <a:pathLst>
                    <a:path w="2" h="12">
                      <a:moveTo>
                        <a:pt x="2" y="2"/>
                      </a:moveTo>
                      <a:cubicBezTo>
                        <a:pt x="1" y="2"/>
                        <a:pt x="1" y="3"/>
                        <a:pt x="1" y="3"/>
                      </a:cubicBezTo>
                      <a:cubicBezTo>
                        <a:pt x="1" y="6"/>
                        <a:pt x="0" y="9"/>
                        <a:pt x="0" y="12"/>
                      </a:cubicBezTo>
                      <a:cubicBezTo>
                        <a:pt x="0" y="8"/>
                        <a:pt x="1" y="4"/>
                        <a:pt x="2" y="0"/>
                      </a:cubicBezTo>
                      <a:cubicBezTo>
                        <a:pt x="2" y="1"/>
                        <a:pt x="2" y="1"/>
                        <a:pt x="2" y="2"/>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44" name="Rectangle 81">
                  <a:extLst>
                    <a:ext uri="{FF2B5EF4-FFF2-40B4-BE49-F238E27FC236}">
                      <a16:creationId xmlns:a16="http://schemas.microsoft.com/office/drawing/2014/main" id="{5F54A399-7F3A-73D0-8264-D7F63F227BE9}"/>
                    </a:ext>
                  </a:extLst>
                </p:cNvPr>
                <p:cNvSpPr>
                  <a:spLocks noChangeArrowheads="1"/>
                </p:cNvSpPr>
                <p:nvPr/>
              </p:nvSpPr>
              <p:spPr bwMode="auto">
                <a:xfrm>
                  <a:off x="5236054" y="2815781"/>
                  <a:ext cx="348" cy="348"/>
                </a:xfrm>
                <a:prstGeom prst="rect">
                  <a:avLst/>
                </a:prstGeom>
                <a:solidFill>
                  <a:srgbClr val="4A28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45" name="Freeform 82">
                  <a:extLst>
                    <a:ext uri="{FF2B5EF4-FFF2-40B4-BE49-F238E27FC236}">
                      <a16:creationId xmlns:a16="http://schemas.microsoft.com/office/drawing/2014/main" id="{7C8627C7-47BA-CDE1-8218-41AC95773D64}"/>
                    </a:ext>
                  </a:extLst>
                </p:cNvPr>
                <p:cNvSpPr>
                  <a:spLocks/>
                </p:cNvSpPr>
                <p:nvPr/>
              </p:nvSpPr>
              <p:spPr bwMode="auto">
                <a:xfrm>
                  <a:off x="5232570" y="2945731"/>
                  <a:ext cx="348" cy="697"/>
                </a:xfrm>
                <a:custGeom>
                  <a:avLst/>
                  <a:gdLst>
                    <a:gd name="T0" fmla="*/ 1 w 2"/>
                    <a:gd name="T1" fmla="*/ 9 h 9"/>
                    <a:gd name="T2" fmla="*/ 2 w 2"/>
                    <a:gd name="T3" fmla="*/ 0 h 9"/>
                    <a:gd name="T4" fmla="*/ 1 w 2"/>
                    <a:gd name="T5" fmla="*/ 9 h 9"/>
                  </a:gdLst>
                  <a:ahLst/>
                  <a:cxnLst>
                    <a:cxn ang="0">
                      <a:pos x="T0" y="T1"/>
                    </a:cxn>
                    <a:cxn ang="0">
                      <a:pos x="T2" y="T3"/>
                    </a:cxn>
                    <a:cxn ang="0">
                      <a:pos x="T4" y="T5"/>
                    </a:cxn>
                  </a:cxnLst>
                  <a:rect l="0" t="0" r="r" b="b"/>
                  <a:pathLst>
                    <a:path w="2" h="9">
                      <a:moveTo>
                        <a:pt x="1" y="9"/>
                      </a:moveTo>
                      <a:cubicBezTo>
                        <a:pt x="1" y="6"/>
                        <a:pt x="2" y="3"/>
                        <a:pt x="2" y="0"/>
                      </a:cubicBezTo>
                      <a:cubicBezTo>
                        <a:pt x="1" y="3"/>
                        <a:pt x="0" y="7"/>
                        <a:pt x="1" y="9"/>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46" name="Freeform 83">
                  <a:extLst>
                    <a:ext uri="{FF2B5EF4-FFF2-40B4-BE49-F238E27FC236}">
                      <a16:creationId xmlns:a16="http://schemas.microsoft.com/office/drawing/2014/main" id="{6F180BA9-C466-DC56-FA03-F043C4A5C494}"/>
                    </a:ext>
                  </a:extLst>
                </p:cNvPr>
                <p:cNvSpPr>
                  <a:spLocks/>
                </p:cNvSpPr>
                <p:nvPr/>
              </p:nvSpPr>
              <p:spPr bwMode="auto">
                <a:xfrm>
                  <a:off x="5231873" y="2942944"/>
                  <a:ext cx="1394" cy="3484"/>
                </a:xfrm>
                <a:custGeom>
                  <a:avLst/>
                  <a:gdLst>
                    <a:gd name="T0" fmla="*/ 12 w 17"/>
                    <a:gd name="T1" fmla="*/ 33 h 42"/>
                    <a:gd name="T2" fmla="*/ 11 w 17"/>
                    <a:gd name="T3" fmla="*/ 42 h 42"/>
                    <a:gd name="T4" fmla="*/ 12 w 17"/>
                    <a:gd name="T5" fmla="*/ 33 h 42"/>
                  </a:gdLst>
                  <a:ahLst/>
                  <a:cxnLst>
                    <a:cxn ang="0">
                      <a:pos x="T0" y="T1"/>
                    </a:cxn>
                    <a:cxn ang="0">
                      <a:pos x="T2" y="T3"/>
                    </a:cxn>
                    <a:cxn ang="0">
                      <a:pos x="T4" y="T5"/>
                    </a:cxn>
                  </a:cxnLst>
                  <a:rect l="0" t="0" r="r" b="b"/>
                  <a:pathLst>
                    <a:path w="17" h="42">
                      <a:moveTo>
                        <a:pt x="12" y="33"/>
                      </a:moveTo>
                      <a:cubicBezTo>
                        <a:pt x="17" y="0"/>
                        <a:pt x="0" y="17"/>
                        <a:pt x="11" y="42"/>
                      </a:cubicBezTo>
                      <a:cubicBezTo>
                        <a:pt x="10" y="40"/>
                        <a:pt x="11" y="36"/>
                        <a:pt x="12" y="33"/>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47" name="Freeform 84">
                  <a:extLst>
                    <a:ext uri="{FF2B5EF4-FFF2-40B4-BE49-F238E27FC236}">
                      <a16:creationId xmlns:a16="http://schemas.microsoft.com/office/drawing/2014/main" id="{D448EE76-019C-F63B-DD3A-745807596253}"/>
                    </a:ext>
                  </a:extLst>
                </p:cNvPr>
                <p:cNvSpPr>
                  <a:spLocks/>
                </p:cNvSpPr>
                <p:nvPr/>
              </p:nvSpPr>
              <p:spPr bwMode="auto">
                <a:xfrm>
                  <a:off x="5544379" y="2801846"/>
                  <a:ext cx="0"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1" y="0"/>
                        <a:pt x="0" y="0"/>
                        <a:pt x="0"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48" name="Freeform 86">
                  <a:extLst>
                    <a:ext uri="{FF2B5EF4-FFF2-40B4-BE49-F238E27FC236}">
                      <a16:creationId xmlns:a16="http://schemas.microsoft.com/office/drawing/2014/main" id="{FE6B5F48-B6B8-0417-0B89-7CCDEF13F0F4}"/>
                    </a:ext>
                  </a:extLst>
                </p:cNvPr>
                <p:cNvSpPr>
                  <a:spLocks/>
                </p:cNvSpPr>
                <p:nvPr/>
              </p:nvSpPr>
              <p:spPr bwMode="auto">
                <a:xfrm>
                  <a:off x="5544379" y="2801846"/>
                  <a:ext cx="0" cy="0"/>
                </a:xfrm>
                <a:custGeom>
                  <a:avLst/>
                  <a:gdLst>
                    <a:gd name="T0" fmla="*/ 0 w 3"/>
                    <a:gd name="T1" fmla="*/ 0 h 1"/>
                    <a:gd name="T2" fmla="*/ 1 w 3"/>
                    <a:gd name="T3" fmla="*/ 0 h 1"/>
                    <a:gd name="T4" fmla="*/ 1 w 3"/>
                    <a:gd name="T5" fmla="*/ 0 h 1"/>
                    <a:gd name="T6" fmla="*/ 3 w 3"/>
                    <a:gd name="T7" fmla="*/ 1 h 1"/>
                    <a:gd name="T8" fmla="*/ 0 w 3"/>
                    <a:gd name="T9" fmla="*/ 0 h 1"/>
                    <a:gd name="T10" fmla="*/ 0 w 3"/>
                    <a:gd name="T11" fmla="*/ 0 h 1"/>
                  </a:gdLst>
                  <a:ahLst/>
                  <a:cxnLst>
                    <a:cxn ang="0">
                      <a:pos x="T0" y="T1"/>
                    </a:cxn>
                    <a:cxn ang="0">
                      <a:pos x="T2" y="T3"/>
                    </a:cxn>
                    <a:cxn ang="0">
                      <a:pos x="T4" y="T5"/>
                    </a:cxn>
                    <a:cxn ang="0">
                      <a:pos x="T6" y="T7"/>
                    </a:cxn>
                    <a:cxn ang="0">
                      <a:pos x="T8" y="T9"/>
                    </a:cxn>
                    <a:cxn ang="0">
                      <a:pos x="T10" y="T11"/>
                    </a:cxn>
                  </a:cxnLst>
                  <a:rect l="0" t="0" r="r" b="b"/>
                  <a:pathLst>
                    <a:path w="3" h="1">
                      <a:moveTo>
                        <a:pt x="0" y="0"/>
                      </a:moveTo>
                      <a:cubicBezTo>
                        <a:pt x="1" y="0"/>
                        <a:pt x="1" y="0"/>
                        <a:pt x="1" y="0"/>
                      </a:cubicBezTo>
                      <a:cubicBezTo>
                        <a:pt x="1" y="0"/>
                        <a:pt x="1" y="0"/>
                        <a:pt x="1" y="0"/>
                      </a:cubicBezTo>
                      <a:cubicBezTo>
                        <a:pt x="1" y="0"/>
                        <a:pt x="2" y="0"/>
                        <a:pt x="3" y="1"/>
                      </a:cubicBezTo>
                      <a:cubicBezTo>
                        <a:pt x="2" y="0"/>
                        <a:pt x="1" y="0"/>
                        <a:pt x="0" y="0"/>
                      </a:cubicBezTo>
                      <a:cubicBezTo>
                        <a:pt x="0" y="0"/>
                        <a:pt x="0" y="0"/>
                        <a:pt x="0"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49" name="Freeform 87">
                  <a:extLst>
                    <a:ext uri="{FF2B5EF4-FFF2-40B4-BE49-F238E27FC236}">
                      <a16:creationId xmlns:a16="http://schemas.microsoft.com/office/drawing/2014/main" id="{E76CC5B3-5902-325A-1A2D-F07319D14061}"/>
                    </a:ext>
                  </a:extLst>
                </p:cNvPr>
                <p:cNvSpPr>
                  <a:spLocks/>
                </p:cNvSpPr>
                <p:nvPr/>
              </p:nvSpPr>
              <p:spPr bwMode="auto">
                <a:xfrm>
                  <a:off x="5338481" y="2738090"/>
                  <a:ext cx="1394" cy="2439"/>
                </a:xfrm>
                <a:custGeom>
                  <a:avLst/>
                  <a:gdLst>
                    <a:gd name="T0" fmla="*/ 0 w 17"/>
                    <a:gd name="T1" fmla="*/ 27 h 27"/>
                    <a:gd name="T2" fmla="*/ 17 w 17"/>
                    <a:gd name="T3" fmla="*/ 0 h 27"/>
                    <a:gd name="T4" fmla="*/ 10 w 17"/>
                    <a:gd name="T5" fmla="*/ 5 h 27"/>
                    <a:gd name="T6" fmla="*/ 0 w 17"/>
                    <a:gd name="T7" fmla="*/ 27 h 27"/>
                  </a:gdLst>
                  <a:ahLst/>
                  <a:cxnLst>
                    <a:cxn ang="0">
                      <a:pos x="T0" y="T1"/>
                    </a:cxn>
                    <a:cxn ang="0">
                      <a:pos x="T2" y="T3"/>
                    </a:cxn>
                    <a:cxn ang="0">
                      <a:pos x="T4" y="T5"/>
                    </a:cxn>
                    <a:cxn ang="0">
                      <a:pos x="T6" y="T7"/>
                    </a:cxn>
                  </a:cxnLst>
                  <a:rect l="0" t="0" r="r" b="b"/>
                  <a:pathLst>
                    <a:path w="17" h="27">
                      <a:moveTo>
                        <a:pt x="0" y="27"/>
                      </a:moveTo>
                      <a:cubicBezTo>
                        <a:pt x="10" y="20"/>
                        <a:pt x="15" y="11"/>
                        <a:pt x="17" y="0"/>
                      </a:cubicBezTo>
                      <a:cubicBezTo>
                        <a:pt x="15" y="2"/>
                        <a:pt x="12" y="3"/>
                        <a:pt x="10" y="5"/>
                      </a:cubicBezTo>
                      <a:cubicBezTo>
                        <a:pt x="9" y="12"/>
                        <a:pt x="6" y="20"/>
                        <a:pt x="0" y="27"/>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50" name="Freeform 88">
                  <a:extLst>
                    <a:ext uri="{FF2B5EF4-FFF2-40B4-BE49-F238E27FC236}">
                      <a16:creationId xmlns:a16="http://schemas.microsoft.com/office/drawing/2014/main" id="{5B2AF0B9-CF90-CB6D-835B-B4F469A83CF0}"/>
                    </a:ext>
                  </a:extLst>
                </p:cNvPr>
                <p:cNvSpPr>
                  <a:spLocks noEditPoints="1"/>
                </p:cNvSpPr>
                <p:nvPr/>
              </p:nvSpPr>
              <p:spPr bwMode="auto">
                <a:xfrm>
                  <a:off x="5199473" y="2714748"/>
                  <a:ext cx="389152" cy="325745"/>
                </a:xfrm>
                <a:custGeom>
                  <a:avLst/>
                  <a:gdLst>
                    <a:gd name="T0" fmla="*/ 4201 w 4501"/>
                    <a:gd name="T1" fmla="*/ 2715 h 3763"/>
                    <a:gd name="T2" fmla="*/ 3767 w 4501"/>
                    <a:gd name="T3" fmla="*/ 974 h 3763"/>
                    <a:gd name="T4" fmla="*/ 3452 w 4501"/>
                    <a:gd name="T5" fmla="*/ 662 h 3763"/>
                    <a:gd name="T6" fmla="*/ 3233 w 4501"/>
                    <a:gd name="T7" fmla="*/ 3628 h 3763"/>
                    <a:gd name="T8" fmla="*/ 2382 w 4501"/>
                    <a:gd name="T9" fmla="*/ 143 h 3763"/>
                    <a:gd name="T10" fmla="*/ 1931 w 4501"/>
                    <a:gd name="T11" fmla="*/ 93 h 3763"/>
                    <a:gd name="T12" fmla="*/ 1526 w 4501"/>
                    <a:gd name="T13" fmla="*/ 429 h 3763"/>
                    <a:gd name="T14" fmla="*/ 948 w 4501"/>
                    <a:gd name="T15" fmla="*/ 713 h 3763"/>
                    <a:gd name="T16" fmla="*/ 896 w 4501"/>
                    <a:gd name="T17" fmla="*/ 3323 h 3763"/>
                    <a:gd name="T18" fmla="*/ 576 w 4501"/>
                    <a:gd name="T19" fmla="*/ 3079 h 3763"/>
                    <a:gd name="T20" fmla="*/ 405 w 4501"/>
                    <a:gd name="T21" fmla="*/ 2702 h 3763"/>
                    <a:gd name="T22" fmla="*/ 147 w 4501"/>
                    <a:gd name="T23" fmla="*/ 1791 h 3763"/>
                    <a:gd name="T24" fmla="*/ 146 w 4501"/>
                    <a:gd name="T25" fmla="*/ 2134 h 3763"/>
                    <a:gd name="T26" fmla="*/ 274 w 4501"/>
                    <a:gd name="T27" fmla="*/ 1077 h 3763"/>
                    <a:gd name="T28" fmla="*/ 4430 w 4501"/>
                    <a:gd name="T29" fmla="*/ 2032 h 3763"/>
                    <a:gd name="T30" fmla="*/ 4259 w 4501"/>
                    <a:gd name="T31" fmla="*/ 1887 h 3763"/>
                    <a:gd name="T32" fmla="*/ 4297 w 4501"/>
                    <a:gd name="T33" fmla="*/ 1855 h 3763"/>
                    <a:gd name="T34" fmla="*/ 4288 w 4501"/>
                    <a:gd name="T35" fmla="*/ 1555 h 3763"/>
                    <a:gd name="T36" fmla="*/ 4160 w 4501"/>
                    <a:gd name="T37" fmla="*/ 1311 h 3763"/>
                    <a:gd name="T38" fmla="*/ 3906 w 4501"/>
                    <a:gd name="T39" fmla="*/ 1235 h 3763"/>
                    <a:gd name="T40" fmla="*/ 4060 w 4501"/>
                    <a:gd name="T41" fmla="*/ 1011 h 3763"/>
                    <a:gd name="T42" fmla="*/ 3823 w 4501"/>
                    <a:gd name="T43" fmla="*/ 731 h 3763"/>
                    <a:gd name="T44" fmla="*/ 3739 w 4501"/>
                    <a:gd name="T45" fmla="*/ 607 h 3763"/>
                    <a:gd name="T46" fmla="*/ 3443 w 4501"/>
                    <a:gd name="T47" fmla="*/ 490 h 3763"/>
                    <a:gd name="T48" fmla="*/ 3150 w 4501"/>
                    <a:gd name="T49" fmla="*/ 487 h 3763"/>
                    <a:gd name="T50" fmla="*/ 2978 w 4501"/>
                    <a:gd name="T51" fmla="*/ 195 h 3763"/>
                    <a:gd name="T52" fmla="*/ 2597 w 4501"/>
                    <a:gd name="T53" fmla="*/ 11 h 3763"/>
                    <a:gd name="T54" fmla="*/ 2544 w 4501"/>
                    <a:gd name="T55" fmla="*/ 96 h 3763"/>
                    <a:gd name="T56" fmla="*/ 2130 w 4501"/>
                    <a:gd name="T57" fmla="*/ 177 h 3763"/>
                    <a:gd name="T58" fmla="*/ 1620 w 4501"/>
                    <a:gd name="T59" fmla="*/ 246 h 3763"/>
                    <a:gd name="T60" fmla="*/ 1287 w 4501"/>
                    <a:gd name="T61" fmla="*/ 413 h 3763"/>
                    <a:gd name="T62" fmla="*/ 1256 w 4501"/>
                    <a:gd name="T63" fmla="*/ 511 h 3763"/>
                    <a:gd name="T64" fmla="*/ 1039 w 4501"/>
                    <a:gd name="T65" fmla="*/ 456 h 3763"/>
                    <a:gd name="T66" fmla="*/ 755 w 4501"/>
                    <a:gd name="T67" fmla="*/ 599 h 3763"/>
                    <a:gd name="T68" fmla="*/ 658 w 4501"/>
                    <a:gd name="T69" fmla="*/ 738 h 3763"/>
                    <a:gd name="T70" fmla="*/ 403 w 4501"/>
                    <a:gd name="T71" fmla="*/ 913 h 3763"/>
                    <a:gd name="T72" fmla="*/ 461 w 4501"/>
                    <a:gd name="T73" fmla="*/ 1199 h 3763"/>
                    <a:gd name="T74" fmla="*/ 96 w 4501"/>
                    <a:gd name="T75" fmla="*/ 1551 h 3763"/>
                    <a:gd name="T76" fmla="*/ 115 w 4501"/>
                    <a:gd name="T77" fmla="*/ 2170 h 3763"/>
                    <a:gd name="T78" fmla="*/ 5 w 4501"/>
                    <a:gd name="T79" fmla="*/ 2276 h 3763"/>
                    <a:gd name="T80" fmla="*/ 227 w 4501"/>
                    <a:gd name="T81" fmla="*/ 2669 h 3763"/>
                    <a:gd name="T82" fmla="*/ 358 w 4501"/>
                    <a:gd name="T83" fmla="*/ 2741 h 3763"/>
                    <a:gd name="T84" fmla="*/ 277 w 4501"/>
                    <a:gd name="T85" fmla="*/ 2905 h 3763"/>
                    <a:gd name="T86" fmla="*/ 446 w 4501"/>
                    <a:gd name="T87" fmla="*/ 3056 h 3763"/>
                    <a:gd name="T88" fmla="*/ 707 w 4501"/>
                    <a:gd name="T89" fmla="*/ 3269 h 3763"/>
                    <a:gd name="T90" fmla="*/ 1044 w 4501"/>
                    <a:gd name="T91" fmla="*/ 3499 h 3763"/>
                    <a:gd name="T92" fmla="*/ 1211 w 4501"/>
                    <a:gd name="T93" fmla="*/ 3514 h 3763"/>
                    <a:gd name="T94" fmla="*/ 1341 w 4501"/>
                    <a:gd name="T95" fmla="*/ 3609 h 3763"/>
                    <a:gd name="T96" fmla="*/ 1634 w 4501"/>
                    <a:gd name="T97" fmla="*/ 3660 h 3763"/>
                    <a:gd name="T98" fmla="*/ 2257 w 4501"/>
                    <a:gd name="T99" fmla="*/ 3731 h 3763"/>
                    <a:gd name="T100" fmla="*/ 3067 w 4501"/>
                    <a:gd name="T101" fmla="*/ 3620 h 3763"/>
                    <a:gd name="T102" fmla="*/ 3285 w 4501"/>
                    <a:gd name="T103" fmla="*/ 3593 h 3763"/>
                    <a:gd name="T104" fmla="*/ 3686 w 4501"/>
                    <a:gd name="T105" fmla="*/ 3449 h 3763"/>
                    <a:gd name="T106" fmla="*/ 3971 w 4501"/>
                    <a:gd name="T107" fmla="*/ 3273 h 3763"/>
                    <a:gd name="T108" fmla="*/ 4188 w 4501"/>
                    <a:gd name="T109" fmla="*/ 2915 h 3763"/>
                    <a:gd name="T110" fmla="*/ 4198 w 4501"/>
                    <a:gd name="T111" fmla="*/ 2799 h 3763"/>
                    <a:gd name="T112" fmla="*/ 4365 w 4501"/>
                    <a:gd name="T113" fmla="*/ 2356 h 3763"/>
                    <a:gd name="T114" fmla="*/ 4215 w 4501"/>
                    <a:gd name="T115" fmla="*/ 2256 h 3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01" h="3763">
                      <a:moveTo>
                        <a:pt x="4279" y="2006"/>
                      </a:moveTo>
                      <a:cubicBezTo>
                        <a:pt x="4278" y="2006"/>
                        <a:pt x="4277" y="2004"/>
                        <a:pt x="4276" y="2003"/>
                      </a:cubicBezTo>
                      <a:cubicBezTo>
                        <a:pt x="4268" y="1993"/>
                        <a:pt x="4260" y="1982"/>
                        <a:pt x="4252" y="1972"/>
                      </a:cubicBezTo>
                      <a:cubicBezTo>
                        <a:pt x="4259" y="1979"/>
                        <a:pt x="4267" y="1985"/>
                        <a:pt x="4275" y="1990"/>
                      </a:cubicBezTo>
                      <a:cubicBezTo>
                        <a:pt x="4277" y="1991"/>
                        <a:pt x="4281" y="1993"/>
                        <a:pt x="4282" y="1996"/>
                      </a:cubicBezTo>
                      <a:cubicBezTo>
                        <a:pt x="4283" y="1999"/>
                        <a:pt x="4279" y="2004"/>
                        <a:pt x="4279" y="2006"/>
                      </a:cubicBezTo>
                      <a:close/>
                      <a:moveTo>
                        <a:pt x="4201" y="2715"/>
                      </a:moveTo>
                      <a:cubicBezTo>
                        <a:pt x="4182" y="2724"/>
                        <a:pt x="4161" y="2733"/>
                        <a:pt x="4148" y="2751"/>
                      </a:cubicBezTo>
                      <a:cubicBezTo>
                        <a:pt x="4147" y="2729"/>
                        <a:pt x="4145" y="2708"/>
                        <a:pt x="4141" y="2687"/>
                      </a:cubicBezTo>
                      <a:cubicBezTo>
                        <a:pt x="4158" y="2696"/>
                        <a:pt x="4176" y="2705"/>
                        <a:pt x="4194" y="2712"/>
                      </a:cubicBezTo>
                      <a:cubicBezTo>
                        <a:pt x="4197" y="2712"/>
                        <a:pt x="4200" y="2714"/>
                        <a:pt x="4201" y="2715"/>
                      </a:cubicBezTo>
                      <a:close/>
                      <a:moveTo>
                        <a:pt x="3967" y="3039"/>
                      </a:moveTo>
                      <a:cubicBezTo>
                        <a:pt x="3962" y="3039"/>
                        <a:pt x="3957" y="3040"/>
                        <a:pt x="3952" y="3039"/>
                      </a:cubicBezTo>
                      <a:cubicBezTo>
                        <a:pt x="3953" y="3040"/>
                        <a:pt x="3953" y="3039"/>
                        <a:pt x="3954" y="3039"/>
                      </a:cubicBezTo>
                      <a:cubicBezTo>
                        <a:pt x="3943" y="3040"/>
                        <a:pt x="3932" y="3039"/>
                        <a:pt x="3922" y="3038"/>
                      </a:cubicBezTo>
                      <a:cubicBezTo>
                        <a:pt x="3919" y="3037"/>
                        <a:pt x="3912" y="3037"/>
                        <a:pt x="3909" y="3036"/>
                      </a:cubicBezTo>
                      <a:cubicBezTo>
                        <a:pt x="3907" y="3034"/>
                        <a:pt x="3908" y="3028"/>
                        <a:pt x="3909" y="3025"/>
                      </a:cubicBezTo>
                      <a:cubicBezTo>
                        <a:pt x="3937" y="3033"/>
                        <a:pt x="3966" y="3039"/>
                        <a:pt x="3996" y="3037"/>
                      </a:cubicBezTo>
                      <a:cubicBezTo>
                        <a:pt x="3986" y="3038"/>
                        <a:pt x="3976" y="3039"/>
                        <a:pt x="3967" y="3039"/>
                      </a:cubicBezTo>
                      <a:close/>
                      <a:moveTo>
                        <a:pt x="3685" y="985"/>
                      </a:moveTo>
                      <a:cubicBezTo>
                        <a:pt x="3693" y="966"/>
                        <a:pt x="3701" y="946"/>
                        <a:pt x="3708" y="926"/>
                      </a:cubicBezTo>
                      <a:cubicBezTo>
                        <a:pt x="3723" y="947"/>
                        <a:pt x="3744" y="963"/>
                        <a:pt x="3767" y="974"/>
                      </a:cubicBezTo>
                      <a:cubicBezTo>
                        <a:pt x="3739" y="976"/>
                        <a:pt x="3712" y="980"/>
                        <a:pt x="3685" y="985"/>
                      </a:cubicBezTo>
                      <a:close/>
                      <a:moveTo>
                        <a:pt x="3562" y="3456"/>
                      </a:moveTo>
                      <a:cubicBezTo>
                        <a:pt x="3565" y="3456"/>
                        <a:pt x="3525" y="3449"/>
                        <a:pt x="3504" y="3451"/>
                      </a:cubicBezTo>
                      <a:cubicBezTo>
                        <a:pt x="3512" y="3438"/>
                        <a:pt x="3519" y="3425"/>
                        <a:pt x="3525" y="3412"/>
                      </a:cubicBezTo>
                      <a:cubicBezTo>
                        <a:pt x="3551" y="3432"/>
                        <a:pt x="3579" y="3453"/>
                        <a:pt x="3609" y="3468"/>
                      </a:cubicBezTo>
                      <a:cubicBezTo>
                        <a:pt x="3593" y="3464"/>
                        <a:pt x="3562" y="3456"/>
                        <a:pt x="3562" y="3456"/>
                      </a:cubicBezTo>
                      <a:close/>
                      <a:moveTo>
                        <a:pt x="3452" y="662"/>
                      </a:moveTo>
                      <a:cubicBezTo>
                        <a:pt x="3451" y="663"/>
                        <a:pt x="3448" y="663"/>
                        <a:pt x="3447" y="663"/>
                      </a:cubicBezTo>
                      <a:cubicBezTo>
                        <a:pt x="3447" y="663"/>
                        <a:pt x="3462" y="657"/>
                        <a:pt x="3466" y="657"/>
                      </a:cubicBezTo>
                      <a:cubicBezTo>
                        <a:pt x="3475" y="656"/>
                        <a:pt x="3485" y="657"/>
                        <a:pt x="3495" y="658"/>
                      </a:cubicBezTo>
                      <a:cubicBezTo>
                        <a:pt x="3481" y="659"/>
                        <a:pt x="3466" y="660"/>
                        <a:pt x="3452" y="662"/>
                      </a:cubicBezTo>
                      <a:close/>
                      <a:moveTo>
                        <a:pt x="3411" y="646"/>
                      </a:moveTo>
                      <a:cubicBezTo>
                        <a:pt x="3411" y="646"/>
                        <a:pt x="3405" y="651"/>
                        <a:pt x="3400" y="653"/>
                      </a:cubicBezTo>
                      <a:cubicBezTo>
                        <a:pt x="3401" y="633"/>
                        <a:pt x="3402" y="613"/>
                        <a:pt x="3402" y="593"/>
                      </a:cubicBezTo>
                      <a:cubicBezTo>
                        <a:pt x="3404" y="603"/>
                        <a:pt x="3406" y="613"/>
                        <a:pt x="3409" y="623"/>
                      </a:cubicBezTo>
                      <a:cubicBezTo>
                        <a:pt x="3411" y="628"/>
                        <a:pt x="3413" y="632"/>
                        <a:pt x="3413" y="637"/>
                      </a:cubicBezTo>
                      <a:cubicBezTo>
                        <a:pt x="3413" y="640"/>
                        <a:pt x="3412" y="643"/>
                        <a:pt x="3411" y="646"/>
                      </a:cubicBezTo>
                      <a:close/>
                      <a:moveTo>
                        <a:pt x="3215" y="3672"/>
                      </a:moveTo>
                      <a:cubicBezTo>
                        <a:pt x="3201" y="3678"/>
                        <a:pt x="3185" y="3680"/>
                        <a:pt x="3171" y="3672"/>
                      </a:cubicBezTo>
                      <a:cubicBezTo>
                        <a:pt x="3155" y="3664"/>
                        <a:pt x="3153" y="3650"/>
                        <a:pt x="3155" y="3633"/>
                      </a:cubicBezTo>
                      <a:cubicBezTo>
                        <a:pt x="3156" y="3629"/>
                        <a:pt x="3188" y="3618"/>
                        <a:pt x="3193" y="3619"/>
                      </a:cubicBezTo>
                      <a:cubicBezTo>
                        <a:pt x="3206" y="3623"/>
                        <a:pt x="3220" y="3627"/>
                        <a:pt x="3233" y="3628"/>
                      </a:cubicBezTo>
                      <a:cubicBezTo>
                        <a:pt x="3237" y="3629"/>
                        <a:pt x="3241" y="3629"/>
                        <a:pt x="3243" y="3633"/>
                      </a:cubicBezTo>
                      <a:cubicBezTo>
                        <a:pt x="3245" y="3636"/>
                        <a:pt x="3228" y="3666"/>
                        <a:pt x="3215" y="3672"/>
                      </a:cubicBezTo>
                      <a:close/>
                      <a:moveTo>
                        <a:pt x="3045" y="278"/>
                      </a:moveTo>
                      <a:cubicBezTo>
                        <a:pt x="3014" y="279"/>
                        <a:pt x="2936" y="291"/>
                        <a:pt x="2937" y="291"/>
                      </a:cubicBezTo>
                      <a:cubicBezTo>
                        <a:pt x="2944" y="277"/>
                        <a:pt x="2963" y="272"/>
                        <a:pt x="2976" y="267"/>
                      </a:cubicBezTo>
                      <a:cubicBezTo>
                        <a:pt x="2998" y="260"/>
                        <a:pt x="3020" y="253"/>
                        <a:pt x="3043" y="251"/>
                      </a:cubicBezTo>
                      <a:cubicBezTo>
                        <a:pt x="3080" y="248"/>
                        <a:pt x="3121" y="258"/>
                        <a:pt x="3146" y="288"/>
                      </a:cubicBezTo>
                      <a:cubicBezTo>
                        <a:pt x="3113" y="277"/>
                        <a:pt x="3078" y="276"/>
                        <a:pt x="3045" y="278"/>
                      </a:cubicBezTo>
                      <a:close/>
                      <a:moveTo>
                        <a:pt x="2608" y="250"/>
                      </a:moveTo>
                      <a:cubicBezTo>
                        <a:pt x="2578" y="218"/>
                        <a:pt x="2546" y="187"/>
                        <a:pt x="2509" y="165"/>
                      </a:cubicBezTo>
                      <a:cubicBezTo>
                        <a:pt x="2471" y="142"/>
                        <a:pt x="2425" y="127"/>
                        <a:pt x="2382" y="143"/>
                      </a:cubicBezTo>
                      <a:cubicBezTo>
                        <a:pt x="2426" y="123"/>
                        <a:pt x="2477" y="127"/>
                        <a:pt x="2519" y="150"/>
                      </a:cubicBezTo>
                      <a:cubicBezTo>
                        <a:pt x="2540" y="162"/>
                        <a:pt x="2557" y="178"/>
                        <a:pt x="2572" y="197"/>
                      </a:cubicBezTo>
                      <a:cubicBezTo>
                        <a:pt x="2580" y="207"/>
                        <a:pt x="2587" y="218"/>
                        <a:pt x="2596" y="229"/>
                      </a:cubicBezTo>
                      <a:cubicBezTo>
                        <a:pt x="2599" y="233"/>
                        <a:pt x="2603" y="238"/>
                        <a:pt x="2607" y="242"/>
                      </a:cubicBezTo>
                      <a:cubicBezTo>
                        <a:pt x="2611" y="246"/>
                        <a:pt x="2611" y="246"/>
                        <a:pt x="2608" y="250"/>
                      </a:cubicBezTo>
                      <a:close/>
                      <a:moveTo>
                        <a:pt x="1962" y="169"/>
                      </a:moveTo>
                      <a:cubicBezTo>
                        <a:pt x="1951" y="194"/>
                        <a:pt x="1911" y="261"/>
                        <a:pt x="1902" y="291"/>
                      </a:cubicBezTo>
                      <a:cubicBezTo>
                        <a:pt x="1902" y="289"/>
                        <a:pt x="1901" y="287"/>
                        <a:pt x="1901" y="285"/>
                      </a:cubicBezTo>
                      <a:cubicBezTo>
                        <a:pt x="1894" y="256"/>
                        <a:pt x="1889" y="177"/>
                        <a:pt x="1889" y="172"/>
                      </a:cubicBezTo>
                      <a:cubicBezTo>
                        <a:pt x="1890" y="149"/>
                        <a:pt x="1896" y="128"/>
                        <a:pt x="1909" y="109"/>
                      </a:cubicBezTo>
                      <a:cubicBezTo>
                        <a:pt x="1914" y="102"/>
                        <a:pt x="1921" y="91"/>
                        <a:pt x="1931" y="93"/>
                      </a:cubicBezTo>
                      <a:cubicBezTo>
                        <a:pt x="1940" y="94"/>
                        <a:pt x="1948" y="104"/>
                        <a:pt x="1953" y="111"/>
                      </a:cubicBezTo>
                      <a:cubicBezTo>
                        <a:pt x="1966" y="129"/>
                        <a:pt x="1972" y="144"/>
                        <a:pt x="1962" y="169"/>
                      </a:cubicBezTo>
                      <a:close/>
                      <a:moveTo>
                        <a:pt x="1685" y="334"/>
                      </a:moveTo>
                      <a:cubicBezTo>
                        <a:pt x="1687" y="333"/>
                        <a:pt x="1690" y="332"/>
                        <a:pt x="1692" y="332"/>
                      </a:cubicBezTo>
                      <a:cubicBezTo>
                        <a:pt x="1726" y="319"/>
                        <a:pt x="1764" y="316"/>
                        <a:pt x="1800" y="325"/>
                      </a:cubicBezTo>
                      <a:cubicBezTo>
                        <a:pt x="1834" y="333"/>
                        <a:pt x="1864" y="353"/>
                        <a:pt x="1887" y="380"/>
                      </a:cubicBezTo>
                      <a:cubicBezTo>
                        <a:pt x="1822" y="355"/>
                        <a:pt x="1754" y="335"/>
                        <a:pt x="1685" y="334"/>
                      </a:cubicBezTo>
                      <a:close/>
                      <a:moveTo>
                        <a:pt x="1698" y="3568"/>
                      </a:moveTo>
                      <a:cubicBezTo>
                        <a:pt x="1697" y="3568"/>
                        <a:pt x="1697" y="3568"/>
                        <a:pt x="1698" y="3568"/>
                      </a:cubicBezTo>
                      <a:cubicBezTo>
                        <a:pt x="1697" y="3568"/>
                        <a:pt x="1698" y="3568"/>
                        <a:pt x="1698" y="3568"/>
                      </a:cubicBezTo>
                      <a:close/>
                      <a:moveTo>
                        <a:pt x="1526" y="429"/>
                      </a:moveTo>
                      <a:cubicBezTo>
                        <a:pt x="1527" y="428"/>
                        <a:pt x="1529" y="418"/>
                        <a:pt x="1531" y="414"/>
                      </a:cubicBezTo>
                      <a:cubicBezTo>
                        <a:pt x="1535" y="402"/>
                        <a:pt x="1542" y="392"/>
                        <a:pt x="1550" y="383"/>
                      </a:cubicBezTo>
                      <a:cubicBezTo>
                        <a:pt x="1555" y="376"/>
                        <a:pt x="1561" y="370"/>
                        <a:pt x="1568" y="365"/>
                      </a:cubicBezTo>
                      <a:cubicBezTo>
                        <a:pt x="1571" y="363"/>
                        <a:pt x="1575" y="359"/>
                        <a:pt x="1579" y="358"/>
                      </a:cubicBezTo>
                      <a:cubicBezTo>
                        <a:pt x="1582" y="356"/>
                        <a:pt x="1599" y="370"/>
                        <a:pt x="1603" y="371"/>
                      </a:cubicBezTo>
                      <a:cubicBezTo>
                        <a:pt x="1576" y="389"/>
                        <a:pt x="1541" y="401"/>
                        <a:pt x="1526" y="429"/>
                      </a:cubicBezTo>
                      <a:close/>
                      <a:moveTo>
                        <a:pt x="898" y="688"/>
                      </a:moveTo>
                      <a:cubicBezTo>
                        <a:pt x="907" y="672"/>
                        <a:pt x="915" y="656"/>
                        <a:pt x="921" y="639"/>
                      </a:cubicBezTo>
                      <a:cubicBezTo>
                        <a:pt x="925" y="652"/>
                        <a:pt x="931" y="664"/>
                        <a:pt x="938" y="675"/>
                      </a:cubicBezTo>
                      <a:cubicBezTo>
                        <a:pt x="941" y="680"/>
                        <a:pt x="946" y="684"/>
                        <a:pt x="947" y="690"/>
                      </a:cubicBezTo>
                      <a:cubicBezTo>
                        <a:pt x="948" y="697"/>
                        <a:pt x="947" y="705"/>
                        <a:pt x="948" y="713"/>
                      </a:cubicBezTo>
                      <a:cubicBezTo>
                        <a:pt x="932" y="704"/>
                        <a:pt x="915" y="695"/>
                        <a:pt x="898" y="688"/>
                      </a:cubicBezTo>
                      <a:close/>
                      <a:moveTo>
                        <a:pt x="913" y="3429"/>
                      </a:moveTo>
                      <a:cubicBezTo>
                        <a:pt x="913" y="3429"/>
                        <a:pt x="914" y="3429"/>
                        <a:pt x="913" y="3429"/>
                      </a:cubicBezTo>
                      <a:cubicBezTo>
                        <a:pt x="896" y="3420"/>
                        <a:pt x="909" y="3427"/>
                        <a:pt x="912" y="3429"/>
                      </a:cubicBezTo>
                      <a:cubicBezTo>
                        <a:pt x="895" y="3419"/>
                        <a:pt x="884" y="3401"/>
                        <a:pt x="876" y="3384"/>
                      </a:cubicBezTo>
                      <a:cubicBezTo>
                        <a:pt x="867" y="3363"/>
                        <a:pt x="861" y="3340"/>
                        <a:pt x="860" y="3317"/>
                      </a:cubicBezTo>
                      <a:cubicBezTo>
                        <a:pt x="858" y="3292"/>
                        <a:pt x="861" y="3268"/>
                        <a:pt x="867" y="3244"/>
                      </a:cubicBezTo>
                      <a:cubicBezTo>
                        <a:pt x="869" y="3239"/>
                        <a:pt x="870" y="3234"/>
                        <a:pt x="872" y="3229"/>
                      </a:cubicBezTo>
                      <a:cubicBezTo>
                        <a:pt x="873" y="3223"/>
                        <a:pt x="877" y="3221"/>
                        <a:pt x="881" y="3217"/>
                      </a:cubicBezTo>
                      <a:cubicBezTo>
                        <a:pt x="889" y="3209"/>
                        <a:pt x="899" y="3206"/>
                        <a:pt x="910" y="3200"/>
                      </a:cubicBezTo>
                      <a:cubicBezTo>
                        <a:pt x="901" y="3241"/>
                        <a:pt x="895" y="3282"/>
                        <a:pt x="896" y="3323"/>
                      </a:cubicBezTo>
                      <a:cubicBezTo>
                        <a:pt x="897" y="3361"/>
                        <a:pt x="902" y="3400"/>
                        <a:pt x="922" y="3433"/>
                      </a:cubicBezTo>
                      <a:cubicBezTo>
                        <a:pt x="919" y="3432"/>
                        <a:pt x="915" y="3431"/>
                        <a:pt x="913" y="3429"/>
                      </a:cubicBezTo>
                      <a:cubicBezTo>
                        <a:pt x="913" y="3429"/>
                        <a:pt x="913" y="3429"/>
                        <a:pt x="913" y="3429"/>
                      </a:cubicBezTo>
                      <a:close/>
                      <a:moveTo>
                        <a:pt x="638" y="3016"/>
                      </a:moveTo>
                      <a:cubicBezTo>
                        <a:pt x="638" y="3019"/>
                        <a:pt x="636" y="3027"/>
                        <a:pt x="635" y="3028"/>
                      </a:cubicBezTo>
                      <a:cubicBezTo>
                        <a:pt x="635" y="3027"/>
                        <a:pt x="636" y="3026"/>
                        <a:pt x="636" y="3025"/>
                      </a:cubicBezTo>
                      <a:cubicBezTo>
                        <a:pt x="636" y="3007"/>
                        <a:pt x="638" y="2989"/>
                        <a:pt x="641" y="2971"/>
                      </a:cubicBezTo>
                      <a:cubicBezTo>
                        <a:pt x="642" y="2964"/>
                        <a:pt x="643" y="2955"/>
                        <a:pt x="646" y="2948"/>
                      </a:cubicBezTo>
                      <a:cubicBezTo>
                        <a:pt x="648" y="2944"/>
                        <a:pt x="654" y="2943"/>
                        <a:pt x="658" y="2942"/>
                      </a:cubicBezTo>
                      <a:cubicBezTo>
                        <a:pt x="651" y="2966"/>
                        <a:pt x="644" y="2991"/>
                        <a:pt x="638" y="3016"/>
                      </a:cubicBezTo>
                      <a:close/>
                      <a:moveTo>
                        <a:pt x="576" y="3079"/>
                      </a:moveTo>
                      <a:cubicBezTo>
                        <a:pt x="574" y="3096"/>
                        <a:pt x="571" y="3115"/>
                        <a:pt x="558" y="3126"/>
                      </a:cubicBezTo>
                      <a:cubicBezTo>
                        <a:pt x="544" y="3138"/>
                        <a:pt x="523" y="3128"/>
                        <a:pt x="510" y="3119"/>
                      </a:cubicBezTo>
                      <a:cubicBezTo>
                        <a:pt x="495" y="3107"/>
                        <a:pt x="481" y="3089"/>
                        <a:pt x="490" y="3069"/>
                      </a:cubicBezTo>
                      <a:cubicBezTo>
                        <a:pt x="498" y="3051"/>
                        <a:pt x="517" y="3039"/>
                        <a:pt x="536" y="3039"/>
                      </a:cubicBezTo>
                      <a:cubicBezTo>
                        <a:pt x="548" y="3038"/>
                        <a:pt x="560" y="3043"/>
                        <a:pt x="568" y="3052"/>
                      </a:cubicBezTo>
                      <a:cubicBezTo>
                        <a:pt x="575" y="3059"/>
                        <a:pt x="577" y="3066"/>
                        <a:pt x="576" y="3076"/>
                      </a:cubicBezTo>
                      <a:cubicBezTo>
                        <a:pt x="576" y="3075"/>
                        <a:pt x="577" y="3074"/>
                        <a:pt x="577" y="3073"/>
                      </a:cubicBezTo>
                      <a:cubicBezTo>
                        <a:pt x="577" y="3071"/>
                        <a:pt x="576" y="3083"/>
                        <a:pt x="576" y="3079"/>
                      </a:cubicBezTo>
                      <a:close/>
                      <a:moveTo>
                        <a:pt x="409" y="2683"/>
                      </a:moveTo>
                      <a:cubicBezTo>
                        <a:pt x="409" y="2685"/>
                        <a:pt x="409" y="2686"/>
                        <a:pt x="408" y="2688"/>
                      </a:cubicBezTo>
                      <a:cubicBezTo>
                        <a:pt x="407" y="2693"/>
                        <a:pt x="406" y="2697"/>
                        <a:pt x="405" y="2702"/>
                      </a:cubicBezTo>
                      <a:cubicBezTo>
                        <a:pt x="393" y="2673"/>
                        <a:pt x="401" y="2640"/>
                        <a:pt x="411" y="2611"/>
                      </a:cubicBezTo>
                      <a:cubicBezTo>
                        <a:pt x="417" y="2596"/>
                        <a:pt x="424" y="2581"/>
                        <a:pt x="433" y="2568"/>
                      </a:cubicBezTo>
                      <a:cubicBezTo>
                        <a:pt x="435" y="2564"/>
                        <a:pt x="446" y="2543"/>
                        <a:pt x="452" y="2544"/>
                      </a:cubicBezTo>
                      <a:cubicBezTo>
                        <a:pt x="435" y="2590"/>
                        <a:pt x="420" y="2636"/>
                        <a:pt x="409" y="2683"/>
                      </a:cubicBezTo>
                      <a:close/>
                      <a:moveTo>
                        <a:pt x="183" y="1785"/>
                      </a:moveTo>
                      <a:cubicBezTo>
                        <a:pt x="182" y="1786"/>
                        <a:pt x="181" y="1786"/>
                        <a:pt x="181" y="1786"/>
                      </a:cubicBezTo>
                      <a:cubicBezTo>
                        <a:pt x="185" y="1769"/>
                        <a:pt x="184" y="1750"/>
                        <a:pt x="177" y="1734"/>
                      </a:cubicBezTo>
                      <a:cubicBezTo>
                        <a:pt x="199" y="1746"/>
                        <a:pt x="252" y="1748"/>
                        <a:pt x="275" y="1755"/>
                      </a:cubicBezTo>
                      <a:cubicBezTo>
                        <a:pt x="255" y="1764"/>
                        <a:pt x="204" y="1780"/>
                        <a:pt x="183" y="1785"/>
                      </a:cubicBezTo>
                      <a:close/>
                      <a:moveTo>
                        <a:pt x="149" y="1790"/>
                      </a:moveTo>
                      <a:cubicBezTo>
                        <a:pt x="149" y="1790"/>
                        <a:pt x="142" y="1791"/>
                        <a:pt x="147" y="1791"/>
                      </a:cubicBezTo>
                      <a:cubicBezTo>
                        <a:pt x="141" y="1791"/>
                        <a:pt x="135" y="1791"/>
                        <a:pt x="129" y="1791"/>
                      </a:cubicBezTo>
                      <a:cubicBezTo>
                        <a:pt x="125" y="1791"/>
                        <a:pt x="121" y="1792"/>
                        <a:pt x="118" y="1790"/>
                      </a:cubicBezTo>
                      <a:cubicBezTo>
                        <a:pt x="111" y="1787"/>
                        <a:pt x="107" y="1779"/>
                        <a:pt x="103" y="1773"/>
                      </a:cubicBezTo>
                      <a:cubicBezTo>
                        <a:pt x="99" y="1766"/>
                        <a:pt x="99" y="1738"/>
                        <a:pt x="100" y="1729"/>
                      </a:cubicBezTo>
                      <a:cubicBezTo>
                        <a:pt x="101" y="1719"/>
                        <a:pt x="118" y="1724"/>
                        <a:pt x="127" y="1722"/>
                      </a:cubicBezTo>
                      <a:cubicBezTo>
                        <a:pt x="146" y="1718"/>
                        <a:pt x="149" y="1741"/>
                        <a:pt x="157" y="1757"/>
                      </a:cubicBezTo>
                      <a:cubicBezTo>
                        <a:pt x="160" y="1762"/>
                        <a:pt x="162" y="1767"/>
                        <a:pt x="163" y="1772"/>
                      </a:cubicBezTo>
                      <a:cubicBezTo>
                        <a:pt x="164" y="1775"/>
                        <a:pt x="167" y="1782"/>
                        <a:pt x="166" y="1786"/>
                      </a:cubicBezTo>
                      <a:cubicBezTo>
                        <a:pt x="165" y="1791"/>
                        <a:pt x="155" y="1790"/>
                        <a:pt x="149" y="1790"/>
                      </a:cubicBezTo>
                      <a:close/>
                      <a:moveTo>
                        <a:pt x="146" y="2134"/>
                      </a:moveTo>
                      <a:cubicBezTo>
                        <a:pt x="144" y="2134"/>
                        <a:pt x="127" y="2131"/>
                        <a:pt x="146" y="2134"/>
                      </a:cubicBezTo>
                      <a:cubicBezTo>
                        <a:pt x="108" y="2127"/>
                        <a:pt x="82" y="2099"/>
                        <a:pt x="78" y="2061"/>
                      </a:cubicBezTo>
                      <a:cubicBezTo>
                        <a:pt x="73" y="2024"/>
                        <a:pt x="99" y="1985"/>
                        <a:pt x="117" y="1952"/>
                      </a:cubicBezTo>
                      <a:cubicBezTo>
                        <a:pt x="128" y="1934"/>
                        <a:pt x="147" y="1916"/>
                        <a:pt x="162" y="1901"/>
                      </a:cubicBezTo>
                      <a:cubicBezTo>
                        <a:pt x="134" y="1939"/>
                        <a:pt x="107" y="1984"/>
                        <a:pt x="107" y="2034"/>
                      </a:cubicBezTo>
                      <a:cubicBezTo>
                        <a:pt x="107" y="2082"/>
                        <a:pt x="121" y="2117"/>
                        <a:pt x="162" y="2137"/>
                      </a:cubicBezTo>
                      <a:cubicBezTo>
                        <a:pt x="157" y="2136"/>
                        <a:pt x="146" y="2134"/>
                        <a:pt x="146" y="2134"/>
                      </a:cubicBezTo>
                      <a:close/>
                      <a:moveTo>
                        <a:pt x="428" y="1164"/>
                      </a:moveTo>
                      <a:cubicBezTo>
                        <a:pt x="390" y="1166"/>
                        <a:pt x="353" y="1177"/>
                        <a:pt x="315" y="1180"/>
                      </a:cubicBezTo>
                      <a:cubicBezTo>
                        <a:pt x="300" y="1181"/>
                        <a:pt x="280" y="1183"/>
                        <a:pt x="268" y="1173"/>
                      </a:cubicBezTo>
                      <a:cubicBezTo>
                        <a:pt x="257" y="1165"/>
                        <a:pt x="253" y="1151"/>
                        <a:pt x="251" y="1138"/>
                      </a:cubicBezTo>
                      <a:cubicBezTo>
                        <a:pt x="246" y="1112"/>
                        <a:pt x="249" y="1091"/>
                        <a:pt x="274" y="1077"/>
                      </a:cubicBezTo>
                      <a:cubicBezTo>
                        <a:pt x="296" y="1064"/>
                        <a:pt x="332" y="1073"/>
                        <a:pt x="343" y="1096"/>
                      </a:cubicBezTo>
                      <a:cubicBezTo>
                        <a:pt x="356" y="1124"/>
                        <a:pt x="361" y="1122"/>
                        <a:pt x="361" y="1092"/>
                      </a:cubicBezTo>
                      <a:cubicBezTo>
                        <a:pt x="379" y="1119"/>
                        <a:pt x="404" y="1142"/>
                        <a:pt x="430" y="1163"/>
                      </a:cubicBezTo>
                      <a:cubicBezTo>
                        <a:pt x="429" y="1164"/>
                        <a:pt x="428" y="1164"/>
                        <a:pt x="428" y="1164"/>
                      </a:cubicBezTo>
                      <a:close/>
                      <a:moveTo>
                        <a:pt x="3990" y="1031"/>
                      </a:moveTo>
                      <a:cubicBezTo>
                        <a:pt x="4003" y="1035"/>
                        <a:pt x="4018" y="1044"/>
                        <a:pt x="4019" y="1059"/>
                      </a:cubicBezTo>
                      <a:cubicBezTo>
                        <a:pt x="4020" y="1076"/>
                        <a:pt x="4002" y="1089"/>
                        <a:pt x="3992" y="1101"/>
                      </a:cubicBezTo>
                      <a:cubicBezTo>
                        <a:pt x="3997" y="1077"/>
                        <a:pt x="3996" y="1051"/>
                        <a:pt x="3984" y="1029"/>
                      </a:cubicBezTo>
                      <a:cubicBezTo>
                        <a:pt x="3984" y="1029"/>
                        <a:pt x="3993" y="1032"/>
                        <a:pt x="3990" y="1031"/>
                      </a:cubicBezTo>
                      <a:close/>
                      <a:moveTo>
                        <a:pt x="4495" y="2068"/>
                      </a:moveTo>
                      <a:cubicBezTo>
                        <a:pt x="4482" y="2035"/>
                        <a:pt x="4452" y="2026"/>
                        <a:pt x="4430" y="2032"/>
                      </a:cubicBezTo>
                      <a:cubicBezTo>
                        <a:pt x="4401" y="2041"/>
                        <a:pt x="4395" y="2074"/>
                        <a:pt x="4401" y="2098"/>
                      </a:cubicBezTo>
                      <a:cubicBezTo>
                        <a:pt x="4408" y="2084"/>
                        <a:pt x="4415" y="2053"/>
                        <a:pt x="4432" y="2060"/>
                      </a:cubicBezTo>
                      <a:cubicBezTo>
                        <a:pt x="4455" y="2071"/>
                        <a:pt x="4428" y="2096"/>
                        <a:pt x="4416" y="2105"/>
                      </a:cubicBezTo>
                      <a:cubicBezTo>
                        <a:pt x="4400" y="2118"/>
                        <a:pt x="4382" y="2123"/>
                        <a:pt x="4361" y="2117"/>
                      </a:cubicBezTo>
                      <a:cubicBezTo>
                        <a:pt x="4331" y="2107"/>
                        <a:pt x="4315" y="2061"/>
                        <a:pt x="4311" y="2050"/>
                      </a:cubicBezTo>
                      <a:cubicBezTo>
                        <a:pt x="4307" y="2038"/>
                        <a:pt x="4309" y="2020"/>
                        <a:pt x="4309" y="2008"/>
                      </a:cubicBezTo>
                      <a:cubicBezTo>
                        <a:pt x="4317" y="2011"/>
                        <a:pt x="4327" y="2022"/>
                        <a:pt x="4334" y="2025"/>
                      </a:cubicBezTo>
                      <a:cubicBezTo>
                        <a:pt x="4330" y="2020"/>
                        <a:pt x="4319" y="2000"/>
                        <a:pt x="4319" y="1994"/>
                      </a:cubicBezTo>
                      <a:cubicBezTo>
                        <a:pt x="4320" y="1981"/>
                        <a:pt x="4320" y="1969"/>
                        <a:pt x="4324" y="1958"/>
                      </a:cubicBezTo>
                      <a:cubicBezTo>
                        <a:pt x="4316" y="1966"/>
                        <a:pt x="4310" y="1967"/>
                        <a:pt x="4303" y="1972"/>
                      </a:cubicBezTo>
                      <a:cubicBezTo>
                        <a:pt x="4290" y="1955"/>
                        <a:pt x="4269" y="1906"/>
                        <a:pt x="4259" y="1887"/>
                      </a:cubicBezTo>
                      <a:cubicBezTo>
                        <a:pt x="4254" y="1878"/>
                        <a:pt x="4250" y="1868"/>
                        <a:pt x="4245" y="1859"/>
                      </a:cubicBezTo>
                      <a:cubicBezTo>
                        <a:pt x="4243" y="1856"/>
                        <a:pt x="4238" y="1850"/>
                        <a:pt x="4240" y="1846"/>
                      </a:cubicBezTo>
                      <a:cubicBezTo>
                        <a:pt x="4243" y="1843"/>
                        <a:pt x="4253" y="1840"/>
                        <a:pt x="4257" y="1838"/>
                      </a:cubicBezTo>
                      <a:cubicBezTo>
                        <a:pt x="4264" y="1833"/>
                        <a:pt x="4270" y="1828"/>
                        <a:pt x="4276" y="1822"/>
                      </a:cubicBezTo>
                      <a:cubicBezTo>
                        <a:pt x="4288" y="1810"/>
                        <a:pt x="4296" y="1795"/>
                        <a:pt x="4298" y="1778"/>
                      </a:cubicBezTo>
                      <a:cubicBezTo>
                        <a:pt x="4300" y="1768"/>
                        <a:pt x="4300" y="1758"/>
                        <a:pt x="4298" y="1748"/>
                      </a:cubicBezTo>
                      <a:cubicBezTo>
                        <a:pt x="4297" y="1743"/>
                        <a:pt x="4296" y="1738"/>
                        <a:pt x="4295" y="1733"/>
                      </a:cubicBezTo>
                      <a:cubicBezTo>
                        <a:pt x="4294" y="1729"/>
                        <a:pt x="4293" y="1728"/>
                        <a:pt x="4297" y="1727"/>
                      </a:cubicBezTo>
                      <a:cubicBezTo>
                        <a:pt x="4314" y="1719"/>
                        <a:pt x="4339" y="1755"/>
                        <a:pt x="4356" y="1764"/>
                      </a:cubicBezTo>
                      <a:cubicBezTo>
                        <a:pt x="4381" y="1780"/>
                        <a:pt x="4388" y="1814"/>
                        <a:pt x="4377" y="1841"/>
                      </a:cubicBezTo>
                      <a:cubicBezTo>
                        <a:pt x="4361" y="1879"/>
                        <a:pt x="4318" y="1891"/>
                        <a:pt x="4297" y="1855"/>
                      </a:cubicBezTo>
                      <a:cubicBezTo>
                        <a:pt x="4305" y="1881"/>
                        <a:pt x="4323" y="1888"/>
                        <a:pt x="4349" y="1885"/>
                      </a:cubicBezTo>
                      <a:cubicBezTo>
                        <a:pt x="4377" y="1883"/>
                        <a:pt x="4412" y="1860"/>
                        <a:pt x="4422" y="1835"/>
                      </a:cubicBezTo>
                      <a:cubicBezTo>
                        <a:pt x="4433" y="1805"/>
                        <a:pt x="4417" y="1738"/>
                        <a:pt x="4399" y="1711"/>
                      </a:cubicBezTo>
                      <a:cubicBezTo>
                        <a:pt x="4384" y="1688"/>
                        <a:pt x="4357" y="1672"/>
                        <a:pt x="4329" y="1669"/>
                      </a:cubicBezTo>
                      <a:cubicBezTo>
                        <a:pt x="4310" y="1666"/>
                        <a:pt x="4293" y="1669"/>
                        <a:pt x="4275" y="1675"/>
                      </a:cubicBezTo>
                      <a:cubicBezTo>
                        <a:pt x="4267" y="1677"/>
                        <a:pt x="4266" y="1670"/>
                        <a:pt x="4262" y="1664"/>
                      </a:cubicBezTo>
                      <a:cubicBezTo>
                        <a:pt x="4258" y="1656"/>
                        <a:pt x="4251" y="1647"/>
                        <a:pt x="4246" y="1639"/>
                      </a:cubicBezTo>
                      <a:cubicBezTo>
                        <a:pt x="4281" y="1636"/>
                        <a:pt x="4327" y="1655"/>
                        <a:pt x="4338" y="1619"/>
                      </a:cubicBezTo>
                      <a:cubicBezTo>
                        <a:pt x="4347" y="1587"/>
                        <a:pt x="4339" y="1541"/>
                        <a:pt x="4309" y="1526"/>
                      </a:cubicBezTo>
                      <a:cubicBezTo>
                        <a:pt x="4294" y="1517"/>
                        <a:pt x="4269" y="1529"/>
                        <a:pt x="4253" y="1536"/>
                      </a:cubicBezTo>
                      <a:cubicBezTo>
                        <a:pt x="4273" y="1540"/>
                        <a:pt x="4284" y="1534"/>
                        <a:pt x="4288" y="1555"/>
                      </a:cubicBezTo>
                      <a:cubicBezTo>
                        <a:pt x="4293" y="1577"/>
                        <a:pt x="4279" y="1593"/>
                        <a:pt x="4258" y="1598"/>
                      </a:cubicBezTo>
                      <a:cubicBezTo>
                        <a:pt x="4240" y="1602"/>
                        <a:pt x="4219" y="1585"/>
                        <a:pt x="4205" y="1571"/>
                      </a:cubicBezTo>
                      <a:cubicBezTo>
                        <a:pt x="4196" y="1562"/>
                        <a:pt x="4193" y="1549"/>
                        <a:pt x="4189" y="1538"/>
                      </a:cubicBezTo>
                      <a:cubicBezTo>
                        <a:pt x="4185" y="1525"/>
                        <a:pt x="4181" y="1512"/>
                        <a:pt x="4175" y="1500"/>
                      </a:cubicBezTo>
                      <a:cubicBezTo>
                        <a:pt x="4163" y="1478"/>
                        <a:pt x="4160" y="1490"/>
                        <a:pt x="4136" y="1484"/>
                      </a:cubicBezTo>
                      <a:cubicBezTo>
                        <a:pt x="4165" y="1478"/>
                        <a:pt x="4182" y="1466"/>
                        <a:pt x="4216" y="1457"/>
                      </a:cubicBezTo>
                      <a:cubicBezTo>
                        <a:pt x="4225" y="1455"/>
                        <a:pt x="4235" y="1451"/>
                        <a:pt x="4243" y="1444"/>
                      </a:cubicBezTo>
                      <a:cubicBezTo>
                        <a:pt x="4274" y="1419"/>
                        <a:pt x="4298" y="1383"/>
                        <a:pt x="4307" y="1342"/>
                      </a:cubicBezTo>
                      <a:cubicBezTo>
                        <a:pt x="4314" y="1307"/>
                        <a:pt x="4309" y="1268"/>
                        <a:pt x="4278" y="1245"/>
                      </a:cubicBezTo>
                      <a:cubicBezTo>
                        <a:pt x="4250" y="1224"/>
                        <a:pt x="4208" y="1225"/>
                        <a:pt x="4182" y="1249"/>
                      </a:cubicBezTo>
                      <a:cubicBezTo>
                        <a:pt x="4165" y="1265"/>
                        <a:pt x="4156" y="1289"/>
                        <a:pt x="4160" y="1311"/>
                      </a:cubicBezTo>
                      <a:cubicBezTo>
                        <a:pt x="4164" y="1332"/>
                        <a:pt x="4187" y="1356"/>
                        <a:pt x="4208" y="1362"/>
                      </a:cubicBezTo>
                      <a:cubicBezTo>
                        <a:pt x="4193" y="1344"/>
                        <a:pt x="4181" y="1313"/>
                        <a:pt x="4196" y="1295"/>
                      </a:cubicBezTo>
                      <a:cubicBezTo>
                        <a:pt x="4204" y="1285"/>
                        <a:pt x="4216" y="1279"/>
                        <a:pt x="4229" y="1282"/>
                      </a:cubicBezTo>
                      <a:cubicBezTo>
                        <a:pt x="4241" y="1285"/>
                        <a:pt x="4249" y="1294"/>
                        <a:pt x="4251" y="1307"/>
                      </a:cubicBezTo>
                      <a:cubicBezTo>
                        <a:pt x="4254" y="1335"/>
                        <a:pt x="4239" y="1365"/>
                        <a:pt x="4223" y="1388"/>
                      </a:cubicBezTo>
                      <a:cubicBezTo>
                        <a:pt x="4208" y="1411"/>
                        <a:pt x="4190" y="1418"/>
                        <a:pt x="4166" y="1432"/>
                      </a:cubicBezTo>
                      <a:cubicBezTo>
                        <a:pt x="4151" y="1441"/>
                        <a:pt x="4128" y="1455"/>
                        <a:pt x="4113" y="1464"/>
                      </a:cubicBezTo>
                      <a:cubicBezTo>
                        <a:pt x="4106" y="1468"/>
                        <a:pt x="4193" y="1426"/>
                        <a:pt x="4148" y="1332"/>
                      </a:cubicBezTo>
                      <a:cubicBezTo>
                        <a:pt x="4137" y="1309"/>
                        <a:pt x="4113" y="1294"/>
                        <a:pt x="4091" y="1283"/>
                      </a:cubicBezTo>
                      <a:cubicBezTo>
                        <a:pt x="4065" y="1270"/>
                        <a:pt x="4037" y="1261"/>
                        <a:pt x="4009" y="1254"/>
                      </a:cubicBezTo>
                      <a:cubicBezTo>
                        <a:pt x="3976" y="1245"/>
                        <a:pt x="3941" y="1239"/>
                        <a:pt x="3906" y="1235"/>
                      </a:cubicBezTo>
                      <a:cubicBezTo>
                        <a:pt x="3923" y="1212"/>
                        <a:pt x="3940" y="1188"/>
                        <a:pt x="3954" y="1163"/>
                      </a:cubicBezTo>
                      <a:cubicBezTo>
                        <a:pt x="3963" y="1220"/>
                        <a:pt x="4022" y="1247"/>
                        <a:pt x="4073" y="1248"/>
                      </a:cubicBezTo>
                      <a:cubicBezTo>
                        <a:pt x="4168" y="1251"/>
                        <a:pt x="4209" y="1204"/>
                        <a:pt x="4208" y="1168"/>
                      </a:cubicBezTo>
                      <a:cubicBezTo>
                        <a:pt x="4206" y="1131"/>
                        <a:pt x="4186" y="1096"/>
                        <a:pt x="4147" y="1094"/>
                      </a:cubicBezTo>
                      <a:cubicBezTo>
                        <a:pt x="4166" y="1103"/>
                        <a:pt x="4169" y="1110"/>
                        <a:pt x="4174" y="1130"/>
                      </a:cubicBezTo>
                      <a:cubicBezTo>
                        <a:pt x="4178" y="1152"/>
                        <a:pt x="4169" y="1172"/>
                        <a:pt x="4153" y="1187"/>
                      </a:cubicBezTo>
                      <a:cubicBezTo>
                        <a:pt x="4133" y="1208"/>
                        <a:pt x="4093" y="1215"/>
                        <a:pt x="4057" y="1203"/>
                      </a:cubicBezTo>
                      <a:cubicBezTo>
                        <a:pt x="4042" y="1198"/>
                        <a:pt x="4017" y="1173"/>
                        <a:pt x="4014" y="1155"/>
                      </a:cubicBezTo>
                      <a:cubicBezTo>
                        <a:pt x="4010" y="1135"/>
                        <a:pt x="4046" y="1151"/>
                        <a:pt x="4058" y="1137"/>
                      </a:cubicBezTo>
                      <a:cubicBezTo>
                        <a:pt x="4072" y="1120"/>
                        <a:pt x="4084" y="1091"/>
                        <a:pt x="4085" y="1068"/>
                      </a:cubicBezTo>
                      <a:cubicBezTo>
                        <a:pt x="4086" y="1046"/>
                        <a:pt x="4076" y="1025"/>
                        <a:pt x="4060" y="1011"/>
                      </a:cubicBezTo>
                      <a:cubicBezTo>
                        <a:pt x="4040" y="994"/>
                        <a:pt x="4014" y="987"/>
                        <a:pt x="3988" y="990"/>
                      </a:cubicBezTo>
                      <a:cubicBezTo>
                        <a:pt x="3982" y="991"/>
                        <a:pt x="3975" y="993"/>
                        <a:pt x="3969" y="995"/>
                      </a:cubicBezTo>
                      <a:cubicBezTo>
                        <a:pt x="3965" y="996"/>
                        <a:pt x="3961" y="996"/>
                        <a:pt x="3957" y="994"/>
                      </a:cubicBezTo>
                      <a:cubicBezTo>
                        <a:pt x="3945" y="987"/>
                        <a:pt x="3942" y="986"/>
                        <a:pt x="3929" y="983"/>
                      </a:cubicBezTo>
                      <a:cubicBezTo>
                        <a:pt x="3945" y="978"/>
                        <a:pt x="3948" y="983"/>
                        <a:pt x="3963" y="975"/>
                      </a:cubicBezTo>
                      <a:cubicBezTo>
                        <a:pt x="3916" y="979"/>
                        <a:pt x="3856" y="939"/>
                        <a:pt x="3812" y="919"/>
                      </a:cubicBezTo>
                      <a:cubicBezTo>
                        <a:pt x="3792" y="910"/>
                        <a:pt x="3773" y="897"/>
                        <a:pt x="3760" y="879"/>
                      </a:cubicBezTo>
                      <a:cubicBezTo>
                        <a:pt x="3746" y="860"/>
                        <a:pt x="3740" y="837"/>
                        <a:pt x="3736" y="815"/>
                      </a:cubicBezTo>
                      <a:cubicBezTo>
                        <a:pt x="3734" y="803"/>
                        <a:pt x="3731" y="790"/>
                        <a:pt x="3736" y="779"/>
                      </a:cubicBezTo>
                      <a:cubicBezTo>
                        <a:pt x="3739" y="769"/>
                        <a:pt x="3749" y="764"/>
                        <a:pt x="3757" y="758"/>
                      </a:cubicBezTo>
                      <a:cubicBezTo>
                        <a:pt x="3777" y="746"/>
                        <a:pt x="3799" y="734"/>
                        <a:pt x="3823" y="731"/>
                      </a:cubicBezTo>
                      <a:cubicBezTo>
                        <a:pt x="3844" y="728"/>
                        <a:pt x="3852" y="753"/>
                        <a:pt x="3868" y="766"/>
                      </a:cubicBezTo>
                      <a:cubicBezTo>
                        <a:pt x="3884" y="779"/>
                        <a:pt x="3906" y="814"/>
                        <a:pt x="3902" y="833"/>
                      </a:cubicBezTo>
                      <a:cubicBezTo>
                        <a:pt x="3897" y="855"/>
                        <a:pt x="3886" y="870"/>
                        <a:pt x="3865" y="877"/>
                      </a:cubicBezTo>
                      <a:cubicBezTo>
                        <a:pt x="3840" y="885"/>
                        <a:pt x="3814" y="888"/>
                        <a:pt x="3788" y="893"/>
                      </a:cubicBezTo>
                      <a:cubicBezTo>
                        <a:pt x="3823" y="900"/>
                        <a:pt x="3850" y="904"/>
                        <a:pt x="3885" y="891"/>
                      </a:cubicBezTo>
                      <a:cubicBezTo>
                        <a:pt x="3911" y="881"/>
                        <a:pt x="3947" y="843"/>
                        <a:pt x="3949" y="816"/>
                      </a:cubicBezTo>
                      <a:cubicBezTo>
                        <a:pt x="3952" y="782"/>
                        <a:pt x="3935" y="736"/>
                        <a:pt x="3915" y="714"/>
                      </a:cubicBezTo>
                      <a:cubicBezTo>
                        <a:pt x="3893" y="690"/>
                        <a:pt x="3861" y="678"/>
                        <a:pt x="3830" y="677"/>
                      </a:cubicBezTo>
                      <a:cubicBezTo>
                        <a:pt x="3791" y="676"/>
                        <a:pt x="3754" y="691"/>
                        <a:pt x="3722" y="711"/>
                      </a:cubicBezTo>
                      <a:cubicBezTo>
                        <a:pt x="3709" y="680"/>
                        <a:pt x="3683" y="655"/>
                        <a:pt x="3653" y="640"/>
                      </a:cubicBezTo>
                      <a:cubicBezTo>
                        <a:pt x="3684" y="640"/>
                        <a:pt x="3717" y="631"/>
                        <a:pt x="3739" y="607"/>
                      </a:cubicBezTo>
                      <a:cubicBezTo>
                        <a:pt x="3761" y="583"/>
                        <a:pt x="3772" y="570"/>
                        <a:pt x="3759" y="541"/>
                      </a:cubicBezTo>
                      <a:cubicBezTo>
                        <a:pt x="3746" y="511"/>
                        <a:pt x="3712" y="492"/>
                        <a:pt x="3682" y="485"/>
                      </a:cubicBezTo>
                      <a:cubicBezTo>
                        <a:pt x="3665" y="482"/>
                        <a:pt x="3649" y="480"/>
                        <a:pt x="3633" y="484"/>
                      </a:cubicBezTo>
                      <a:cubicBezTo>
                        <a:pt x="3619" y="487"/>
                        <a:pt x="3601" y="504"/>
                        <a:pt x="3600" y="519"/>
                      </a:cubicBezTo>
                      <a:cubicBezTo>
                        <a:pt x="3597" y="554"/>
                        <a:pt x="3623" y="555"/>
                        <a:pt x="3616" y="551"/>
                      </a:cubicBezTo>
                      <a:cubicBezTo>
                        <a:pt x="3613" y="550"/>
                        <a:pt x="3646" y="502"/>
                        <a:pt x="3651" y="503"/>
                      </a:cubicBezTo>
                      <a:cubicBezTo>
                        <a:pt x="3674" y="508"/>
                        <a:pt x="3702" y="522"/>
                        <a:pt x="3703" y="549"/>
                      </a:cubicBezTo>
                      <a:cubicBezTo>
                        <a:pt x="3704" y="572"/>
                        <a:pt x="3678" y="578"/>
                        <a:pt x="3660" y="580"/>
                      </a:cubicBezTo>
                      <a:cubicBezTo>
                        <a:pt x="3628" y="583"/>
                        <a:pt x="3594" y="578"/>
                        <a:pt x="3561" y="575"/>
                      </a:cubicBezTo>
                      <a:cubicBezTo>
                        <a:pt x="3523" y="571"/>
                        <a:pt x="3482" y="565"/>
                        <a:pt x="3446" y="580"/>
                      </a:cubicBezTo>
                      <a:cubicBezTo>
                        <a:pt x="3445" y="550"/>
                        <a:pt x="3444" y="520"/>
                        <a:pt x="3443" y="490"/>
                      </a:cubicBezTo>
                      <a:cubicBezTo>
                        <a:pt x="3442" y="467"/>
                        <a:pt x="3438" y="440"/>
                        <a:pt x="3448" y="418"/>
                      </a:cubicBezTo>
                      <a:cubicBezTo>
                        <a:pt x="3453" y="408"/>
                        <a:pt x="3461" y="398"/>
                        <a:pt x="3472" y="395"/>
                      </a:cubicBezTo>
                      <a:cubicBezTo>
                        <a:pt x="3483" y="391"/>
                        <a:pt x="3496" y="395"/>
                        <a:pt x="3506" y="401"/>
                      </a:cubicBezTo>
                      <a:cubicBezTo>
                        <a:pt x="3524" y="413"/>
                        <a:pt x="3550" y="463"/>
                        <a:pt x="3541" y="505"/>
                      </a:cubicBezTo>
                      <a:cubicBezTo>
                        <a:pt x="3562" y="489"/>
                        <a:pt x="3562" y="457"/>
                        <a:pt x="3556" y="433"/>
                      </a:cubicBezTo>
                      <a:cubicBezTo>
                        <a:pt x="3549" y="407"/>
                        <a:pt x="3526" y="371"/>
                        <a:pt x="3501" y="363"/>
                      </a:cubicBezTo>
                      <a:cubicBezTo>
                        <a:pt x="3474" y="354"/>
                        <a:pt x="3437" y="361"/>
                        <a:pt x="3416" y="380"/>
                      </a:cubicBezTo>
                      <a:cubicBezTo>
                        <a:pt x="3393" y="400"/>
                        <a:pt x="3385" y="419"/>
                        <a:pt x="3383" y="449"/>
                      </a:cubicBezTo>
                      <a:cubicBezTo>
                        <a:pt x="3373" y="413"/>
                        <a:pt x="3353" y="374"/>
                        <a:pt x="3311" y="375"/>
                      </a:cubicBezTo>
                      <a:cubicBezTo>
                        <a:pt x="3269" y="376"/>
                        <a:pt x="3230" y="407"/>
                        <a:pt x="3201" y="434"/>
                      </a:cubicBezTo>
                      <a:cubicBezTo>
                        <a:pt x="3183" y="450"/>
                        <a:pt x="3165" y="468"/>
                        <a:pt x="3150" y="487"/>
                      </a:cubicBezTo>
                      <a:cubicBezTo>
                        <a:pt x="3173" y="445"/>
                        <a:pt x="3202" y="441"/>
                        <a:pt x="3204" y="392"/>
                      </a:cubicBezTo>
                      <a:cubicBezTo>
                        <a:pt x="3249" y="412"/>
                        <a:pt x="3318" y="388"/>
                        <a:pt x="3323" y="335"/>
                      </a:cubicBezTo>
                      <a:cubicBezTo>
                        <a:pt x="3325" y="315"/>
                        <a:pt x="3318" y="289"/>
                        <a:pt x="3300" y="277"/>
                      </a:cubicBezTo>
                      <a:cubicBezTo>
                        <a:pt x="3291" y="270"/>
                        <a:pt x="3271" y="270"/>
                        <a:pt x="3260" y="273"/>
                      </a:cubicBezTo>
                      <a:cubicBezTo>
                        <a:pt x="3254" y="275"/>
                        <a:pt x="3270" y="284"/>
                        <a:pt x="3266" y="290"/>
                      </a:cubicBezTo>
                      <a:cubicBezTo>
                        <a:pt x="3264" y="293"/>
                        <a:pt x="3289" y="318"/>
                        <a:pt x="3286" y="329"/>
                      </a:cubicBezTo>
                      <a:cubicBezTo>
                        <a:pt x="3277" y="357"/>
                        <a:pt x="3228" y="358"/>
                        <a:pt x="3216" y="333"/>
                      </a:cubicBezTo>
                      <a:cubicBezTo>
                        <a:pt x="3209" y="319"/>
                        <a:pt x="3199" y="257"/>
                        <a:pt x="3192" y="243"/>
                      </a:cubicBezTo>
                      <a:cubicBezTo>
                        <a:pt x="3185" y="230"/>
                        <a:pt x="3175" y="218"/>
                        <a:pt x="3164" y="209"/>
                      </a:cubicBezTo>
                      <a:cubicBezTo>
                        <a:pt x="3143" y="189"/>
                        <a:pt x="3114" y="177"/>
                        <a:pt x="3086" y="173"/>
                      </a:cubicBezTo>
                      <a:cubicBezTo>
                        <a:pt x="3049" y="169"/>
                        <a:pt x="3011" y="178"/>
                        <a:pt x="2978" y="195"/>
                      </a:cubicBezTo>
                      <a:cubicBezTo>
                        <a:pt x="2962" y="204"/>
                        <a:pt x="2946" y="214"/>
                        <a:pt x="2933" y="226"/>
                      </a:cubicBezTo>
                      <a:cubicBezTo>
                        <a:pt x="2924" y="234"/>
                        <a:pt x="2906" y="254"/>
                        <a:pt x="2917" y="267"/>
                      </a:cubicBezTo>
                      <a:cubicBezTo>
                        <a:pt x="2913" y="268"/>
                        <a:pt x="2908" y="258"/>
                        <a:pt x="2906" y="255"/>
                      </a:cubicBezTo>
                      <a:cubicBezTo>
                        <a:pt x="2899" y="248"/>
                        <a:pt x="2893" y="240"/>
                        <a:pt x="2888" y="231"/>
                      </a:cubicBezTo>
                      <a:cubicBezTo>
                        <a:pt x="2880" y="216"/>
                        <a:pt x="2880" y="201"/>
                        <a:pt x="2891" y="187"/>
                      </a:cubicBezTo>
                      <a:cubicBezTo>
                        <a:pt x="2913" y="161"/>
                        <a:pt x="2961" y="200"/>
                        <a:pt x="2991" y="187"/>
                      </a:cubicBezTo>
                      <a:cubicBezTo>
                        <a:pt x="2946" y="168"/>
                        <a:pt x="2893" y="129"/>
                        <a:pt x="2858" y="168"/>
                      </a:cubicBezTo>
                      <a:cubicBezTo>
                        <a:pt x="2849" y="152"/>
                        <a:pt x="2836" y="138"/>
                        <a:pt x="2820" y="128"/>
                      </a:cubicBezTo>
                      <a:cubicBezTo>
                        <a:pt x="2803" y="116"/>
                        <a:pt x="2788" y="108"/>
                        <a:pt x="2766" y="106"/>
                      </a:cubicBezTo>
                      <a:cubicBezTo>
                        <a:pt x="2770" y="59"/>
                        <a:pt x="2727" y="28"/>
                        <a:pt x="2683" y="10"/>
                      </a:cubicBezTo>
                      <a:cubicBezTo>
                        <a:pt x="2659" y="0"/>
                        <a:pt x="2622" y="1"/>
                        <a:pt x="2597" y="11"/>
                      </a:cubicBezTo>
                      <a:cubicBezTo>
                        <a:pt x="2575" y="20"/>
                        <a:pt x="2557" y="58"/>
                        <a:pt x="2561" y="84"/>
                      </a:cubicBezTo>
                      <a:cubicBezTo>
                        <a:pt x="2565" y="110"/>
                        <a:pt x="2603" y="132"/>
                        <a:pt x="2627" y="122"/>
                      </a:cubicBezTo>
                      <a:cubicBezTo>
                        <a:pt x="2607" y="120"/>
                        <a:pt x="2582" y="100"/>
                        <a:pt x="2594" y="65"/>
                      </a:cubicBezTo>
                      <a:cubicBezTo>
                        <a:pt x="2597" y="55"/>
                        <a:pt x="2591" y="48"/>
                        <a:pt x="2600" y="43"/>
                      </a:cubicBezTo>
                      <a:cubicBezTo>
                        <a:pt x="2618" y="34"/>
                        <a:pt x="2642" y="38"/>
                        <a:pt x="2659" y="48"/>
                      </a:cubicBezTo>
                      <a:cubicBezTo>
                        <a:pt x="2677" y="59"/>
                        <a:pt x="2688" y="79"/>
                        <a:pt x="2689" y="100"/>
                      </a:cubicBezTo>
                      <a:cubicBezTo>
                        <a:pt x="2690" y="110"/>
                        <a:pt x="2688" y="120"/>
                        <a:pt x="2685" y="129"/>
                      </a:cubicBezTo>
                      <a:cubicBezTo>
                        <a:pt x="2682" y="139"/>
                        <a:pt x="2677" y="144"/>
                        <a:pt x="2669" y="151"/>
                      </a:cubicBezTo>
                      <a:cubicBezTo>
                        <a:pt x="2646" y="170"/>
                        <a:pt x="2626" y="191"/>
                        <a:pt x="2608" y="214"/>
                      </a:cubicBezTo>
                      <a:cubicBezTo>
                        <a:pt x="2599" y="192"/>
                        <a:pt x="2593" y="169"/>
                        <a:pt x="2583" y="148"/>
                      </a:cubicBezTo>
                      <a:cubicBezTo>
                        <a:pt x="2573" y="129"/>
                        <a:pt x="2560" y="111"/>
                        <a:pt x="2544" y="96"/>
                      </a:cubicBezTo>
                      <a:cubicBezTo>
                        <a:pt x="2513" y="68"/>
                        <a:pt x="2473" y="50"/>
                        <a:pt x="2431" y="48"/>
                      </a:cubicBezTo>
                      <a:cubicBezTo>
                        <a:pt x="2389" y="45"/>
                        <a:pt x="2347" y="58"/>
                        <a:pt x="2313" y="83"/>
                      </a:cubicBezTo>
                      <a:cubicBezTo>
                        <a:pt x="2295" y="96"/>
                        <a:pt x="2281" y="112"/>
                        <a:pt x="2268" y="131"/>
                      </a:cubicBezTo>
                      <a:cubicBezTo>
                        <a:pt x="2257" y="146"/>
                        <a:pt x="2246" y="164"/>
                        <a:pt x="2230" y="176"/>
                      </a:cubicBezTo>
                      <a:cubicBezTo>
                        <a:pt x="2212" y="189"/>
                        <a:pt x="2192" y="186"/>
                        <a:pt x="2176" y="172"/>
                      </a:cubicBezTo>
                      <a:cubicBezTo>
                        <a:pt x="2169" y="165"/>
                        <a:pt x="2163" y="157"/>
                        <a:pt x="2158" y="148"/>
                      </a:cubicBezTo>
                      <a:cubicBezTo>
                        <a:pt x="2156" y="146"/>
                        <a:pt x="2158" y="102"/>
                        <a:pt x="2165" y="95"/>
                      </a:cubicBezTo>
                      <a:cubicBezTo>
                        <a:pt x="2180" y="81"/>
                        <a:pt x="2201" y="73"/>
                        <a:pt x="2220" y="66"/>
                      </a:cubicBezTo>
                      <a:cubicBezTo>
                        <a:pt x="2192" y="61"/>
                        <a:pt x="2160" y="74"/>
                        <a:pt x="2142" y="95"/>
                      </a:cubicBezTo>
                      <a:cubicBezTo>
                        <a:pt x="2132" y="106"/>
                        <a:pt x="2123" y="125"/>
                        <a:pt x="2122" y="140"/>
                      </a:cubicBezTo>
                      <a:cubicBezTo>
                        <a:pt x="2121" y="152"/>
                        <a:pt x="2124" y="166"/>
                        <a:pt x="2130" y="177"/>
                      </a:cubicBezTo>
                      <a:cubicBezTo>
                        <a:pt x="2086" y="158"/>
                        <a:pt x="2047" y="153"/>
                        <a:pt x="2002" y="174"/>
                      </a:cubicBezTo>
                      <a:cubicBezTo>
                        <a:pt x="2016" y="145"/>
                        <a:pt x="1998" y="106"/>
                        <a:pt x="1982" y="79"/>
                      </a:cubicBezTo>
                      <a:cubicBezTo>
                        <a:pt x="1968" y="57"/>
                        <a:pt x="1945" y="34"/>
                        <a:pt x="1917" y="41"/>
                      </a:cubicBezTo>
                      <a:cubicBezTo>
                        <a:pt x="1866" y="54"/>
                        <a:pt x="1836" y="109"/>
                        <a:pt x="1830" y="158"/>
                      </a:cubicBezTo>
                      <a:cubicBezTo>
                        <a:pt x="1826" y="195"/>
                        <a:pt x="1834" y="234"/>
                        <a:pt x="1845" y="270"/>
                      </a:cubicBezTo>
                      <a:cubicBezTo>
                        <a:pt x="1787" y="229"/>
                        <a:pt x="1709" y="228"/>
                        <a:pt x="1646" y="259"/>
                      </a:cubicBezTo>
                      <a:cubicBezTo>
                        <a:pt x="1639" y="262"/>
                        <a:pt x="1606" y="282"/>
                        <a:pt x="1599" y="285"/>
                      </a:cubicBezTo>
                      <a:cubicBezTo>
                        <a:pt x="1552" y="311"/>
                        <a:pt x="1529" y="274"/>
                        <a:pt x="1527" y="266"/>
                      </a:cubicBezTo>
                      <a:cubicBezTo>
                        <a:pt x="1524" y="250"/>
                        <a:pt x="1549" y="236"/>
                        <a:pt x="1561" y="232"/>
                      </a:cubicBezTo>
                      <a:cubicBezTo>
                        <a:pt x="1592" y="222"/>
                        <a:pt x="1626" y="250"/>
                        <a:pt x="1624" y="276"/>
                      </a:cubicBezTo>
                      <a:cubicBezTo>
                        <a:pt x="1626" y="275"/>
                        <a:pt x="1622" y="253"/>
                        <a:pt x="1620" y="246"/>
                      </a:cubicBezTo>
                      <a:cubicBezTo>
                        <a:pt x="1613" y="225"/>
                        <a:pt x="1593" y="213"/>
                        <a:pt x="1572" y="210"/>
                      </a:cubicBezTo>
                      <a:cubicBezTo>
                        <a:pt x="1552" y="208"/>
                        <a:pt x="1529" y="210"/>
                        <a:pt x="1513" y="221"/>
                      </a:cubicBezTo>
                      <a:cubicBezTo>
                        <a:pt x="1504" y="227"/>
                        <a:pt x="1493" y="241"/>
                        <a:pt x="1489" y="251"/>
                      </a:cubicBezTo>
                      <a:cubicBezTo>
                        <a:pt x="1485" y="263"/>
                        <a:pt x="1488" y="281"/>
                        <a:pt x="1492" y="293"/>
                      </a:cubicBezTo>
                      <a:cubicBezTo>
                        <a:pt x="1500" y="318"/>
                        <a:pt x="1506" y="323"/>
                        <a:pt x="1509" y="331"/>
                      </a:cubicBezTo>
                      <a:cubicBezTo>
                        <a:pt x="1479" y="350"/>
                        <a:pt x="1469" y="360"/>
                        <a:pt x="1456" y="393"/>
                      </a:cubicBezTo>
                      <a:cubicBezTo>
                        <a:pt x="1449" y="410"/>
                        <a:pt x="1448" y="431"/>
                        <a:pt x="1438" y="447"/>
                      </a:cubicBezTo>
                      <a:cubicBezTo>
                        <a:pt x="1429" y="461"/>
                        <a:pt x="1411" y="466"/>
                        <a:pt x="1395" y="468"/>
                      </a:cubicBezTo>
                      <a:cubicBezTo>
                        <a:pt x="1374" y="470"/>
                        <a:pt x="1352" y="469"/>
                        <a:pt x="1331" y="465"/>
                      </a:cubicBezTo>
                      <a:cubicBezTo>
                        <a:pt x="1314" y="462"/>
                        <a:pt x="1296" y="457"/>
                        <a:pt x="1288" y="441"/>
                      </a:cubicBezTo>
                      <a:cubicBezTo>
                        <a:pt x="1278" y="425"/>
                        <a:pt x="1281" y="430"/>
                        <a:pt x="1287" y="413"/>
                      </a:cubicBezTo>
                      <a:cubicBezTo>
                        <a:pt x="1293" y="397"/>
                        <a:pt x="1304" y="382"/>
                        <a:pt x="1321" y="376"/>
                      </a:cubicBezTo>
                      <a:cubicBezTo>
                        <a:pt x="1357" y="363"/>
                        <a:pt x="1402" y="409"/>
                        <a:pt x="1386" y="450"/>
                      </a:cubicBezTo>
                      <a:cubicBezTo>
                        <a:pt x="1419" y="402"/>
                        <a:pt x="1376" y="366"/>
                        <a:pt x="1344" y="356"/>
                      </a:cubicBezTo>
                      <a:cubicBezTo>
                        <a:pt x="1306" y="344"/>
                        <a:pt x="1270" y="371"/>
                        <a:pt x="1252" y="403"/>
                      </a:cubicBezTo>
                      <a:cubicBezTo>
                        <a:pt x="1234" y="438"/>
                        <a:pt x="1229" y="478"/>
                        <a:pt x="1255" y="509"/>
                      </a:cubicBezTo>
                      <a:cubicBezTo>
                        <a:pt x="1276" y="513"/>
                        <a:pt x="1294" y="519"/>
                        <a:pt x="1314" y="523"/>
                      </a:cubicBezTo>
                      <a:cubicBezTo>
                        <a:pt x="1318" y="524"/>
                        <a:pt x="1348" y="526"/>
                        <a:pt x="1357" y="527"/>
                      </a:cubicBezTo>
                      <a:cubicBezTo>
                        <a:pt x="1398" y="530"/>
                        <a:pt x="1444" y="525"/>
                        <a:pt x="1473" y="493"/>
                      </a:cubicBezTo>
                      <a:cubicBezTo>
                        <a:pt x="1469" y="519"/>
                        <a:pt x="1467" y="546"/>
                        <a:pt x="1470" y="572"/>
                      </a:cubicBezTo>
                      <a:cubicBezTo>
                        <a:pt x="1423" y="555"/>
                        <a:pt x="1375" y="539"/>
                        <a:pt x="1327" y="527"/>
                      </a:cubicBezTo>
                      <a:cubicBezTo>
                        <a:pt x="1300" y="529"/>
                        <a:pt x="1274" y="531"/>
                        <a:pt x="1256" y="511"/>
                      </a:cubicBezTo>
                      <a:cubicBezTo>
                        <a:pt x="1223" y="505"/>
                        <a:pt x="1187" y="501"/>
                        <a:pt x="1153" y="501"/>
                      </a:cubicBezTo>
                      <a:cubicBezTo>
                        <a:pt x="1122" y="501"/>
                        <a:pt x="1099" y="506"/>
                        <a:pt x="1069" y="515"/>
                      </a:cubicBezTo>
                      <a:cubicBezTo>
                        <a:pt x="1115" y="500"/>
                        <a:pt x="1128" y="486"/>
                        <a:pt x="1111" y="451"/>
                      </a:cubicBezTo>
                      <a:cubicBezTo>
                        <a:pt x="1097" y="423"/>
                        <a:pt x="1058" y="404"/>
                        <a:pt x="1027" y="411"/>
                      </a:cubicBezTo>
                      <a:cubicBezTo>
                        <a:pt x="1013" y="415"/>
                        <a:pt x="1002" y="421"/>
                        <a:pt x="993" y="440"/>
                      </a:cubicBezTo>
                      <a:cubicBezTo>
                        <a:pt x="991" y="443"/>
                        <a:pt x="996" y="451"/>
                        <a:pt x="998" y="453"/>
                      </a:cubicBezTo>
                      <a:cubicBezTo>
                        <a:pt x="1000" y="456"/>
                        <a:pt x="1000" y="455"/>
                        <a:pt x="1001" y="452"/>
                      </a:cubicBezTo>
                      <a:cubicBezTo>
                        <a:pt x="1003" y="447"/>
                        <a:pt x="1007" y="443"/>
                        <a:pt x="1012" y="442"/>
                      </a:cubicBezTo>
                      <a:cubicBezTo>
                        <a:pt x="1023" y="438"/>
                        <a:pt x="1037" y="442"/>
                        <a:pt x="1046" y="447"/>
                      </a:cubicBezTo>
                      <a:cubicBezTo>
                        <a:pt x="1053" y="451"/>
                        <a:pt x="1060" y="458"/>
                        <a:pt x="1062" y="466"/>
                      </a:cubicBezTo>
                      <a:cubicBezTo>
                        <a:pt x="1064" y="475"/>
                        <a:pt x="1045" y="449"/>
                        <a:pt x="1039" y="456"/>
                      </a:cubicBezTo>
                      <a:cubicBezTo>
                        <a:pt x="1023" y="472"/>
                        <a:pt x="1002" y="481"/>
                        <a:pt x="982" y="491"/>
                      </a:cubicBezTo>
                      <a:cubicBezTo>
                        <a:pt x="962" y="501"/>
                        <a:pt x="943" y="514"/>
                        <a:pt x="929" y="532"/>
                      </a:cubicBezTo>
                      <a:cubicBezTo>
                        <a:pt x="924" y="487"/>
                        <a:pt x="893" y="446"/>
                        <a:pt x="850" y="431"/>
                      </a:cubicBezTo>
                      <a:cubicBezTo>
                        <a:pt x="810" y="417"/>
                        <a:pt x="758" y="430"/>
                        <a:pt x="736" y="478"/>
                      </a:cubicBezTo>
                      <a:cubicBezTo>
                        <a:pt x="726" y="500"/>
                        <a:pt x="730" y="539"/>
                        <a:pt x="746" y="559"/>
                      </a:cubicBezTo>
                      <a:cubicBezTo>
                        <a:pt x="759" y="574"/>
                        <a:pt x="808" y="593"/>
                        <a:pt x="817" y="596"/>
                      </a:cubicBezTo>
                      <a:cubicBezTo>
                        <a:pt x="821" y="598"/>
                        <a:pt x="765" y="546"/>
                        <a:pt x="778" y="496"/>
                      </a:cubicBezTo>
                      <a:cubicBezTo>
                        <a:pt x="785" y="472"/>
                        <a:pt x="821" y="482"/>
                        <a:pt x="833" y="488"/>
                      </a:cubicBezTo>
                      <a:cubicBezTo>
                        <a:pt x="862" y="501"/>
                        <a:pt x="874" y="528"/>
                        <a:pt x="875" y="558"/>
                      </a:cubicBezTo>
                      <a:cubicBezTo>
                        <a:pt x="876" y="592"/>
                        <a:pt x="872" y="628"/>
                        <a:pt x="864" y="661"/>
                      </a:cubicBezTo>
                      <a:cubicBezTo>
                        <a:pt x="835" y="630"/>
                        <a:pt x="798" y="604"/>
                        <a:pt x="755" y="599"/>
                      </a:cubicBezTo>
                      <a:cubicBezTo>
                        <a:pt x="714" y="595"/>
                        <a:pt x="670" y="609"/>
                        <a:pt x="645" y="643"/>
                      </a:cubicBezTo>
                      <a:cubicBezTo>
                        <a:pt x="638" y="652"/>
                        <a:pt x="633" y="662"/>
                        <a:pt x="628" y="672"/>
                      </a:cubicBezTo>
                      <a:cubicBezTo>
                        <a:pt x="623" y="682"/>
                        <a:pt x="619" y="693"/>
                        <a:pt x="611" y="701"/>
                      </a:cubicBezTo>
                      <a:cubicBezTo>
                        <a:pt x="598" y="713"/>
                        <a:pt x="578" y="733"/>
                        <a:pt x="562" y="737"/>
                      </a:cubicBezTo>
                      <a:cubicBezTo>
                        <a:pt x="536" y="743"/>
                        <a:pt x="505" y="741"/>
                        <a:pt x="497" y="709"/>
                      </a:cubicBezTo>
                      <a:cubicBezTo>
                        <a:pt x="493" y="688"/>
                        <a:pt x="501" y="673"/>
                        <a:pt x="521" y="666"/>
                      </a:cubicBezTo>
                      <a:cubicBezTo>
                        <a:pt x="542" y="658"/>
                        <a:pt x="570" y="672"/>
                        <a:pt x="582" y="691"/>
                      </a:cubicBezTo>
                      <a:cubicBezTo>
                        <a:pt x="575" y="665"/>
                        <a:pt x="541" y="638"/>
                        <a:pt x="516" y="642"/>
                      </a:cubicBezTo>
                      <a:cubicBezTo>
                        <a:pt x="476" y="647"/>
                        <a:pt x="456" y="679"/>
                        <a:pt x="455" y="708"/>
                      </a:cubicBezTo>
                      <a:cubicBezTo>
                        <a:pt x="454" y="737"/>
                        <a:pt x="480" y="771"/>
                        <a:pt x="504" y="788"/>
                      </a:cubicBezTo>
                      <a:cubicBezTo>
                        <a:pt x="525" y="803"/>
                        <a:pt x="636" y="762"/>
                        <a:pt x="658" y="738"/>
                      </a:cubicBezTo>
                      <a:cubicBezTo>
                        <a:pt x="646" y="775"/>
                        <a:pt x="644" y="814"/>
                        <a:pt x="645" y="852"/>
                      </a:cubicBezTo>
                      <a:cubicBezTo>
                        <a:pt x="645" y="892"/>
                        <a:pt x="650" y="933"/>
                        <a:pt x="658" y="972"/>
                      </a:cubicBezTo>
                      <a:cubicBezTo>
                        <a:pt x="617" y="981"/>
                        <a:pt x="593" y="984"/>
                        <a:pt x="551" y="985"/>
                      </a:cubicBezTo>
                      <a:cubicBezTo>
                        <a:pt x="589" y="978"/>
                        <a:pt x="605" y="956"/>
                        <a:pt x="604" y="922"/>
                      </a:cubicBezTo>
                      <a:cubicBezTo>
                        <a:pt x="604" y="903"/>
                        <a:pt x="598" y="874"/>
                        <a:pt x="580" y="861"/>
                      </a:cubicBezTo>
                      <a:cubicBezTo>
                        <a:pt x="564" y="849"/>
                        <a:pt x="536" y="848"/>
                        <a:pt x="521" y="867"/>
                      </a:cubicBezTo>
                      <a:cubicBezTo>
                        <a:pt x="517" y="872"/>
                        <a:pt x="520" y="879"/>
                        <a:pt x="526" y="879"/>
                      </a:cubicBezTo>
                      <a:cubicBezTo>
                        <a:pt x="535" y="880"/>
                        <a:pt x="539" y="889"/>
                        <a:pt x="533" y="903"/>
                      </a:cubicBezTo>
                      <a:cubicBezTo>
                        <a:pt x="529" y="913"/>
                        <a:pt x="523" y="915"/>
                        <a:pt x="513" y="913"/>
                      </a:cubicBezTo>
                      <a:cubicBezTo>
                        <a:pt x="503" y="910"/>
                        <a:pt x="492" y="906"/>
                        <a:pt x="481" y="905"/>
                      </a:cubicBezTo>
                      <a:cubicBezTo>
                        <a:pt x="455" y="901"/>
                        <a:pt x="428" y="902"/>
                        <a:pt x="403" y="913"/>
                      </a:cubicBezTo>
                      <a:cubicBezTo>
                        <a:pt x="380" y="923"/>
                        <a:pt x="360" y="941"/>
                        <a:pt x="351" y="966"/>
                      </a:cubicBezTo>
                      <a:cubicBezTo>
                        <a:pt x="346" y="980"/>
                        <a:pt x="344" y="995"/>
                        <a:pt x="346" y="1010"/>
                      </a:cubicBezTo>
                      <a:cubicBezTo>
                        <a:pt x="347" y="1016"/>
                        <a:pt x="349" y="1022"/>
                        <a:pt x="348" y="1028"/>
                      </a:cubicBezTo>
                      <a:cubicBezTo>
                        <a:pt x="346" y="1035"/>
                        <a:pt x="346" y="1057"/>
                        <a:pt x="347" y="1065"/>
                      </a:cubicBezTo>
                      <a:cubicBezTo>
                        <a:pt x="323" y="1038"/>
                        <a:pt x="277" y="1030"/>
                        <a:pt x="246" y="1047"/>
                      </a:cubicBezTo>
                      <a:cubicBezTo>
                        <a:pt x="214" y="1064"/>
                        <a:pt x="196" y="1093"/>
                        <a:pt x="192" y="1128"/>
                      </a:cubicBezTo>
                      <a:cubicBezTo>
                        <a:pt x="189" y="1160"/>
                        <a:pt x="201" y="1213"/>
                        <a:pt x="225" y="1237"/>
                      </a:cubicBezTo>
                      <a:cubicBezTo>
                        <a:pt x="252" y="1265"/>
                        <a:pt x="293" y="1245"/>
                        <a:pt x="329" y="1237"/>
                      </a:cubicBezTo>
                      <a:cubicBezTo>
                        <a:pt x="354" y="1231"/>
                        <a:pt x="379" y="1223"/>
                        <a:pt x="403" y="1215"/>
                      </a:cubicBezTo>
                      <a:cubicBezTo>
                        <a:pt x="416" y="1211"/>
                        <a:pt x="429" y="1207"/>
                        <a:pt x="442" y="1203"/>
                      </a:cubicBezTo>
                      <a:cubicBezTo>
                        <a:pt x="449" y="1202"/>
                        <a:pt x="455" y="1200"/>
                        <a:pt x="461" y="1199"/>
                      </a:cubicBezTo>
                      <a:cubicBezTo>
                        <a:pt x="467" y="1198"/>
                        <a:pt x="472" y="1196"/>
                        <a:pt x="477" y="1199"/>
                      </a:cubicBezTo>
                      <a:cubicBezTo>
                        <a:pt x="427" y="1211"/>
                        <a:pt x="377" y="1225"/>
                        <a:pt x="333" y="1250"/>
                      </a:cubicBezTo>
                      <a:cubicBezTo>
                        <a:pt x="295" y="1270"/>
                        <a:pt x="248" y="1308"/>
                        <a:pt x="246" y="1361"/>
                      </a:cubicBezTo>
                      <a:cubicBezTo>
                        <a:pt x="244" y="1387"/>
                        <a:pt x="262" y="1417"/>
                        <a:pt x="283" y="1432"/>
                      </a:cubicBezTo>
                      <a:cubicBezTo>
                        <a:pt x="247" y="1454"/>
                        <a:pt x="245" y="1480"/>
                        <a:pt x="215" y="1509"/>
                      </a:cubicBezTo>
                      <a:cubicBezTo>
                        <a:pt x="228" y="1497"/>
                        <a:pt x="236" y="1470"/>
                        <a:pt x="224" y="1451"/>
                      </a:cubicBezTo>
                      <a:cubicBezTo>
                        <a:pt x="214" y="1434"/>
                        <a:pt x="182" y="1426"/>
                        <a:pt x="164" y="1428"/>
                      </a:cubicBezTo>
                      <a:cubicBezTo>
                        <a:pt x="144" y="1430"/>
                        <a:pt x="126" y="1440"/>
                        <a:pt x="115" y="1458"/>
                      </a:cubicBezTo>
                      <a:cubicBezTo>
                        <a:pt x="101" y="1483"/>
                        <a:pt x="107" y="1506"/>
                        <a:pt x="113" y="1515"/>
                      </a:cubicBezTo>
                      <a:cubicBezTo>
                        <a:pt x="125" y="1487"/>
                        <a:pt x="159" y="1464"/>
                        <a:pt x="183" y="1488"/>
                      </a:cubicBezTo>
                      <a:cubicBezTo>
                        <a:pt x="160" y="1507"/>
                        <a:pt x="122" y="1520"/>
                        <a:pt x="96" y="1551"/>
                      </a:cubicBezTo>
                      <a:cubicBezTo>
                        <a:pt x="70" y="1582"/>
                        <a:pt x="69" y="1613"/>
                        <a:pt x="73" y="1638"/>
                      </a:cubicBezTo>
                      <a:cubicBezTo>
                        <a:pt x="77" y="1664"/>
                        <a:pt x="86" y="1682"/>
                        <a:pt x="105" y="1700"/>
                      </a:cubicBezTo>
                      <a:cubicBezTo>
                        <a:pt x="71" y="1699"/>
                        <a:pt x="49" y="1729"/>
                        <a:pt x="45" y="1764"/>
                      </a:cubicBezTo>
                      <a:cubicBezTo>
                        <a:pt x="43" y="1785"/>
                        <a:pt x="55" y="1808"/>
                        <a:pt x="65" y="1826"/>
                      </a:cubicBezTo>
                      <a:cubicBezTo>
                        <a:pt x="76" y="1842"/>
                        <a:pt x="88" y="1849"/>
                        <a:pt x="108" y="1854"/>
                      </a:cubicBezTo>
                      <a:cubicBezTo>
                        <a:pt x="132" y="1862"/>
                        <a:pt x="163" y="1829"/>
                        <a:pt x="187" y="1821"/>
                      </a:cubicBezTo>
                      <a:cubicBezTo>
                        <a:pt x="182" y="1826"/>
                        <a:pt x="128" y="1857"/>
                        <a:pt x="115" y="1865"/>
                      </a:cubicBezTo>
                      <a:cubicBezTo>
                        <a:pt x="91" y="1882"/>
                        <a:pt x="69" y="1903"/>
                        <a:pt x="53" y="1927"/>
                      </a:cubicBezTo>
                      <a:cubicBezTo>
                        <a:pt x="22" y="1972"/>
                        <a:pt x="5" y="2033"/>
                        <a:pt x="23" y="2086"/>
                      </a:cubicBezTo>
                      <a:cubicBezTo>
                        <a:pt x="32" y="2112"/>
                        <a:pt x="50" y="2136"/>
                        <a:pt x="73" y="2151"/>
                      </a:cubicBezTo>
                      <a:cubicBezTo>
                        <a:pt x="86" y="2160"/>
                        <a:pt x="100" y="2166"/>
                        <a:pt x="115" y="2170"/>
                      </a:cubicBezTo>
                      <a:cubicBezTo>
                        <a:pt x="129" y="2173"/>
                        <a:pt x="144" y="2173"/>
                        <a:pt x="158" y="2177"/>
                      </a:cubicBezTo>
                      <a:cubicBezTo>
                        <a:pt x="171" y="2181"/>
                        <a:pt x="179" y="2189"/>
                        <a:pt x="179" y="2203"/>
                      </a:cubicBezTo>
                      <a:cubicBezTo>
                        <a:pt x="180" y="2215"/>
                        <a:pt x="168" y="2267"/>
                        <a:pt x="160" y="2276"/>
                      </a:cubicBezTo>
                      <a:cubicBezTo>
                        <a:pt x="150" y="2287"/>
                        <a:pt x="137" y="2295"/>
                        <a:pt x="124" y="2302"/>
                      </a:cubicBezTo>
                      <a:cubicBezTo>
                        <a:pt x="110" y="2309"/>
                        <a:pt x="95" y="2315"/>
                        <a:pt x="80" y="2318"/>
                      </a:cubicBezTo>
                      <a:cubicBezTo>
                        <a:pt x="64" y="2320"/>
                        <a:pt x="48" y="2317"/>
                        <a:pt x="36" y="2306"/>
                      </a:cubicBezTo>
                      <a:cubicBezTo>
                        <a:pt x="26" y="2296"/>
                        <a:pt x="20" y="2282"/>
                        <a:pt x="25" y="2269"/>
                      </a:cubicBezTo>
                      <a:cubicBezTo>
                        <a:pt x="31" y="2256"/>
                        <a:pt x="53" y="2246"/>
                        <a:pt x="67" y="2246"/>
                      </a:cubicBezTo>
                      <a:cubicBezTo>
                        <a:pt x="83" y="2246"/>
                        <a:pt x="107" y="2259"/>
                        <a:pt x="121" y="2267"/>
                      </a:cubicBezTo>
                      <a:cubicBezTo>
                        <a:pt x="106" y="2251"/>
                        <a:pt x="77" y="2232"/>
                        <a:pt x="55" y="2234"/>
                      </a:cubicBezTo>
                      <a:cubicBezTo>
                        <a:pt x="34" y="2236"/>
                        <a:pt x="9" y="2255"/>
                        <a:pt x="5" y="2276"/>
                      </a:cubicBezTo>
                      <a:cubicBezTo>
                        <a:pt x="0" y="2297"/>
                        <a:pt x="7" y="2326"/>
                        <a:pt x="23" y="2339"/>
                      </a:cubicBezTo>
                      <a:cubicBezTo>
                        <a:pt x="41" y="2355"/>
                        <a:pt x="71" y="2361"/>
                        <a:pt x="95" y="2359"/>
                      </a:cubicBezTo>
                      <a:cubicBezTo>
                        <a:pt x="123" y="2357"/>
                        <a:pt x="150" y="2340"/>
                        <a:pt x="175" y="2325"/>
                      </a:cubicBezTo>
                      <a:cubicBezTo>
                        <a:pt x="148" y="2384"/>
                        <a:pt x="100" y="2464"/>
                        <a:pt x="164" y="2513"/>
                      </a:cubicBezTo>
                      <a:cubicBezTo>
                        <a:pt x="115" y="2541"/>
                        <a:pt x="117" y="2624"/>
                        <a:pt x="127" y="2648"/>
                      </a:cubicBezTo>
                      <a:cubicBezTo>
                        <a:pt x="144" y="2685"/>
                        <a:pt x="189" y="2729"/>
                        <a:pt x="244" y="2703"/>
                      </a:cubicBezTo>
                      <a:cubicBezTo>
                        <a:pt x="255" y="2697"/>
                        <a:pt x="266" y="2689"/>
                        <a:pt x="271" y="2677"/>
                      </a:cubicBezTo>
                      <a:cubicBezTo>
                        <a:pt x="273" y="2672"/>
                        <a:pt x="274" y="2665"/>
                        <a:pt x="269" y="2660"/>
                      </a:cubicBezTo>
                      <a:cubicBezTo>
                        <a:pt x="268" y="2659"/>
                        <a:pt x="265" y="2657"/>
                        <a:pt x="263" y="2657"/>
                      </a:cubicBezTo>
                      <a:cubicBezTo>
                        <a:pt x="262" y="2656"/>
                        <a:pt x="246" y="2666"/>
                        <a:pt x="244" y="2667"/>
                      </a:cubicBezTo>
                      <a:cubicBezTo>
                        <a:pt x="239" y="2669"/>
                        <a:pt x="233" y="2670"/>
                        <a:pt x="227" y="2669"/>
                      </a:cubicBezTo>
                      <a:cubicBezTo>
                        <a:pt x="217" y="2668"/>
                        <a:pt x="207" y="2663"/>
                        <a:pt x="200" y="2655"/>
                      </a:cubicBezTo>
                      <a:cubicBezTo>
                        <a:pt x="189" y="2641"/>
                        <a:pt x="182" y="2572"/>
                        <a:pt x="192" y="2558"/>
                      </a:cubicBezTo>
                      <a:cubicBezTo>
                        <a:pt x="205" y="2541"/>
                        <a:pt x="225" y="2534"/>
                        <a:pt x="244" y="2528"/>
                      </a:cubicBezTo>
                      <a:cubicBezTo>
                        <a:pt x="255" y="2524"/>
                        <a:pt x="267" y="2520"/>
                        <a:pt x="279" y="2518"/>
                      </a:cubicBezTo>
                      <a:cubicBezTo>
                        <a:pt x="291" y="2515"/>
                        <a:pt x="304" y="2516"/>
                        <a:pt x="316" y="2516"/>
                      </a:cubicBezTo>
                      <a:cubicBezTo>
                        <a:pt x="330" y="2516"/>
                        <a:pt x="345" y="2515"/>
                        <a:pt x="359" y="2513"/>
                      </a:cubicBezTo>
                      <a:cubicBezTo>
                        <a:pt x="366" y="2513"/>
                        <a:pt x="374" y="2511"/>
                        <a:pt x="382" y="2511"/>
                      </a:cubicBezTo>
                      <a:cubicBezTo>
                        <a:pt x="389" y="2511"/>
                        <a:pt x="397" y="2512"/>
                        <a:pt x="404" y="2513"/>
                      </a:cubicBezTo>
                      <a:cubicBezTo>
                        <a:pt x="368" y="2543"/>
                        <a:pt x="340" y="2585"/>
                        <a:pt x="331" y="2632"/>
                      </a:cubicBezTo>
                      <a:cubicBezTo>
                        <a:pt x="326" y="2658"/>
                        <a:pt x="329" y="2683"/>
                        <a:pt x="339" y="2707"/>
                      </a:cubicBezTo>
                      <a:cubicBezTo>
                        <a:pt x="344" y="2719"/>
                        <a:pt x="350" y="2731"/>
                        <a:pt x="358" y="2741"/>
                      </a:cubicBezTo>
                      <a:cubicBezTo>
                        <a:pt x="362" y="2747"/>
                        <a:pt x="366" y="2752"/>
                        <a:pt x="370" y="2757"/>
                      </a:cubicBezTo>
                      <a:cubicBezTo>
                        <a:pt x="374" y="2762"/>
                        <a:pt x="374" y="2765"/>
                        <a:pt x="373" y="2771"/>
                      </a:cubicBezTo>
                      <a:cubicBezTo>
                        <a:pt x="372" y="2798"/>
                        <a:pt x="376" y="2873"/>
                        <a:pt x="384" y="2898"/>
                      </a:cubicBezTo>
                      <a:cubicBezTo>
                        <a:pt x="389" y="2910"/>
                        <a:pt x="394" y="2922"/>
                        <a:pt x="402" y="2933"/>
                      </a:cubicBezTo>
                      <a:cubicBezTo>
                        <a:pt x="404" y="2935"/>
                        <a:pt x="409" y="2940"/>
                        <a:pt x="409" y="2942"/>
                      </a:cubicBezTo>
                      <a:cubicBezTo>
                        <a:pt x="408" y="2945"/>
                        <a:pt x="400" y="2949"/>
                        <a:pt x="397" y="2950"/>
                      </a:cubicBezTo>
                      <a:cubicBezTo>
                        <a:pt x="376" y="2959"/>
                        <a:pt x="351" y="2949"/>
                        <a:pt x="333" y="2937"/>
                      </a:cubicBezTo>
                      <a:cubicBezTo>
                        <a:pt x="317" y="2927"/>
                        <a:pt x="297" y="2910"/>
                        <a:pt x="301" y="2889"/>
                      </a:cubicBezTo>
                      <a:cubicBezTo>
                        <a:pt x="306" y="2867"/>
                        <a:pt x="336" y="2846"/>
                        <a:pt x="365" y="2860"/>
                      </a:cubicBezTo>
                      <a:cubicBezTo>
                        <a:pt x="385" y="2869"/>
                        <a:pt x="368" y="2852"/>
                        <a:pt x="336" y="2846"/>
                      </a:cubicBezTo>
                      <a:cubicBezTo>
                        <a:pt x="303" y="2840"/>
                        <a:pt x="276" y="2872"/>
                        <a:pt x="277" y="2905"/>
                      </a:cubicBezTo>
                      <a:cubicBezTo>
                        <a:pt x="279" y="2942"/>
                        <a:pt x="313" y="2973"/>
                        <a:pt x="344" y="2988"/>
                      </a:cubicBezTo>
                      <a:cubicBezTo>
                        <a:pt x="362" y="2996"/>
                        <a:pt x="382" y="3000"/>
                        <a:pt x="402" y="2997"/>
                      </a:cubicBezTo>
                      <a:cubicBezTo>
                        <a:pt x="413" y="2996"/>
                        <a:pt x="423" y="2993"/>
                        <a:pt x="432" y="2987"/>
                      </a:cubicBezTo>
                      <a:cubicBezTo>
                        <a:pt x="437" y="2985"/>
                        <a:pt x="441" y="2982"/>
                        <a:pt x="445" y="2979"/>
                      </a:cubicBezTo>
                      <a:cubicBezTo>
                        <a:pt x="449" y="2976"/>
                        <a:pt x="451" y="2972"/>
                        <a:pt x="456" y="2973"/>
                      </a:cubicBezTo>
                      <a:cubicBezTo>
                        <a:pt x="469" y="2976"/>
                        <a:pt x="481" y="2980"/>
                        <a:pt x="494" y="2982"/>
                      </a:cubicBezTo>
                      <a:cubicBezTo>
                        <a:pt x="507" y="2983"/>
                        <a:pt x="520" y="2984"/>
                        <a:pt x="533" y="2983"/>
                      </a:cubicBezTo>
                      <a:cubicBezTo>
                        <a:pt x="560" y="2982"/>
                        <a:pt x="586" y="2976"/>
                        <a:pt x="612" y="2969"/>
                      </a:cubicBezTo>
                      <a:cubicBezTo>
                        <a:pt x="595" y="2997"/>
                        <a:pt x="584" y="3002"/>
                        <a:pt x="579" y="3035"/>
                      </a:cubicBezTo>
                      <a:cubicBezTo>
                        <a:pt x="567" y="3010"/>
                        <a:pt x="537" y="2999"/>
                        <a:pt x="510" y="3003"/>
                      </a:cubicBezTo>
                      <a:cubicBezTo>
                        <a:pt x="482" y="3008"/>
                        <a:pt x="456" y="3028"/>
                        <a:pt x="446" y="3056"/>
                      </a:cubicBezTo>
                      <a:cubicBezTo>
                        <a:pt x="428" y="3110"/>
                        <a:pt x="482" y="3168"/>
                        <a:pt x="534" y="3175"/>
                      </a:cubicBezTo>
                      <a:cubicBezTo>
                        <a:pt x="567" y="3180"/>
                        <a:pt x="600" y="3142"/>
                        <a:pt x="616" y="3113"/>
                      </a:cubicBezTo>
                      <a:cubicBezTo>
                        <a:pt x="618" y="3154"/>
                        <a:pt x="628" y="3198"/>
                        <a:pt x="662" y="3224"/>
                      </a:cubicBezTo>
                      <a:cubicBezTo>
                        <a:pt x="641" y="3236"/>
                        <a:pt x="615" y="3280"/>
                        <a:pt x="608" y="3304"/>
                      </a:cubicBezTo>
                      <a:cubicBezTo>
                        <a:pt x="600" y="3328"/>
                        <a:pt x="604" y="3374"/>
                        <a:pt x="626" y="3398"/>
                      </a:cubicBezTo>
                      <a:cubicBezTo>
                        <a:pt x="653" y="3426"/>
                        <a:pt x="698" y="3428"/>
                        <a:pt x="722" y="3399"/>
                      </a:cubicBezTo>
                      <a:cubicBezTo>
                        <a:pt x="731" y="3389"/>
                        <a:pt x="741" y="3354"/>
                        <a:pt x="740" y="3340"/>
                      </a:cubicBezTo>
                      <a:cubicBezTo>
                        <a:pt x="739" y="3340"/>
                        <a:pt x="709" y="3366"/>
                        <a:pt x="696" y="3369"/>
                      </a:cubicBezTo>
                      <a:cubicBezTo>
                        <a:pt x="688" y="3371"/>
                        <a:pt x="677" y="3372"/>
                        <a:pt x="671" y="3365"/>
                      </a:cubicBezTo>
                      <a:cubicBezTo>
                        <a:pt x="666" y="3359"/>
                        <a:pt x="667" y="3348"/>
                        <a:pt x="669" y="3341"/>
                      </a:cubicBezTo>
                      <a:cubicBezTo>
                        <a:pt x="675" y="3324"/>
                        <a:pt x="691" y="3274"/>
                        <a:pt x="707" y="3269"/>
                      </a:cubicBezTo>
                      <a:cubicBezTo>
                        <a:pt x="728" y="3262"/>
                        <a:pt x="751" y="3264"/>
                        <a:pt x="774" y="3263"/>
                      </a:cubicBezTo>
                      <a:cubicBezTo>
                        <a:pt x="798" y="3262"/>
                        <a:pt x="822" y="3256"/>
                        <a:pt x="843" y="3245"/>
                      </a:cubicBezTo>
                      <a:cubicBezTo>
                        <a:pt x="804" y="3309"/>
                        <a:pt x="803" y="3406"/>
                        <a:pt x="859" y="3462"/>
                      </a:cubicBezTo>
                      <a:cubicBezTo>
                        <a:pt x="886" y="3490"/>
                        <a:pt x="925" y="3494"/>
                        <a:pt x="961" y="3502"/>
                      </a:cubicBezTo>
                      <a:cubicBezTo>
                        <a:pt x="977" y="3505"/>
                        <a:pt x="995" y="3511"/>
                        <a:pt x="1004" y="3526"/>
                      </a:cubicBezTo>
                      <a:cubicBezTo>
                        <a:pt x="1014" y="3542"/>
                        <a:pt x="1013" y="3591"/>
                        <a:pt x="1003" y="3606"/>
                      </a:cubicBezTo>
                      <a:cubicBezTo>
                        <a:pt x="993" y="3622"/>
                        <a:pt x="974" y="3630"/>
                        <a:pt x="955" y="3631"/>
                      </a:cubicBezTo>
                      <a:cubicBezTo>
                        <a:pt x="934" y="3631"/>
                        <a:pt x="915" y="3622"/>
                        <a:pt x="901" y="3607"/>
                      </a:cubicBezTo>
                      <a:cubicBezTo>
                        <a:pt x="915" y="3637"/>
                        <a:pt x="950" y="3653"/>
                        <a:pt x="983" y="3649"/>
                      </a:cubicBezTo>
                      <a:cubicBezTo>
                        <a:pt x="1018" y="3645"/>
                        <a:pt x="1044" y="3590"/>
                        <a:pt x="1051" y="3556"/>
                      </a:cubicBezTo>
                      <a:cubicBezTo>
                        <a:pt x="1055" y="3537"/>
                        <a:pt x="1052" y="3516"/>
                        <a:pt x="1044" y="3499"/>
                      </a:cubicBezTo>
                      <a:cubicBezTo>
                        <a:pt x="1068" y="3501"/>
                        <a:pt x="1093" y="3499"/>
                        <a:pt x="1118" y="3495"/>
                      </a:cubicBezTo>
                      <a:cubicBezTo>
                        <a:pt x="1093" y="3579"/>
                        <a:pt x="1129" y="3619"/>
                        <a:pt x="1155" y="3641"/>
                      </a:cubicBezTo>
                      <a:cubicBezTo>
                        <a:pt x="1182" y="3664"/>
                        <a:pt x="1233" y="3676"/>
                        <a:pt x="1259" y="3645"/>
                      </a:cubicBezTo>
                      <a:cubicBezTo>
                        <a:pt x="1263" y="3640"/>
                        <a:pt x="1270" y="3623"/>
                        <a:pt x="1267" y="3616"/>
                      </a:cubicBezTo>
                      <a:cubicBezTo>
                        <a:pt x="1266" y="3613"/>
                        <a:pt x="1263" y="3624"/>
                        <a:pt x="1260" y="3626"/>
                      </a:cubicBezTo>
                      <a:cubicBezTo>
                        <a:pt x="1258" y="3629"/>
                        <a:pt x="1255" y="3631"/>
                        <a:pt x="1252" y="3632"/>
                      </a:cubicBezTo>
                      <a:cubicBezTo>
                        <a:pt x="1235" y="3639"/>
                        <a:pt x="1215" y="3633"/>
                        <a:pt x="1201" y="3623"/>
                      </a:cubicBezTo>
                      <a:cubicBezTo>
                        <a:pt x="1187" y="3613"/>
                        <a:pt x="1163" y="3576"/>
                        <a:pt x="1163" y="3558"/>
                      </a:cubicBezTo>
                      <a:cubicBezTo>
                        <a:pt x="1163" y="3555"/>
                        <a:pt x="1169" y="3518"/>
                        <a:pt x="1170" y="3516"/>
                      </a:cubicBezTo>
                      <a:cubicBezTo>
                        <a:pt x="1172" y="3512"/>
                        <a:pt x="1177" y="3513"/>
                        <a:pt x="1180" y="3514"/>
                      </a:cubicBezTo>
                      <a:cubicBezTo>
                        <a:pt x="1190" y="3514"/>
                        <a:pt x="1200" y="3514"/>
                        <a:pt x="1211" y="3514"/>
                      </a:cubicBezTo>
                      <a:cubicBezTo>
                        <a:pt x="1260" y="3512"/>
                        <a:pt x="1310" y="3504"/>
                        <a:pt x="1351" y="3475"/>
                      </a:cubicBezTo>
                      <a:cubicBezTo>
                        <a:pt x="1349" y="3505"/>
                        <a:pt x="1354" y="3535"/>
                        <a:pt x="1366" y="3562"/>
                      </a:cubicBezTo>
                      <a:cubicBezTo>
                        <a:pt x="1372" y="3575"/>
                        <a:pt x="1380" y="3586"/>
                        <a:pt x="1387" y="3599"/>
                      </a:cubicBezTo>
                      <a:cubicBezTo>
                        <a:pt x="1391" y="3607"/>
                        <a:pt x="1415" y="3657"/>
                        <a:pt x="1396" y="3681"/>
                      </a:cubicBezTo>
                      <a:cubicBezTo>
                        <a:pt x="1390" y="3690"/>
                        <a:pt x="1376" y="3692"/>
                        <a:pt x="1366" y="3692"/>
                      </a:cubicBezTo>
                      <a:cubicBezTo>
                        <a:pt x="1354" y="3692"/>
                        <a:pt x="1343" y="3688"/>
                        <a:pt x="1333" y="3682"/>
                      </a:cubicBezTo>
                      <a:cubicBezTo>
                        <a:pt x="1317" y="3674"/>
                        <a:pt x="1299" y="3655"/>
                        <a:pt x="1306" y="3635"/>
                      </a:cubicBezTo>
                      <a:cubicBezTo>
                        <a:pt x="1308" y="3630"/>
                        <a:pt x="1310" y="3624"/>
                        <a:pt x="1314" y="3621"/>
                      </a:cubicBezTo>
                      <a:cubicBezTo>
                        <a:pt x="1320" y="3617"/>
                        <a:pt x="1326" y="3613"/>
                        <a:pt x="1331" y="3618"/>
                      </a:cubicBezTo>
                      <a:cubicBezTo>
                        <a:pt x="1343" y="3629"/>
                        <a:pt x="1354" y="3633"/>
                        <a:pt x="1360" y="3649"/>
                      </a:cubicBezTo>
                      <a:cubicBezTo>
                        <a:pt x="1360" y="3630"/>
                        <a:pt x="1350" y="3625"/>
                        <a:pt x="1341" y="3609"/>
                      </a:cubicBezTo>
                      <a:cubicBezTo>
                        <a:pt x="1339" y="3607"/>
                        <a:pt x="1326" y="3606"/>
                        <a:pt x="1324" y="3607"/>
                      </a:cubicBezTo>
                      <a:cubicBezTo>
                        <a:pt x="1315" y="3609"/>
                        <a:pt x="1305" y="3606"/>
                        <a:pt x="1299" y="3611"/>
                      </a:cubicBezTo>
                      <a:cubicBezTo>
                        <a:pt x="1275" y="3630"/>
                        <a:pt x="1283" y="3671"/>
                        <a:pt x="1298" y="3693"/>
                      </a:cubicBezTo>
                      <a:cubicBezTo>
                        <a:pt x="1326" y="3734"/>
                        <a:pt x="1390" y="3754"/>
                        <a:pt x="1431" y="3721"/>
                      </a:cubicBezTo>
                      <a:cubicBezTo>
                        <a:pt x="1446" y="3709"/>
                        <a:pt x="1454" y="3691"/>
                        <a:pt x="1456" y="3672"/>
                      </a:cubicBezTo>
                      <a:cubicBezTo>
                        <a:pt x="1457" y="3651"/>
                        <a:pt x="1429" y="3581"/>
                        <a:pt x="1418" y="3563"/>
                      </a:cubicBezTo>
                      <a:cubicBezTo>
                        <a:pt x="1432" y="3578"/>
                        <a:pt x="1464" y="3583"/>
                        <a:pt x="1484" y="3588"/>
                      </a:cubicBezTo>
                      <a:cubicBezTo>
                        <a:pt x="1495" y="3590"/>
                        <a:pt x="1506" y="3592"/>
                        <a:pt x="1517" y="3592"/>
                      </a:cubicBezTo>
                      <a:cubicBezTo>
                        <a:pt x="1521" y="3592"/>
                        <a:pt x="1527" y="3591"/>
                        <a:pt x="1531" y="3593"/>
                      </a:cubicBezTo>
                      <a:cubicBezTo>
                        <a:pt x="1534" y="3595"/>
                        <a:pt x="1536" y="3600"/>
                        <a:pt x="1539" y="3603"/>
                      </a:cubicBezTo>
                      <a:cubicBezTo>
                        <a:pt x="1563" y="3627"/>
                        <a:pt x="1603" y="3669"/>
                        <a:pt x="1634" y="3660"/>
                      </a:cubicBezTo>
                      <a:cubicBezTo>
                        <a:pt x="1657" y="3653"/>
                        <a:pt x="1678" y="3641"/>
                        <a:pt x="1697" y="3627"/>
                      </a:cubicBezTo>
                      <a:cubicBezTo>
                        <a:pt x="1701" y="3643"/>
                        <a:pt x="1693" y="3659"/>
                        <a:pt x="1681" y="3669"/>
                      </a:cubicBezTo>
                      <a:cubicBezTo>
                        <a:pt x="1667" y="3681"/>
                        <a:pt x="1649" y="3685"/>
                        <a:pt x="1632" y="3684"/>
                      </a:cubicBezTo>
                      <a:cubicBezTo>
                        <a:pt x="1672" y="3712"/>
                        <a:pt x="1729" y="3688"/>
                        <a:pt x="1743" y="3642"/>
                      </a:cubicBezTo>
                      <a:cubicBezTo>
                        <a:pt x="1756" y="3693"/>
                        <a:pt x="1780" y="3713"/>
                        <a:pt x="1838" y="3725"/>
                      </a:cubicBezTo>
                      <a:cubicBezTo>
                        <a:pt x="1867" y="3731"/>
                        <a:pt x="1898" y="3724"/>
                        <a:pt x="1925" y="3713"/>
                      </a:cubicBezTo>
                      <a:cubicBezTo>
                        <a:pt x="1952" y="3701"/>
                        <a:pt x="1978" y="3685"/>
                        <a:pt x="2002" y="3666"/>
                      </a:cubicBezTo>
                      <a:cubicBezTo>
                        <a:pt x="2030" y="3645"/>
                        <a:pt x="2056" y="3621"/>
                        <a:pt x="2080" y="3595"/>
                      </a:cubicBezTo>
                      <a:cubicBezTo>
                        <a:pt x="2083" y="3630"/>
                        <a:pt x="2088" y="3666"/>
                        <a:pt x="2102" y="3700"/>
                      </a:cubicBezTo>
                      <a:cubicBezTo>
                        <a:pt x="2113" y="3729"/>
                        <a:pt x="2134" y="3754"/>
                        <a:pt x="2167" y="3759"/>
                      </a:cubicBezTo>
                      <a:cubicBezTo>
                        <a:pt x="2199" y="3763"/>
                        <a:pt x="2230" y="3748"/>
                        <a:pt x="2257" y="3731"/>
                      </a:cubicBezTo>
                      <a:cubicBezTo>
                        <a:pt x="2286" y="3713"/>
                        <a:pt x="2312" y="3691"/>
                        <a:pt x="2337" y="3667"/>
                      </a:cubicBezTo>
                      <a:cubicBezTo>
                        <a:pt x="2364" y="3641"/>
                        <a:pt x="2390" y="3612"/>
                        <a:pt x="2414" y="3582"/>
                      </a:cubicBezTo>
                      <a:cubicBezTo>
                        <a:pt x="2449" y="3619"/>
                        <a:pt x="2487" y="3656"/>
                        <a:pt x="2533" y="3677"/>
                      </a:cubicBezTo>
                      <a:cubicBezTo>
                        <a:pt x="2557" y="3688"/>
                        <a:pt x="2585" y="3694"/>
                        <a:pt x="2610" y="3684"/>
                      </a:cubicBezTo>
                      <a:cubicBezTo>
                        <a:pt x="2629" y="3677"/>
                        <a:pt x="2644" y="3661"/>
                        <a:pt x="2654" y="3643"/>
                      </a:cubicBezTo>
                      <a:cubicBezTo>
                        <a:pt x="2667" y="3620"/>
                        <a:pt x="2675" y="3594"/>
                        <a:pt x="2678" y="3568"/>
                      </a:cubicBezTo>
                      <a:cubicBezTo>
                        <a:pt x="2714" y="3593"/>
                        <a:pt x="2751" y="3617"/>
                        <a:pt x="2791" y="3635"/>
                      </a:cubicBezTo>
                      <a:cubicBezTo>
                        <a:pt x="2827" y="3651"/>
                        <a:pt x="2870" y="3666"/>
                        <a:pt x="2910" y="3657"/>
                      </a:cubicBezTo>
                      <a:cubicBezTo>
                        <a:pt x="2932" y="3652"/>
                        <a:pt x="2950" y="3639"/>
                        <a:pt x="2962" y="3620"/>
                      </a:cubicBezTo>
                      <a:cubicBezTo>
                        <a:pt x="2984" y="3646"/>
                        <a:pt x="3037" y="3694"/>
                        <a:pt x="3071" y="3679"/>
                      </a:cubicBezTo>
                      <a:cubicBezTo>
                        <a:pt x="3088" y="3671"/>
                        <a:pt x="3094" y="3631"/>
                        <a:pt x="3067" y="3620"/>
                      </a:cubicBezTo>
                      <a:cubicBezTo>
                        <a:pt x="3067" y="3636"/>
                        <a:pt x="3055" y="3632"/>
                        <a:pt x="3047" y="3629"/>
                      </a:cubicBezTo>
                      <a:cubicBezTo>
                        <a:pt x="3031" y="3622"/>
                        <a:pt x="3005" y="3581"/>
                        <a:pt x="2996" y="3566"/>
                      </a:cubicBezTo>
                      <a:cubicBezTo>
                        <a:pt x="2991" y="3559"/>
                        <a:pt x="2986" y="3552"/>
                        <a:pt x="2985" y="3544"/>
                      </a:cubicBezTo>
                      <a:cubicBezTo>
                        <a:pt x="2983" y="3535"/>
                        <a:pt x="2985" y="3525"/>
                        <a:pt x="2985" y="3516"/>
                      </a:cubicBezTo>
                      <a:cubicBezTo>
                        <a:pt x="2986" y="3495"/>
                        <a:pt x="2984" y="3473"/>
                        <a:pt x="2980" y="3452"/>
                      </a:cubicBezTo>
                      <a:cubicBezTo>
                        <a:pt x="2994" y="3466"/>
                        <a:pt x="3009" y="3480"/>
                        <a:pt x="3024" y="3493"/>
                      </a:cubicBezTo>
                      <a:cubicBezTo>
                        <a:pt x="3031" y="3499"/>
                        <a:pt x="3054" y="3530"/>
                        <a:pt x="3057" y="3534"/>
                      </a:cubicBezTo>
                      <a:cubicBezTo>
                        <a:pt x="3076" y="3562"/>
                        <a:pt x="3135" y="3602"/>
                        <a:pt x="3167" y="3612"/>
                      </a:cubicBezTo>
                      <a:cubicBezTo>
                        <a:pt x="3134" y="3638"/>
                        <a:pt x="3125" y="3684"/>
                        <a:pt x="3159" y="3704"/>
                      </a:cubicBezTo>
                      <a:cubicBezTo>
                        <a:pt x="3194" y="3726"/>
                        <a:pt x="3238" y="3696"/>
                        <a:pt x="3266" y="3667"/>
                      </a:cubicBezTo>
                      <a:cubicBezTo>
                        <a:pt x="3285" y="3648"/>
                        <a:pt x="3293" y="3619"/>
                        <a:pt x="3285" y="3593"/>
                      </a:cubicBezTo>
                      <a:cubicBezTo>
                        <a:pt x="3319" y="3589"/>
                        <a:pt x="3351" y="3576"/>
                        <a:pt x="3380" y="3557"/>
                      </a:cubicBezTo>
                      <a:cubicBezTo>
                        <a:pt x="3386" y="3592"/>
                        <a:pt x="3413" y="3650"/>
                        <a:pt x="3448" y="3659"/>
                      </a:cubicBezTo>
                      <a:cubicBezTo>
                        <a:pt x="3482" y="3667"/>
                        <a:pt x="3521" y="3651"/>
                        <a:pt x="3539" y="3620"/>
                      </a:cubicBezTo>
                      <a:cubicBezTo>
                        <a:pt x="3550" y="3599"/>
                        <a:pt x="3561" y="3587"/>
                        <a:pt x="3550" y="3566"/>
                      </a:cubicBezTo>
                      <a:cubicBezTo>
                        <a:pt x="3541" y="3602"/>
                        <a:pt x="3527" y="3614"/>
                        <a:pt x="3495" y="3618"/>
                      </a:cubicBezTo>
                      <a:cubicBezTo>
                        <a:pt x="3459" y="3622"/>
                        <a:pt x="3435" y="3565"/>
                        <a:pt x="3454" y="3532"/>
                      </a:cubicBezTo>
                      <a:cubicBezTo>
                        <a:pt x="3464" y="3516"/>
                        <a:pt x="3468" y="3497"/>
                        <a:pt x="3484" y="3489"/>
                      </a:cubicBezTo>
                      <a:cubicBezTo>
                        <a:pt x="3503" y="3479"/>
                        <a:pt x="3524" y="3478"/>
                        <a:pt x="3545" y="3480"/>
                      </a:cubicBezTo>
                      <a:cubicBezTo>
                        <a:pt x="3581" y="3484"/>
                        <a:pt x="3620" y="3494"/>
                        <a:pt x="3656" y="3480"/>
                      </a:cubicBezTo>
                      <a:cubicBezTo>
                        <a:pt x="3666" y="3476"/>
                        <a:pt x="3676" y="3470"/>
                        <a:pt x="3682" y="3461"/>
                      </a:cubicBezTo>
                      <a:cubicBezTo>
                        <a:pt x="3684" y="3457"/>
                        <a:pt x="3686" y="3453"/>
                        <a:pt x="3686" y="3449"/>
                      </a:cubicBezTo>
                      <a:cubicBezTo>
                        <a:pt x="3687" y="3444"/>
                        <a:pt x="3687" y="3440"/>
                        <a:pt x="3690" y="3435"/>
                      </a:cubicBezTo>
                      <a:cubicBezTo>
                        <a:pt x="3701" y="3415"/>
                        <a:pt x="3701" y="3391"/>
                        <a:pt x="3700" y="3368"/>
                      </a:cubicBezTo>
                      <a:cubicBezTo>
                        <a:pt x="3713" y="3393"/>
                        <a:pt x="3735" y="3417"/>
                        <a:pt x="3762" y="3427"/>
                      </a:cubicBezTo>
                      <a:cubicBezTo>
                        <a:pt x="3789" y="3438"/>
                        <a:pt x="3829" y="3459"/>
                        <a:pt x="3846" y="3434"/>
                      </a:cubicBezTo>
                      <a:cubicBezTo>
                        <a:pt x="3853" y="3423"/>
                        <a:pt x="3818" y="3389"/>
                        <a:pt x="3819" y="3395"/>
                      </a:cubicBezTo>
                      <a:cubicBezTo>
                        <a:pt x="3825" y="3426"/>
                        <a:pt x="3797" y="3409"/>
                        <a:pt x="3787" y="3402"/>
                      </a:cubicBezTo>
                      <a:cubicBezTo>
                        <a:pt x="3759" y="3382"/>
                        <a:pt x="3740" y="3317"/>
                        <a:pt x="3738" y="3285"/>
                      </a:cubicBezTo>
                      <a:cubicBezTo>
                        <a:pt x="3772" y="3286"/>
                        <a:pt x="3807" y="3275"/>
                        <a:pt x="3833" y="3252"/>
                      </a:cubicBezTo>
                      <a:cubicBezTo>
                        <a:pt x="3860" y="3229"/>
                        <a:pt x="3877" y="3195"/>
                        <a:pt x="3887" y="3161"/>
                      </a:cubicBezTo>
                      <a:cubicBezTo>
                        <a:pt x="3901" y="3179"/>
                        <a:pt x="3920" y="3192"/>
                        <a:pt x="3937" y="3206"/>
                      </a:cubicBezTo>
                      <a:cubicBezTo>
                        <a:pt x="3952" y="3218"/>
                        <a:pt x="3968" y="3254"/>
                        <a:pt x="3971" y="3273"/>
                      </a:cubicBezTo>
                      <a:cubicBezTo>
                        <a:pt x="3974" y="3291"/>
                        <a:pt x="3970" y="3316"/>
                        <a:pt x="3954" y="3324"/>
                      </a:cubicBezTo>
                      <a:cubicBezTo>
                        <a:pt x="3934" y="3334"/>
                        <a:pt x="3913" y="3341"/>
                        <a:pt x="3894" y="3330"/>
                      </a:cubicBezTo>
                      <a:cubicBezTo>
                        <a:pt x="3909" y="3351"/>
                        <a:pt x="3933" y="3347"/>
                        <a:pt x="3958" y="3344"/>
                      </a:cubicBezTo>
                      <a:cubicBezTo>
                        <a:pt x="3983" y="3341"/>
                        <a:pt x="4011" y="3326"/>
                        <a:pt x="4020" y="3303"/>
                      </a:cubicBezTo>
                      <a:cubicBezTo>
                        <a:pt x="4032" y="3276"/>
                        <a:pt x="4012" y="3217"/>
                        <a:pt x="3998" y="3192"/>
                      </a:cubicBezTo>
                      <a:cubicBezTo>
                        <a:pt x="3983" y="3166"/>
                        <a:pt x="3957" y="3149"/>
                        <a:pt x="3936" y="3128"/>
                      </a:cubicBezTo>
                      <a:cubicBezTo>
                        <a:pt x="3914" y="3104"/>
                        <a:pt x="3908" y="3071"/>
                        <a:pt x="3908" y="3040"/>
                      </a:cubicBezTo>
                      <a:cubicBezTo>
                        <a:pt x="3941" y="3054"/>
                        <a:pt x="3980" y="3060"/>
                        <a:pt x="4016" y="3056"/>
                      </a:cubicBezTo>
                      <a:cubicBezTo>
                        <a:pt x="4047" y="3052"/>
                        <a:pt x="4075" y="3036"/>
                        <a:pt x="4095" y="3011"/>
                      </a:cubicBezTo>
                      <a:cubicBezTo>
                        <a:pt x="4118" y="2984"/>
                        <a:pt x="4135" y="2969"/>
                        <a:pt x="4153" y="2938"/>
                      </a:cubicBezTo>
                      <a:cubicBezTo>
                        <a:pt x="4161" y="2926"/>
                        <a:pt x="4172" y="2913"/>
                        <a:pt x="4188" y="2915"/>
                      </a:cubicBezTo>
                      <a:cubicBezTo>
                        <a:pt x="4204" y="2918"/>
                        <a:pt x="4215" y="2932"/>
                        <a:pt x="4220" y="2946"/>
                      </a:cubicBezTo>
                      <a:cubicBezTo>
                        <a:pt x="4232" y="2980"/>
                        <a:pt x="4216" y="3037"/>
                        <a:pt x="4187" y="3055"/>
                      </a:cubicBezTo>
                      <a:cubicBezTo>
                        <a:pt x="4222" y="3047"/>
                        <a:pt x="4244" y="2995"/>
                        <a:pt x="4249" y="2960"/>
                      </a:cubicBezTo>
                      <a:cubicBezTo>
                        <a:pt x="4253" y="2925"/>
                        <a:pt x="4235" y="2890"/>
                        <a:pt x="4202" y="2876"/>
                      </a:cubicBezTo>
                      <a:cubicBezTo>
                        <a:pt x="4184" y="2868"/>
                        <a:pt x="4163" y="2869"/>
                        <a:pt x="4145" y="2878"/>
                      </a:cubicBezTo>
                      <a:cubicBezTo>
                        <a:pt x="4149" y="2860"/>
                        <a:pt x="4145" y="2821"/>
                        <a:pt x="4147" y="2802"/>
                      </a:cubicBezTo>
                      <a:cubicBezTo>
                        <a:pt x="4165" y="2828"/>
                        <a:pt x="4207" y="2862"/>
                        <a:pt x="4237" y="2851"/>
                      </a:cubicBezTo>
                      <a:cubicBezTo>
                        <a:pt x="4253" y="2845"/>
                        <a:pt x="4267" y="2833"/>
                        <a:pt x="4277" y="2819"/>
                      </a:cubicBezTo>
                      <a:cubicBezTo>
                        <a:pt x="4288" y="2804"/>
                        <a:pt x="4302" y="2798"/>
                        <a:pt x="4298" y="2779"/>
                      </a:cubicBezTo>
                      <a:cubicBezTo>
                        <a:pt x="4279" y="2805"/>
                        <a:pt x="4237" y="2813"/>
                        <a:pt x="4222" y="2812"/>
                      </a:cubicBezTo>
                      <a:cubicBezTo>
                        <a:pt x="4213" y="2812"/>
                        <a:pt x="4201" y="2808"/>
                        <a:pt x="4198" y="2799"/>
                      </a:cubicBezTo>
                      <a:cubicBezTo>
                        <a:pt x="4194" y="2786"/>
                        <a:pt x="4204" y="2753"/>
                        <a:pt x="4212" y="2748"/>
                      </a:cubicBezTo>
                      <a:cubicBezTo>
                        <a:pt x="4237" y="2735"/>
                        <a:pt x="4262" y="2723"/>
                        <a:pt x="4279" y="2700"/>
                      </a:cubicBezTo>
                      <a:cubicBezTo>
                        <a:pt x="4298" y="2675"/>
                        <a:pt x="4303" y="2641"/>
                        <a:pt x="4302" y="2610"/>
                      </a:cubicBezTo>
                      <a:cubicBezTo>
                        <a:pt x="4300" y="2592"/>
                        <a:pt x="4297" y="2573"/>
                        <a:pt x="4294" y="2555"/>
                      </a:cubicBezTo>
                      <a:cubicBezTo>
                        <a:pt x="4292" y="2546"/>
                        <a:pt x="4288" y="2537"/>
                        <a:pt x="4287" y="2529"/>
                      </a:cubicBezTo>
                      <a:cubicBezTo>
                        <a:pt x="4287" y="2520"/>
                        <a:pt x="4292" y="2510"/>
                        <a:pt x="4295" y="2502"/>
                      </a:cubicBezTo>
                      <a:cubicBezTo>
                        <a:pt x="4291" y="2506"/>
                        <a:pt x="4287" y="2510"/>
                        <a:pt x="4284" y="2515"/>
                      </a:cubicBezTo>
                      <a:cubicBezTo>
                        <a:pt x="4281" y="2507"/>
                        <a:pt x="4279" y="2500"/>
                        <a:pt x="4277" y="2493"/>
                      </a:cubicBezTo>
                      <a:cubicBezTo>
                        <a:pt x="4319" y="2500"/>
                        <a:pt x="4371" y="2511"/>
                        <a:pt x="4395" y="2475"/>
                      </a:cubicBezTo>
                      <a:cubicBezTo>
                        <a:pt x="4409" y="2454"/>
                        <a:pt x="4415" y="2428"/>
                        <a:pt x="4411" y="2403"/>
                      </a:cubicBezTo>
                      <a:cubicBezTo>
                        <a:pt x="4407" y="2379"/>
                        <a:pt x="4393" y="2353"/>
                        <a:pt x="4365" y="2356"/>
                      </a:cubicBezTo>
                      <a:cubicBezTo>
                        <a:pt x="4341" y="2358"/>
                        <a:pt x="4319" y="2392"/>
                        <a:pt x="4321" y="2418"/>
                      </a:cubicBezTo>
                      <a:cubicBezTo>
                        <a:pt x="4328" y="2404"/>
                        <a:pt x="4338" y="2387"/>
                        <a:pt x="4354" y="2391"/>
                      </a:cubicBezTo>
                      <a:cubicBezTo>
                        <a:pt x="4370" y="2394"/>
                        <a:pt x="4370" y="2415"/>
                        <a:pt x="4366" y="2426"/>
                      </a:cubicBezTo>
                      <a:cubicBezTo>
                        <a:pt x="4351" y="2466"/>
                        <a:pt x="4295" y="2445"/>
                        <a:pt x="4262" y="2423"/>
                      </a:cubicBezTo>
                      <a:cubicBezTo>
                        <a:pt x="4258" y="2420"/>
                        <a:pt x="4254" y="2417"/>
                        <a:pt x="4251" y="2414"/>
                      </a:cubicBezTo>
                      <a:cubicBezTo>
                        <a:pt x="4247" y="2410"/>
                        <a:pt x="4246" y="2404"/>
                        <a:pt x="4244" y="2400"/>
                      </a:cubicBezTo>
                      <a:cubicBezTo>
                        <a:pt x="4240" y="2389"/>
                        <a:pt x="4235" y="2378"/>
                        <a:pt x="4231" y="2367"/>
                      </a:cubicBezTo>
                      <a:cubicBezTo>
                        <a:pt x="4222" y="2345"/>
                        <a:pt x="4212" y="2323"/>
                        <a:pt x="4202" y="2301"/>
                      </a:cubicBezTo>
                      <a:cubicBezTo>
                        <a:pt x="4200" y="2297"/>
                        <a:pt x="4199" y="2295"/>
                        <a:pt x="4200" y="2290"/>
                      </a:cubicBezTo>
                      <a:cubicBezTo>
                        <a:pt x="4201" y="2285"/>
                        <a:pt x="4203" y="2280"/>
                        <a:pt x="4205" y="2275"/>
                      </a:cubicBezTo>
                      <a:cubicBezTo>
                        <a:pt x="4207" y="2269"/>
                        <a:pt x="4209" y="2259"/>
                        <a:pt x="4215" y="2256"/>
                      </a:cubicBezTo>
                      <a:cubicBezTo>
                        <a:pt x="4218" y="2254"/>
                        <a:pt x="4223" y="2254"/>
                        <a:pt x="4227" y="2254"/>
                      </a:cubicBezTo>
                      <a:cubicBezTo>
                        <a:pt x="4233" y="2254"/>
                        <a:pt x="4238" y="2253"/>
                        <a:pt x="4244" y="2252"/>
                      </a:cubicBezTo>
                      <a:cubicBezTo>
                        <a:pt x="4255" y="2250"/>
                        <a:pt x="4266" y="2247"/>
                        <a:pt x="4277" y="2243"/>
                      </a:cubicBezTo>
                      <a:cubicBezTo>
                        <a:pt x="4299" y="2236"/>
                        <a:pt x="4321" y="2226"/>
                        <a:pt x="4336" y="2207"/>
                      </a:cubicBezTo>
                      <a:cubicBezTo>
                        <a:pt x="4350" y="2191"/>
                        <a:pt x="4357" y="2198"/>
                        <a:pt x="4357" y="2177"/>
                      </a:cubicBezTo>
                      <a:cubicBezTo>
                        <a:pt x="4395" y="2187"/>
                        <a:pt x="4434" y="2171"/>
                        <a:pt x="4461" y="2144"/>
                      </a:cubicBezTo>
                      <a:cubicBezTo>
                        <a:pt x="4473" y="2130"/>
                        <a:pt x="4501" y="2082"/>
                        <a:pt x="4495" y="2068"/>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51" name="Freeform 89">
                  <a:extLst>
                    <a:ext uri="{FF2B5EF4-FFF2-40B4-BE49-F238E27FC236}">
                      <a16:creationId xmlns:a16="http://schemas.microsoft.com/office/drawing/2014/main" id="{23F0C24E-7536-C54B-43E1-8614F0E518A4}"/>
                    </a:ext>
                  </a:extLst>
                </p:cNvPr>
                <p:cNvSpPr>
                  <a:spLocks/>
                </p:cNvSpPr>
                <p:nvPr/>
              </p:nvSpPr>
              <p:spPr bwMode="auto">
                <a:xfrm>
                  <a:off x="5544379" y="2801846"/>
                  <a:ext cx="0"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1" y="0"/>
                        <a:pt x="1" y="0"/>
                        <a:pt x="0"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52" name="Freeform 90">
                  <a:extLst>
                    <a:ext uri="{FF2B5EF4-FFF2-40B4-BE49-F238E27FC236}">
                      <a16:creationId xmlns:a16="http://schemas.microsoft.com/office/drawing/2014/main" id="{FFC79E89-2CE6-DA10-6F6C-9DD90DCA462D}"/>
                    </a:ext>
                  </a:extLst>
                </p:cNvPr>
                <p:cNvSpPr>
                  <a:spLocks/>
                </p:cNvSpPr>
                <p:nvPr/>
              </p:nvSpPr>
              <p:spPr bwMode="auto">
                <a:xfrm>
                  <a:off x="5211318" y="28980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lnTo>
                        <a:pt x="0" y="0"/>
                      </a:ln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53" name="Freeform 92">
                  <a:extLst>
                    <a:ext uri="{FF2B5EF4-FFF2-40B4-BE49-F238E27FC236}">
                      <a16:creationId xmlns:a16="http://schemas.microsoft.com/office/drawing/2014/main" id="{C7B54072-143A-A8F7-197C-7DA9B78C9122}"/>
                    </a:ext>
                  </a:extLst>
                </p:cNvPr>
                <p:cNvSpPr>
                  <a:spLocks/>
                </p:cNvSpPr>
                <p:nvPr/>
              </p:nvSpPr>
              <p:spPr bwMode="auto">
                <a:xfrm>
                  <a:off x="5211318" y="2898001"/>
                  <a:ext cx="348"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0" y="0"/>
                        <a:pt x="1" y="0"/>
                        <a:pt x="1"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54" name="Freeform 93">
                  <a:extLst>
                    <a:ext uri="{FF2B5EF4-FFF2-40B4-BE49-F238E27FC236}">
                      <a16:creationId xmlns:a16="http://schemas.microsoft.com/office/drawing/2014/main" id="{118AC553-913F-40D3-16DB-DAB34EBA31C1}"/>
                    </a:ext>
                  </a:extLst>
                </p:cNvPr>
                <p:cNvSpPr>
                  <a:spLocks/>
                </p:cNvSpPr>
                <p:nvPr/>
              </p:nvSpPr>
              <p:spPr bwMode="auto">
                <a:xfrm>
                  <a:off x="5209925" y="2897653"/>
                  <a:ext cx="1394" cy="348"/>
                </a:xfrm>
                <a:custGeom>
                  <a:avLst/>
                  <a:gdLst>
                    <a:gd name="T0" fmla="*/ 19 w 19"/>
                    <a:gd name="T1" fmla="*/ 3 h 3"/>
                    <a:gd name="T2" fmla="*/ 19 w 19"/>
                    <a:gd name="T3" fmla="*/ 3 h 3"/>
                    <a:gd name="T4" fmla="*/ 19 w 19"/>
                    <a:gd name="T5" fmla="*/ 3 h 3"/>
                    <a:gd name="T6" fmla="*/ 17 w 19"/>
                    <a:gd name="T7" fmla="*/ 3 h 3"/>
                    <a:gd name="T8" fmla="*/ 19 w 19"/>
                    <a:gd name="T9" fmla="*/ 3 h 3"/>
                  </a:gdLst>
                  <a:ahLst/>
                  <a:cxnLst>
                    <a:cxn ang="0">
                      <a:pos x="T0" y="T1"/>
                    </a:cxn>
                    <a:cxn ang="0">
                      <a:pos x="T2" y="T3"/>
                    </a:cxn>
                    <a:cxn ang="0">
                      <a:pos x="T4" y="T5"/>
                    </a:cxn>
                    <a:cxn ang="0">
                      <a:pos x="T6" y="T7"/>
                    </a:cxn>
                    <a:cxn ang="0">
                      <a:pos x="T8" y="T9"/>
                    </a:cxn>
                  </a:cxnLst>
                  <a:rect l="0" t="0" r="r" b="b"/>
                  <a:pathLst>
                    <a:path w="19" h="3">
                      <a:moveTo>
                        <a:pt x="19" y="3"/>
                      </a:moveTo>
                      <a:cubicBezTo>
                        <a:pt x="19" y="3"/>
                        <a:pt x="19" y="3"/>
                        <a:pt x="19" y="3"/>
                      </a:cubicBezTo>
                      <a:cubicBezTo>
                        <a:pt x="0" y="0"/>
                        <a:pt x="17" y="3"/>
                        <a:pt x="19" y="3"/>
                      </a:cubicBezTo>
                      <a:cubicBezTo>
                        <a:pt x="18" y="3"/>
                        <a:pt x="18" y="3"/>
                        <a:pt x="17" y="3"/>
                      </a:cubicBezTo>
                      <a:cubicBezTo>
                        <a:pt x="18" y="3"/>
                        <a:pt x="19" y="3"/>
                        <a:pt x="19" y="3"/>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55" name="Freeform 96">
                  <a:extLst>
                    <a:ext uri="{FF2B5EF4-FFF2-40B4-BE49-F238E27FC236}">
                      <a16:creationId xmlns:a16="http://schemas.microsoft.com/office/drawing/2014/main" id="{93026328-BCF5-CBBB-9D9B-4689587AAFEF}"/>
                    </a:ext>
                  </a:extLst>
                </p:cNvPr>
                <p:cNvSpPr>
                  <a:spLocks/>
                </p:cNvSpPr>
                <p:nvPr/>
              </p:nvSpPr>
              <p:spPr bwMode="auto">
                <a:xfrm>
                  <a:off x="5211318" y="2852362"/>
                  <a:ext cx="0" cy="348"/>
                </a:xfrm>
                <a:custGeom>
                  <a:avLst/>
                  <a:gdLst>
                    <a:gd name="T0" fmla="*/ 1 h 2"/>
                    <a:gd name="T1" fmla="*/ 2 h 2"/>
                    <a:gd name="T2" fmla="*/ 0 h 2"/>
                    <a:gd name="T3" fmla="*/ 1 h 2"/>
                  </a:gdLst>
                  <a:ahLst/>
                  <a:cxnLst>
                    <a:cxn ang="0">
                      <a:pos x="0" y="T0"/>
                    </a:cxn>
                    <a:cxn ang="0">
                      <a:pos x="0" y="T1"/>
                    </a:cxn>
                    <a:cxn ang="0">
                      <a:pos x="0" y="T2"/>
                    </a:cxn>
                    <a:cxn ang="0">
                      <a:pos x="0" y="T3"/>
                    </a:cxn>
                  </a:cxnLst>
                  <a:rect l="0" t="0" r="r" b="b"/>
                  <a:pathLst>
                    <a:path h="2">
                      <a:moveTo>
                        <a:pt x="0" y="1"/>
                      </a:moveTo>
                      <a:cubicBezTo>
                        <a:pt x="0" y="1"/>
                        <a:pt x="0" y="2"/>
                        <a:pt x="0" y="2"/>
                      </a:cubicBezTo>
                      <a:cubicBezTo>
                        <a:pt x="0" y="1"/>
                        <a:pt x="0" y="1"/>
                        <a:pt x="0" y="0"/>
                      </a:cubicBezTo>
                      <a:cubicBezTo>
                        <a:pt x="0" y="0"/>
                        <a:pt x="0" y="0"/>
                        <a:pt x="0" y="1"/>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56" name="Freeform 97">
                  <a:extLst>
                    <a:ext uri="{FF2B5EF4-FFF2-40B4-BE49-F238E27FC236}">
                      <a16:creationId xmlns:a16="http://schemas.microsoft.com/office/drawing/2014/main" id="{4BD9E375-75CE-E453-1460-297FECE37D48}"/>
                    </a:ext>
                  </a:extLst>
                </p:cNvPr>
                <p:cNvSpPr>
                  <a:spLocks/>
                </p:cNvSpPr>
                <p:nvPr/>
              </p:nvSpPr>
              <p:spPr bwMode="auto">
                <a:xfrm>
                  <a:off x="5211318" y="2852362"/>
                  <a:ext cx="0" cy="348"/>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0"/>
                        <a:pt x="0" y="0"/>
                      </a:cubicBezTo>
                      <a:lnTo>
                        <a:pt x="0" y="0"/>
                      </a:ln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57" name="Rectangle 99">
                  <a:extLst>
                    <a:ext uri="{FF2B5EF4-FFF2-40B4-BE49-F238E27FC236}">
                      <a16:creationId xmlns:a16="http://schemas.microsoft.com/office/drawing/2014/main" id="{CD4CD0B1-6974-BED5-4712-F97D5EB24B37}"/>
                    </a:ext>
                  </a:extLst>
                </p:cNvPr>
                <p:cNvSpPr>
                  <a:spLocks noChangeArrowheads="1"/>
                </p:cNvSpPr>
                <p:nvPr/>
              </p:nvSpPr>
              <p:spPr bwMode="auto">
                <a:xfrm>
                  <a:off x="5211318" y="2898001"/>
                  <a:ext cx="348" cy="348"/>
                </a:xfrm>
                <a:prstGeom prst="rect">
                  <a:avLst/>
                </a:prstGeom>
                <a:solidFill>
                  <a:srgbClr val="4A28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58" name="Rectangle 100">
                  <a:extLst>
                    <a:ext uri="{FF2B5EF4-FFF2-40B4-BE49-F238E27FC236}">
                      <a16:creationId xmlns:a16="http://schemas.microsoft.com/office/drawing/2014/main" id="{6E12D3E1-ABE3-A531-5FC3-204F9A041005}"/>
                    </a:ext>
                  </a:extLst>
                </p:cNvPr>
                <p:cNvSpPr>
                  <a:spLocks noChangeArrowheads="1"/>
                </p:cNvSpPr>
                <p:nvPr/>
              </p:nvSpPr>
              <p:spPr bwMode="auto">
                <a:xfrm>
                  <a:off x="5211318" y="2852362"/>
                  <a:ext cx="348" cy="348"/>
                </a:xfrm>
                <a:prstGeom prst="rect">
                  <a:avLst/>
                </a:prstGeom>
                <a:solidFill>
                  <a:srgbClr val="4A28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59" name="Freeform 101">
                  <a:extLst>
                    <a:ext uri="{FF2B5EF4-FFF2-40B4-BE49-F238E27FC236}">
                      <a16:creationId xmlns:a16="http://schemas.microsoft.com/office/drawing/2014/main" id="{7D15CE01-2F6D-D7D6-91FC-1B5FB22F0B60}"/>
                    </a:ext>
                  </a:extLst>
                </p:cNvPr>
                <p:cNvSpPr>
                  <a:spLocks/>
                </p:cNvSpPr>
                <p:nvPr/>
              </p:nvSpPr>
              <p:spPr bwMode="auto">
                <a:xfrm>
                  <a:off x="5211318" y="2898001"/>
                  <a:ext cx="0"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lnTo>
                        <a:pt x="2" y="0"/>
                      </a:lnTo>
                      <a:cubicBezTo>
                        <a:pt x="2" y="0"/>
                        <a:pt x="1" y="0"/>
                        <a:pt x="0"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60" name="Freeform 103">
                  <a:extLst>
                    <a:ext uri="{FF2B5EF4-FFF2-40B4-BE49-F238E27FC236}">
                      <a16:creationId xmlns:a16="http://schemas.microsoft.com/office/drawing/2014/main" id="{DE6934F0-C255-B761-8693-8EF79E9FE743}"/>
                    </a:ext>
                  </a:extLst>
                </p:cNvPr>
                <p:cNvSpPr>
                  <a:spLocks/>
                </p:cNvSpPr>
                <p:nvPr/>
              </p:nvSpPr>
              <p:spPr bwMode="auto">
                <a:xfrm>
                  <a:off x="5235357" y="2815781"/>
                  <a:ext cx="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61" name="Freeform 104">
                  <a:extLst>
                    <a:ext uri="{FF2B5EF4-FFF2-40B4-BE49-F238E27FC236}">
                      <a16:creationId xmlns:a16="http://schemas.microsoft.com/office/drawing/2014/main" id="{701122E0-09E7-B769-292C-14C37E2C810A}"/>
                    </a:ext>
                  </a:extLst>
                </p:cNvPr>
                <p:cNvSpPr>
                  <a:spLocks/>
                </p:cNvSpPr>
                <p:nvPr/>
              </p:nvSpPr>
              <p:spPr bwMode="auto">
                <a:xfrm>
                  <a:off x="5329074" y="2748890"/>
                  <a:ext cx="697" cy="1394"/>
                </a:xfrm>
                <a:custGeom>
                  <a:avLst/>
                  <a:gdLst>
                    <a:gd name="T0" fmla="*/ 7 w 8"/>
                    <a:gd name="T1" fmla="*/ 0 h 17"/>
                    <a:gd name="T2" fmla="*/ 0 w 8"/>
                    <a:gd name="T3" fmla="*/ 17 h 17"/>
                    <a:gd name="T4" fmla="*/ 7 w 8"/>
                    <a:gd name="T5" fmla="*/ 0 h 17"/>
                  </a:gdLst>
                  <a:ahLst/>
                  <a:cxnLst>
                    <a:cxn ang="0">
                      <a:pos x="T0" y="T1"/>
                    </a:cxn>
                    <a:cxn ang="0">
                      <a:pos x="T2" y="T3"/>
                    </a:cxn>
                    <a:cxn ang="0">
                      <a:pos x="T4" y="T5"/>
                    </a:cxn>
                  </a:cxnLst>
                  <a:rect l="0" t="0" r="r" b="b"/>
                  <a:pathLst>
                    <a:path w="8" h="17">
                      <a:moveTo>
                        <a:pt x="7" y="0"/>
                      </a:moveTo>
                      <a:cubicBezTo>
                        <a:pt x="6" y="4"/>
                        <a:pt x="1" y="16"/>
                        <a:pt x="0" y="17"/>
                      </a:cubicBezTo>
                      <a:cubicBezTo>
                        <a:pt x="6" y="6"/>
                        <a:pt x="8" y="1"/>
                        <a:pt x="7"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62" name="Freeform 105">
                  <a:extLst>
                    <a:ext uri="{FF2B5EF4-FFF2-40B4-BE49-F238E27FC236}">
                      <a16:creationId xmlns:a16="http://schemas.microsoft.com/office/drawing/2014/main" id="{C8AE3D25-81A0-00D7-AF1E-21C90BF9664D}"/>
                    </a:ext>
                  </a:extLst>
                </p:cNvPr>
                <p:cNvSpPr>
                  <a:spLocks/>
                </p:cNvSpPr>
                <p:nvPr/>
              </p:nvSpPr>
              <p:spPr bwMode="auto">
                <a:xfrm>
                  <a:off x="5478882" y="3028299"/>
                  <a:ext cx="0" cy="1742"/>
                </a:xfrm>
                <a:custGeom>
                  <a:avLst/>
                  <a:gdLst>
                    <a:gd name="T0" fmla="*/ 1 w 1"/>
                    <a:gd name="T1" fmla="*/ 1 h 19"/>
                    <a:gd name="T2" fmla="*/ 1 w 1"/>
                    <a:gd name="T3" fmla="*/ 2 h 19"/>
                    <a:gd name="T4" fmla="*/ 1 w 1"/>
                    <a:gd name="T5" fmla="*/ 3 h 19"/>
                    <a:gd name="T6" fmla="*/ 1 w 1"/>
                    <a:gd name="T7" fmla="*/ 3 h 19"/>
                    <a:gd name="T8" fmla="*/ 1 w 1"/>
                    <a:gd name="T9" fmla="*/ 3 h 19"/>
                    <a:gd name="T10" fmla="*/ 1 w 1"/>
                    <a:gd name="T11" fmla="*/ 1 h 19"/>
                  </a:gdLst>
                  <a:ahLst/>
                  <a:cxnLst>
                    <a:cxn ang="0">
                      <a:pos x="T0" y="T1"/>
                    </a:cxn>
                    <a:cxn ang="0">
                      <a:pos x="T2" y="T3"/>
                    </a:cxn>
                    <a:cxn ang="0">
                      <a:pos x="T4" y="T5"/>
                    </a:cxn>
                    <a:cxn ang="0">
                      <a:pos x="T6" y="T7"/>
                    </a:cxn>
                    <a:cxn ang="0">
                      <a:pos x="T8" y="T9"/>
                    </a:cxn>
                    <a:cxn ang="0">
                      <a:pos x="T10" y="T11"/>
                    </a:cxn>
                  </a:cxnLst>
                  <a:rect l="0" t="0" r="r" b="b"/>
                  <a:pathLst>
                    <a:path w="1" h="19">
                      <a:moveTo>
                        <a:pt x="1" y="1"/>
                      </a:moveTo>
                      <a:cubicBezTo>
                        <a:pt x="1" y="1"/>
                        <a:pt x="1" y="2"/>
                        <a:pt x="1" y="2"/>
                      </a:cubicBezTo>
                      <a:lnTo>
                        <a:pt x="1" y="3"/>
                      </a:lnTo>
                      <a:lnTo>
                        <a:pt x="1" y="3"/>
                      </a:lnTo>
                      <a:lnTo>
                        <a:pt x="1" y="3"/>
                      </a:lnTo>
                      <a:cubicBezTo>
                        <a:pt x="0" y="19"/>
                        <a:pt x="1" y="0"/>
                        <a:pt x="1" y="1"/>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63" name="Freeform 106">
                  <a:extLst>
                    <a:ext uri="{FF2B5EF4-FFF2-40B4-BE49-F238E27FC236}">
                      <a16:creationId xmlns:a16="http://schemas.microsoft.com/office/drawing/2014/main" id="{C1C89C52-0674-32B5-8610-B7A5E9E15027}"/>
                    </a:ext>
                  </a:extLst>
                </p:cNvPr>
                <p:cNvSpPr>
                  <a:spLocks/>
                </p:cNvSpPr>
                <p:nvPr/>
              </p:nvSpPr>
              <p:spPr bwMode="auto">
                <a:xfrm>
                  <a:off x="5329074" y="2748890"/>
                  <a:ext cx="697" cy="1394"/>
                </a:xfrm>
                <a:custGeom>
                  <a:avLst/>
                  <a:gdLst>
                    <a:gd name="T0" fmla="*/ 1 w 7"/>
                    <a:gd name="T1" fmla="*/ 13 h 17"/>
                    <a:gd name="T2" fmla="*/ 0 w 7"/>
                    <a:gd name="T3" fmla="*/ 17 h 17"/>
                    <a:gd name="T4" fmla="*/ 7 w 7"/>
                    <a:gd name="T5" fmla="*/ 0 h 17"/>
                    <a:gd name="T6" fmla="*/ 1 w 7"/>
                    <a:gd name="T7" fmla="*/ 13 h 17"/>
                  </a:gdLst>
                  <a:ahLst/>
                  <a:cxnLst>
                    <a:cxn ang="0">
                      <a:pos x="T0" y="T1"/>
                    </a:cxn>
                    <a:cxn ang="0">
                      <a:pos x="T2" y="T3"/>
                    </a:cxn>
                    <a:cxn ang="0">
                      <a:pos x="T4" y="T5"/>
                    </a:cxn>
                    <a:cxn ang="0">
                      <a:pos x="T6" y="T7"/>
                    </a:cxn>
                  </a:cxnLst>
                  <a:rect l="0" t="0" r="r" b="b"/>
                  <a:pathLst>
                    <a:path w="7" h="17">
                      <a:moveTo>
                        <a:pt x="1" y="13"/>
                      </a:moveTo>
                      <a:cubicBezTo>
                        <a:pt x="1" y="14"/>
                        <a:pt x="1" y="16"/>
                        <a:pt x="0" y="17"/>
                      </a:cubicBezTo>
                      <a:cubicBezTo>
                        <a:pt x="1" y="16"/>
                        <a:pt x="6" y="4"/>
                        <a:pt x="7" y="0"/>
                      </a:cubicBezTo>
                      <a:cubicBezTo>
                        <a:pt x="7" y="0"/>
                        <a:pt x="3" y="5"/>
                        <a:pt x="1" y="13"/>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64" name="Rectangle 107">
                  <a:extLst>
                    <a:ext uri="{FF2B5EF4-FFF2-40B4-BE49-F238E27FC236}">
                      <a16:creationId xmlns:a16="http://schemas.microsoft.com/office/drawing/2014/main" id="{BFCF1D23-D955-AD5D-E6C8-54C2096F3643}"/>
                    </a:ext>
                  </a:extLst>
                </p:cNvPr>
                <p:cNvSpPr>
                  <a:spLocks noChangeArrowheads="1"/>
                </p:cNvSpPr>
                <p:nvPr/>
              </p:nvSpPr>
              <p:spPr bwMode="auto">
                <a:xfrm>
                  <a:off x="5346145" y="3023770"/>
                  <a:ext cx="348" cy="348"/>
                </a:xfrm>
                <a:prstGeom prst="rect">
                  <a:avLst/>
                </a:prstGeom>
                <a:solidFill>
                  <a:srgbClr val="4A28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65" name="Freeform 108">
                  <a:extLst>
                    <a:ext uri="{FF2B5EF4-FFF2-40B4-BE49-F238E27FC236}">
                      <a16:creationId xmlns:a16="http://schemas.microsoft.com/office/drawing/2014/main" id="{0A28D4C1-FDB3-918F-4AFA-6F21B158668C}"/>
                    </a:ext>
                  </a:extLst>
                </p:cNvPr>
                <p:cNvSpPr>
                  <a:spLocks/>
                </p:cNvSpPr>
                <p:nvPr/>
              </p:nvSpPr>
              <p:spPr bwMode="auto">
                <a:xfrm>
                  <a:off x="5478882" y="3028299"/>
                  <a:ext cx="0" cy="348"/>
                </a:xfrm>
                <a:custGeom>
                  <a:avLst/>
                  <a:gdLst>
                    <a:gd name="T0" fmla="*/ 1 h 2"/>
                    <a:gd name="T1" fmla="*/ 0 h 2"/>
                    <a:gd name="T2" fmla="*/ 1 h 2"/>
                    <a:gd name="T3" fmla="*/ 2 h 2"/>
                    <a:gd name="T4" fmla="*/ 2 h 2"/>
                    <a:gd name="T5" fmla="*/ 1 h 2"/>
                  </a:gdLst>
                  <a:ahLst/>
                  <a:cxnLst>
                    <a:cxn ang="0">
                      <a:pos x="0" y="T0"/>
                    </a:cxn>
                    <a:cxn ang="0">
                      <a:pos x="0" y="T1"/>
                    </a:cxn>
                    <a:cxn ang="0">
                      <a:pos x="0" y="T2"/>
                    </a:cxn>
                    <a:cxn ang="0">
                      <a:pos x="0" y="T3"/>
                    </a:cxn>
                    <a:cxn ang="0">
                      <a:pos x="0" y="T4"/>
                    </a:cxn>
                    <a:cxn ang="0">
                      <a:pos x="0" y="T5"/>
                    </a:cxn>
                  </a:cxnLst>
                  <a:rect l="0" t="0" r="r" b="b"/>
                  <a:pathLst>
                    <a:path h="2">
                      <a:moveTo>
                        <a:pt x="0" y="1"/>
                      </a:moveTo>
                      <a:lnTo>
                        <a:pt x="0" y="0"/>
                      </a:lnTo>
                      <a:cubicBezTo>
                        <a:pt x="0" y="0"/>
                        <a:pt x="0" y="0"/>
                        <a:pt x="0" y="1"/>
                      </a:cubicBezTo>
                      <a:cubicBezTo>
                        <a:pt x="0" y="1"/>
                        <a:pt x="0" y="2"/>
                        <a:pt x="0" y="2"/>
                      </a:cubicBezTo>
                      <a:lnTo>
                        <a:pt x="0" y="2"/>
                      </a:lnTo>
                      <a:lnTo>
                        <a:pt x="0" y="1"/>
                      </a:ln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66" name="Freeform 109">
                  <a:extLst>
                    <a:ext uri="{FF2B5EF4-FFF2-40B4-BE49-F238E27FC236}">
                      <a16:creationId xmlns:a16="http://schemas.microsoft.com/office/drawing/2014/main" id="{AF0D91ED-67A9-1F27-1F52-EF1827B3B4D7}"/>
                    </a:ext>
                  </a:extLst>
                </p:cNvPr>
                <p:cNvSpPr>
                  <a:spLocks/>
                </p:cNvSpPr>
                <p:nvPr/>
              </p:nvSpPr>
              <p:spPr bwMode="auto">
                <a:xfrm>
                  <a:off x="5345100" y="2740529"/>
                  <a:ext cx="4181" cy="1045"/>
                </a:xfrm>
                <a:custGeom>
                  <a:avLst/>
                  <a:gdLst>
                    <a:gd name="T0" fmla="*/ 12 w 47"/>
                    <a:gd name="T1" fmla="*/ 11 h 11"/>
                    <a:gd name="T2" fmla="*/ 7 w 47"/>
                    <a:gd name="T3" fmla="*/ 9 h 11"/>
                    <a:gd name="T4" fmla="*/ 0 w 47"/>
                    <a:gd name="T5" fmla="*/ 11 h 11"/>
                    <a:gd name="T6" fmla="*/ 12 w 47"/>
                    <a:gd name="T7" fmla="*/ 11 h 11"/>
                  </a:gdLst>
                  <a:ahLst/>
                  <a:cxnLst>
                    <a:cxn ang="0">
                      <a:pos x="T0" y="T1"/>
                    </a:cxn>
                    <a:cxn ang="0">
                      <a:pos x="T2" y="T3"/>
                    </a:cxn>
                    <a:cxn ang="0">
                      <a:pos x="T4" y="T5"/>
                    </a:cxn>
                    <a:cxn ang="0">
                      <a:pos x="T6" y="T7"/>
                    </a:cxn>
                  </a:cxnLst>
                  <a:rect l="0" t="0" r="r" b="b"/>
                  <a:pathLst>
                    <a:path w="47" h="11">
                      <a:moveTo>
                        <a:pt x="12" y="11"/>
                      </a:moveTo>
                      <a:cubicBezTo>
                        <a:pt x="47" y="9"/>
                        <a:pt x="35" y="0"/>
                        <a:pt x="7" y="9"/>
                      </a:cubicBezTo>
                      <a:cubicBezTo>
                        <a:pt x="4" y="9"/>
                        <a:pt x="2" y="10"/>
                        <a:pt x="0" y="11"/>
                      </a:cubicBezTo>
                      <a:cubicBezTo>
                        <a:pt x="3" y="10"/>
                        <a:pt x="8" y="11"/>
                        <a:pt x="12" y="11"/>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67" name="Freeform 110">
                  <a:extLst>
                    <a:ext uri="{FF2B5EF4-FFF2-40B4-BE49-F238E27FC236}">
                      <a16:creationId xmlns:a16="http://schemas.microsoft.com/office/drawing/2014/main" id="{AF8058CB-2D16-BC98-9AD1-1A8E63FDF8BF}"/>
                    </a:ext>
                  </a:extLst>
                </p:cNvPr>
                <p:cNvSpPr>
                  <a:spLocks/>
                </p:cNvSpPr>
                <p:nvPr/>
              </p:nvSpPr>
              <p:spPr bwMode="auto">
                <a:xfrm>
                  <a:off x="5277164" y="277327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68" name="Rectangle 111">
                  <a:extLst>
                    <a:ext uri="{FF2B5EF4-FFF2-40B4-BE49-F238E27FC236}">
                      <a16:creationId xmlns:a16="http://schemas.microsoft.com/office/drawing/2014/main" id="{EF0136E5-1FCD-9295-745A-D7BE9C6C3F97}"/>
                    </a:ext>
                  </a:extLst>
                </p:cNvPr>
                <p:cNvSpPr>
                  <a:spLocks noChangeArrowheads="1"/>
                </p:cNvSpPr>
                <p:nvPr/>
              </p:nvSpPr>
              <p:spPr bwMode="auto">
                <a:xfrm>
                  <a:off x="5478882" y="3028648"/>
                  <a:ext cx="348" cy="348"/>
                </a:xfrm>
                <a:prstGeom prst="rect">
                  <a:avLst/>
                </a:prstGeom>
                <a:solidFill>
                  <a:srgbClr val="4A28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69" name="Freeform 112">
                  <a:extLst>
                    <a:ext uri="{FF2B5EF4-FFF2-40B4-BE49-F238E27FC236}">
                      <a16:creationId xmlns:a16="http://schemas.microsoft.com/office/drawing/2014/main" id="{B6A32707-0948-DC26-3120-A2C6B3BC4E71}"/>
                    </a:ext>
                  </a:extLst>
                </p:cNvPr>
                <p:cNvSpPr>
                  <a:spLocks/>
                </p:cNvSpPr>
                <p:nvPr/>
              </p:nvSpPr>
              <p:spPr bwMode="auto">
                <a:xfrm>
                  <a:off x="5277164" y="2773278"/>
                  <a:ext cx="348" cy="0"/>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1" y="1"/>
                        <a:pt x="2" y="1"/>
                        <a:pt x="2" y="0"/>
                      </a:cubicBezTo>
                      <a:cubicBezTo>
                        <a:pt x="2" y="1"/>
                        <a:pt x="1" y="1"/>
                        <a:pt x="0" y="2"/>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70" name="Freeform 113">
                  <a:extLst>
                    <a:ext uri="{FF2B5EF4-FFF2-40B4-BE49-F238E27FC236}">
                      <a16:creationId xmlns:a16="http://schemas.microsoft.com/office/drawing/2014/main" id="{DA07F383-AF9D-46A9-51B6-CAD443843F0B}"/>
                    </a:ext>
                  </a:extLst>
                </p:cNvPr>
                <p:cNvSpPr>
                  <a:spLocks/>
                </p:cNvSpPr>
                <p:nvPr/>
              </p:nvSpPr>
              <p:spPr bwMode="auto">
                <a:xfrm>
                  <a:off x="5276467" y="2772581"/>
                  <a:ext cx="1045" cy="697"/>
                </a:xfrm>
                <a:custGeom>
                  <a:avLst/>
                  <a:gdLst>
                    <a:gd name="T0" fmla="*/ 10 w 11"/>
                    <a:gd name="T1" fmla="*/ 6 h 9"/>
                    <a:gd name="T2" fmla="*/ 10 w 11"/>
                    <a:gd name="T3" fmla="*/ 8 h 9"/>
                    <a:gd name="T4" fmla="*/ 0 w 11"/>
                    <a:gd name="T5" fmla="*/ 9 h 9"/>
                    <a:gd name="T6" fmla="*/ 10 w 11"/>
                    <a:gd name="T7" fmla="*/ 6 h 9"/>
                  </a:gdLst>
                  <a:ahLst/>
                  <a:cxnLst>
                    <a:cxn ang="0">
                      <a:pos x="T0" y="T1"/>
                    </a:cxn>
                    <a:cxn ang="0">
                      <a:pos x="T2" y="T3"/>
                    </a:cxn>
                    <a:cxn ang="0">
                      <a:pos x="T4" y="T5"/>
                    </a:cxn>
                    <a:cxn ang="0">
                      <a:pos x="T6" y="T7"/>
                    </a:cxn>
                  </a:cxnLst>
                  <a:rect l="0" t="0" r="r" b="b"/>
                  <a:pathLst>
                    <a:path w="11" h="9">
                      <a:moveTo>
                        <a:pt x="10" y="6"/>
                      </a:moveTo>
                      <a:cubicBezTo>
                        <a:pt x="10" y="7"/>
                        <a:pt x="10" y="7"/>
                        <a:pt x="10" y="8"/>
                      </a:cubicBezTo>
                      <a:cubicBezTo>
                        <a:pt x="11" y="4"/>
                        <a:pt x="6" y="0"/>
                        <a:pt x="0" y="9"/>
                      </a:cubicBezTo>
                      <a:cubicBezTo>
                        <a:pt x="2" y="7"/>
                        <a:pt x="8" y="0"/>
                        <a:pt x="10" y="6"/>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71" name="Freeform 114">
                  <a:extLst>
                    <a:ext uri="{FF2B5EF4-FFF2-40B4-BE49-F238E27FC236}">
                      <a16:creationId xmlns:a16="http://schemas.microsoft.com/office/drawing/2014/main" id="{953BB67E-A9D6-B23E-F954-782F608BD8B4}"/>
                    </a:ext>
                  </a:extLst>
                </p:cNvPr>
                <p:cNvSpPr>
                  <a:spLocks/>
                </p:cNvSpPr>
                <p:nvPr/>
              </p:nvSpPr>
              <p:spPr bwMode="auto">
                <a:xfrm>
                  <a:off x="5276467" y="2772581"/>
                  <a:ext cx="1045" cy="697"/>
                </a:xfrm>
                <a:custGeom>
                  <a:avLst/>
                  <a:gdLst>
                    <a:gd name="T0" fmla="*/ 8 w 10"/>
                    <a:gd name="T1" fmla="*/ 10 h 11"/>
                    <a:gd name="T2" fmla="*/ 8 w 10"/>
                    <a:gd name="T3" fmla="*/ 10 h 11"/>
                    <a:gd name="T4" fmla="*/ 8 w 10"/>
                    <a:gd name="T5" fmla="*/ 10 h 11"/>
                    <a:gd name="T6" fmla="*/ 10 w 10"/>
                    <a:gd name="T7" fmla="*/ 8 h 11"/>
                    <a:gd name="T8" fmla="*/ 10 w 10"/>
                    <a:gd name="T9" fmla="*/ 6 h 11"/>
                    <a:gd name="T10" fmla="*/ 0 w 10"/>
                    <a:gd name="T11" fmla="*/ 9 h 11"/>
                    <a:gd name="T12" fmla="*/ 8 w 10"/>
                    <a:gd name="T13" fmla="*/ 10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8" y="10"/>
                      </a:moveTo>
                      <a:lnTo>
                        <a:pt x="8" y="10"/>
                      </a:lnTo>
                      <a:cubicBezTo>
                        <a:pt x="8" y="10"/>
                        <a:pt x="8" y="10"/>
                        <a:pt x="8" y="10"/>
                      </a:cubicBezTo>
                      <a:cubicBezTo>
                        <a:pt x="9" y="9"/>
                        <a:pt x="10" y="9"/>
                        <a:pt x="10" y="8"/>
                      </a:cubicBezTo>
                      <a:cubicBezTo>
                        <a:pt x="10" y="7"/>
                        <a:pt x="10" y="7"/>
                        <a:pt x="10" y="6"/>
                      </a:cubicBezTo>
                      <a:cubicBezTo>
                        <a:pt x="8" y="0"/>
                        <a:pt x="2" y="7"/>
                        <a:pt x="0" y="9"/>
                      </a:cubicBezTo>
                      <a:cubicBezTo>
                        <a:pt x="2" y="10"/>
                        <a:pt x="6" y="11"/>
                        <a:pt x="8" y="1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72" name="Freeform 115">
                  <a:extLst>
                    <a:ext uri="{FF2B5EF4-FFF2-40B4-BE49-F238E27FC236}">
                      <a16:creationId xmlns:a16="http://schemas.microsoft.com/office/drawing/2014/main" id="{4541A5F9-8170-C8FC-F903-2930747424E5}"/>
                    </a:ext>
                  </a:extLst>
                </p:cNvPr>
                <p:cNvSpPr>
                  <a:spLocks/>
                </p:cNvSpPr>
                <p:nvPr/>
              </p:nvSpPr>
              <p:spPr bwMode="auto">
                <a:xfrm>
                  <a:off x="5345100" y="2741226"/>
                  <a:ext cx="1045" cy="348"/>
                </a:xfrm>
                <a:custGeom>
                  <a:avLst/>
                  <a:gdLst>
                    <a:gd name="T0" fmla="*/ 0 w 12"/>
                    <a:gd name="T1" fmla="*/ 1 h 1"/>
                    <a:gd name="T2" fmla="*/ 12 w 12"/>
                    <a:gd name="T3" fmla="*/ 1 h 1"/>
                    <a:gd name="T4" fmla="*/ 0 w 12"/>
                    <a:gd name="T5" fmla="*/ 1 h 1"/>
                  </a:gdLst>
                  <a:ahLst/>
                  <a:cxnLst>
                    <a:cxn ang="0">
                      <a:pos x="T0" y="T1"/>
                    </a:cxn>
                    <a:cxn ang="0">
                      <a:pos x="T2" y="T3"/>
                    </a:cxn>
                    <a:cxn ang="0">
                      <a:pos x="T4" y="T5"/>
                    </a:cxn>
                  </a:cxnLst>
                  <a:rect l="0" t="0" r="r" b="b"/>
                  <a:pathLst>
                    <a:path w="12" h="1">
                      <a:moveTo>
                        <a:pt x="0" y="1"/>
                      </a:moveTo>
                      <a:cubicBezTo>
                        <a:pt x="4" y="1"/>
                        <a:pt x="8" y="1"/>
                        <a:pt x="12" y="1"/>
                      </a:cubicBezTo>
                      <a:cubicBezTo>
                        <a:pt x="8" y="1"/>
                        <a:pt x="3" y="0"/>
                        <a:pt x="0" y="1"/>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73" name="Freeform 116">
                  <a:extLst>
                    <a:ext uri="{FF2B5EF4-FFF2-40B4-BE49-F238E27FC236}">
                      <a16:creationId xmlns:a16="http://schemas.microsoft.com/office/drawing/2014/main" id="{5F09C6EB-5591-811F-781F-4FE4F1F392D0}"/>
                    </a:ext>
                  </a:extLst>
                </p:cNvPr>
                <p:cNvSpPr>
                  <a:spLocks/>
                </p:cNvSpPr>
                <p:nvPr/>
              </p:nvSpPr>
              <p:spPr bwMode="auto">
                <a:xfrm>
                  <a:off x="5493863" y="2769097"/>
                  <a:ext cx="0" cy="0"/>
                </a:xfrm>
                <a:custGeom>
                  <a:avLst/>
                  <a:gdLst>
                    <a:gd name="T0" fmla="*/ 1 w 1"/>
                    <a:gd name="T1" fmla="*/ 0 h 1"/>
                    <a:gd name="T2" fmla="*/ 0 w 1"/>
                    <a:gd name="T3" fmla="*/ 0 h 1"/>
                    <a:gd name="T4" fmla="*/ 0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0" y="1"/>
                      </a:cubicBezTo>
                      <a:lnTo>
                        <a:pt x="0" y="1"/>
                      </a:lnTo>
                      <a:cubicBezTo>
                        <a:pt x="0" y="0"/>
                        <a:pt x="0" y="0"/>
                        <a:pt x="1"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74" name="Freeform 117">
                  <a:extLst>
                    <a:ext uri="{FF2B5EF4-FFF2-40B4-BE49-F238E27FC236}">
                      <a16:creationId xmlns:a16="http://schemas.microsoft.com/office/drawing/2014/main" id="{2A77775E-70CD-BAB8-D55A-B0F3B4DC25A6}"/>
                    </a:ext>
                  </a:extLst>
                </p:cNvPr>
                <p:cNvSpPr>
                  <a:spLocks/>
                </p:cNvSpPr>
                <p:nvPr/>
              </p:nvSpPr>
              <p:spPr bwMode="auto">
                <a:xfrm>
                  <a:off x="5276467" y="2773278"/>
                  <a:ext cx="697" cy="0"/>
                </a:xfrm>
                <a:custGeom>
                  <a:avLst/>
                  <a:gdLst>
                    <a:gd name="T0" fmla="*/ 8 w 8"/>
                    <a:gd name="T1" fmla="*/ 1 h 2"/>
                    <a:gd name="T2" fmla="*/ 0 w 8"/>
                    <a:gd name="T3" fmla="*/ 0 h 2"/>
                    <a:gd name="T4" fmla="*/ 8 w 8"/>
                    <a:gd name="T5" fmla="*/ 1 h 2"/>
                  </a:gdLst>
                  <a:ahLst/>
                  <a:cxnLst>
                    <a:cxn ang="0">
                      <a:pos x="T0" y="T1"/>
                    </a:cxn>
                    <a:cxn ang="0">
                      <a:pos x="T2" y="T3"/>
                    </a:cxn>
                    <a:cxn ang="0">
                      <a:pos x="T4" y="T5"/>
                    </a:cxn>
                  </a:cxnLst>
                  <a:rect l="0" t="0" r="r" b="b"/>
                  <a:pathLst>
                    <a:path w="8" h="2">
                      <a:moveTo>
                        <a:pt x="8" y="1"/>
                      </a:moveTo>
                      <a:cubicBezTo>
                        <a:pt x="6" y="2"/>
                        <a:pt x="2" y="1"/>
                        <a:pt x="0" y="0"/>
                      </a:cubicBezTo>
                      <a:cubicBezTo>
                        <a:pt x="4" y="2"/>
                        <a:pt x="7" y="2"/>
                        <a:pt x="8" y="1"/>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75" name="Freeform 118">
                  <a:extLst>
                    <a:ext uri="{FF2B5EF4-FFF2-40B4-BE49-F238E27FC236}">
                      <a16:creationId xmlns:a16="http://schemas.microsoft.com/office/drawing/2014/main" id="{363E8C8E-0EE5-377D-3C35-CB6B1E75E776}"/>
                    </a:ext>
                  </a:extLst>
                </p:cNvPr>
                <p:cNvSpPr>
                  <a:spLocks/>
                </p:cNvSpPr>
                <p:nvPr/>
              </p:nvSpPr>
              <p:spPr bwMode="auto">
                <a:xfrm>
                  <a:off x="5329074" y="2748542"/>
                  <a:ext cx="697" cy="1394"/>
                </a:xfrm>
                <a:custGeom>
                  <a:avLst/>
                  <a:gdLst>
                    <a:gd name="T0" fmla="*/ 6 w 6"/>
                    <a:gd name="T1" fmla="*/ 1 h 14"/>
                    <a:gd name="T2" fmla="*/ 6 w 6"/>
                    <a:gd name="T3" fmla="*/ 0 h 14"/>
                    <a:gd name="T4" fmla="*/ 4 w 6"/>
                    <a:gd name="T5" fmla="*/ 2 h 14"/>
                    <a:gd name="T6" fmla="*/ 0 w 6"/>
                    <a:gd name="T7" fmla="*/ 14 h 14"/>
                    <a:gd name="T8" fmla="*/ 6 w 6"/>
                    <a:gd name="T9" fmla="*/ 1 h 14"/>
                  </a:gdLst>
                  <a:ahLst/>
                  <a:cxnLst>
                    <a:cxn ang="0">
                      <a:pos x="T0" y="T1"/>
                    </a:cxn>
                    <a:cxn ang="0">
                      <a:pos x="T2" y="T3"/>
                    </a:cxn>
                    <a:cxn ang="0">
                      <a:pos x="T4" y="T5"/>
                    </a:cxn>
                    <a:cxn ang="0">
                      <a:pos x="T6" y="T7"/>
                    </a:cxn>
                    <a:cxn ang="0">
                      <a:pos x="T8" y="T9"/>
                    </a:cxn>
                  </a:cxnLst>
                  <a:rect l="0" t="0" r="r" b="b"/>
                  <a:pathLst>
                    <a:path w="6" h="14">
                      <a:moveTo>
                        <a:pt x="6" y="1"/>
                      </a:moveTo>
                      <a:cubicBezTo>
                        <a:pt x="6" y="1"/>
                        <a:pt x="6" y="0"/>
                        <a:pt x="6" y="0"/>
                      </a:cubicBezTo>
                      <a:cubicBezTo>
                        <a:pt x="5" y="0"/>
                        <a:pt x="5" y="1"/>
                        <a:pt x="4" y="2"/>
                      </a:cubicBezTo>
                      <a:cubicBezTo>
                        <a:pt x="2" y="6"/>
                        <a:pt x="1" y="10"/>
                        <a:pt x="0" y="14"/>
                      </a:cubicBezTo>
                      <a:cubicBezTo>
                        <a:pt x="2" y="6"/>
                        <a:pt x="6" y="1"/>
                        <a:pt x="6" y="1"/>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76" name="Freeform 119">
                  <a:extLst>
                    <a:ext uri="{FF2B5EF4-FFF2-40B4-BE49-F238E27FC236}">
                      <a16:creationId xmlns:a16="http://schemas.microsoft.com/office/drawing/2014/main" id="{D4F64463-018D-6EB9-5C09-A8208F88FBF2}"/>
                    </a:ext>
                  </a:extLst>
                </p:cNvPr>
                <p:cNvSpPr>
                  <a:spLocks/>
                </p:cNvSpPr>
                <p:nvPr/>
              </p:nvSpPr>
              <p:spPr bwMode="auto">
                <a:xfrm>
                  <a:off x="5493863" y="2769097"/>
                  <a:ext cx="0"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1" y="0"/>
                        <a:pt x="1" y="0"/>
                      </a:cubicBezTo>
                      <a:lnTo>
                        <a:pt x="1" y="0"/>
                      </a:ln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77" name="Freeform 120">
                  <a:extLst>
                    <a:ext uri="{FF2B5EF4-FFF2-40B4-BE49-F238E27FC236}">
                      <a16:creationId xmlns:a16="http://schemas.microsoft.com/office/drawing/2014/main" id="{7B98EED1-A567-F685-4358-5BBE8B91F04F}"/>
                    </a:ext>
                  </a:extLst>
                </p:cNvPr>
                <p:cNvSpPr>
                  <a:spLocks/>
                </p:cNvSpPr>
                <p:nvPr/>
              </p:nvSpPr>
              <p:spPr bwMode="auto">
                <a:xfrm>
                  <a:off x="5329074" y="2749936"/>
                  <a:ext cx="0" cy="348"/>
                </a:xfrm>
                <a:custGeom>
                  <a:avLst/>
                  <a:gdLst>
                    <a:gd name="T0" fmla="*/ 0 w 1"/>
                    <a:gd name="T1" fmla="*/ 4 h 4"/>
                    <a:gd name="T2" fmla="*/ 1 w 1"/>
                    <a:gd name="T3" fmla="*/ 0 h 4"/>
                    <a:gd name="T4" fmla="*/ 0 w 1"/>
                    <a:gd name="T5" fmla="*/ 4 h 4"/>
                  </a:gdLst>
                  <a:ahLst/>
                  <a:cxnLst>
                    <a:cxn ang="0">
                      <a:pos x="T0" y="T1"/>
                    </a:cxn>
                    <a:cxn ang="0">
                      <a:pos x="T2" y="T3"/>
                    </a:cxn>
                    <a:cxn ang="0">
                      <a:pos x="T4" y="T5"/>
                    </a:cxn>
                  </a:cxnLst>
                  <a:rect l="0" t="0" r="r" b="b"/>
                  <a:pathLst>
                    <a:path w="1" h="4">
                      <a:moveTo>
                        <a:pt x="0" y="4"/>
                      </a:moveTo>
                      <a:cubicBezTo>
                        <a:pt x="1" y="3"/>
                        <a:pt x="1" y="1"/>
                        <a:pt x="1" y="0"/>
                      </a:cubicBezTo>
                      <a:cubicBezTo>
                        <a:pt x="1" y="1"/>
                        <a:pt x="1" y="3"/>
                        <a:pt x="0" y="4"/>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78" name="Rectangle 121">
                  <a:extLst>
                    <a:ext uri="{FF2B5EF4-FFF2-40B4-BE49-F238E27FC236}">
                      <a16:creationId xmlns:a16="http://schemas.microsoft.com/office/drawing/2014/main" id="{3A11C32A-7FC3-7F94-48C1-DF1C9A3A7BC9}"/>
                    </a:ext>
                  </a:extLst>
                </p:cNvPr>
                <p:cNvSpPr>
                  <a:spLocks noChangeArrowheads="1"/>
                </p:cNvSpPr>
                <p:nvPr/>
              </p:nvSpPr>
              <p:spPr bwMode="auto">
                <a:xfrm>
                  <a:off x="5478882" y="3028299"/>
                  <a:ext cx="348" cy="348"/>
                </a:xfrm>
                <a:prstGeom prst="rect">
                  <a:avLst/>
                </a:prstGeom>
                <a:solidFill>
                  <a:srgbClr val="4A28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79" name="Freeform 122">
                  <a:extLst>
                    <a:ext uri="{FF2B5EF4-FFF2-40B4-BE49-F238E27FC236}">
                      <a16:creationId xmlns:a16="http://schemas.microsoft.com/office/drawing/2014/main" id="{49144944-C537-F7D5-CDDB-E59BFA5E4CCA}"/>
                    </a:ext>
                  </a:extLst>
                </p:cNvPr>
                <p:cNvSpPr>
                  <a:spLocks/>
                </p:cNvSpPr>
                <p:nvPr/>
              </p:nvSpPr>
              <p:spPr bwMode="auto">
                <a:xfrm>
                  <a:off x="5421746" y="2731122"/>
                  <a:ext cx="2787" cy="3136"/>
                </a:xfrm>
                <a:custGeom>
                  <a:avLst/>
                  <a:gdLst>
                    <a:gd name="T0" fmla="*/ 31 w 31"/>
                    <a:gd name="T1" fmla="*/ 34 h 34"/>
                    <a:gd name="T2" fmla="*/ 31 w 31"/>
                    <a:gd name="T3" fmla="*/ 34 h 34"/>
                    <a:gd name="T4" fmla="*/ 31 w 31"/>
                    <a:gd name="T5" fmla="*/ 34 h 34"/>
                  </a:gdLst>
                  <a:ahLst/>
                  <a:cxnLst>
                    <a:cxn ang="0">
                      <a:pos x="T0" y="T1"/>
                    </a:cxn>
                    <a:cxn ang="0">
                      <a:pos x="T2" y="T3"/>
                    </a:cxn>
                    <a:cxn ang="0">
                      <a:pos x="T4" y="T5"/>
                    </a:cxn>
                  </a:cxnLst>
                  <a:rect l="0" t="0" r="r" b="b"/>
                  <a:pathLst>
                    <a:path w="31" h="34">
                      <a:moveTo>
                        <a:pt x="31" y="34"/>
                      </a:moveTo>
                      <a:cubicBezTo>
                        <a:pt x="31" y="33"/>
                        <a:pt x="0" y="0"/>
                        <a:pt x="31" y="34"/>
                      </a:cubicBezTo>
                      <a:lnTo>
                        <a:pt x="31" y="34"/>
                      </a:ln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80" name="Freeform 123">
                  <a:extLst>
                    <a:ext uri="{FF2B5EF4-FFF2-40B4-BE49-F238E27FC236}">
                      <a16:creationId xmlns:a16="http://schemas.microsoft.com/office/drawing/2014/main" id="{B6B21AAB-D167-28F8-A7B3-E881AE4AB74B}"/>
                    </a:ext>
                  </a:extLst>
                </p:cNvPr>
                <p:cNvSpPr>
                  <a:spLocks/>
                </p:cNvSpPr>
                <p:nvPr/>
              </p:nvSpPr>
              <p:spPr bwMode="auto">
                <a:xfrm>
                  <a:off x="5478882" y="3028299"/>
                  <a:ext cx="0" cy="0"/>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lnTo>
                        <a:pt x="0" y="1"/>
                      </a:lnTo>
                      <a:cubicBezTo>
                        <a:pt x="0" y="1"/>
                        <a:pt x="0" y="0"/>
                        <a:pt x="0"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81" name="Freeform 124">
                  <a:extLst>
                    <a:ext uri="{FF2B5EF4-FFF2-40B4-BE49-F238E27FC236}">
                      <a16:creationId xmlns:a16="http://schemas.microsoft.com/office/drawing/2014/main" id="{F1244B32-C732-DC8A-FC7E-F970DCD89AF7}"/>
                    </a:ext>
                  </a:extLst>
                </p:cNvPr>
                <p:cNvSpPr>
                  <a:spLocks/>
                </p:cNvSpPr>
                <p:nvPr/>
              </p:nvSpPr>
              <p:spPr bwMode="auto">
                <a:xfrm>
                  <a:off x="5368791" y="2729380"/>
                  <a:ext cx="348" cy="1045"/>
                </a:xfrm>
                <a:custGeom>
                  <a:avLst/>
                  <a:gdLst>
                    <a:gd name="T0" fmla="*/ 4 w 6"/>
                    <a:gd name="T1" fmla="*/ 4 h 15"/>
                    <a:gd name="T2" fmla="*/ 6 w 6"/>
                    <a:gd name="T3" fmla="*/ 0 h 15"/>
                    <a:gd name="T4" fmla="*/ 4 w 6"/>
                    <a:gd name="T5" fmla="*/ 4 h 15"/>
                    <a:gd name="T6" fmla="*/ 4 w 6"/>
                    <a:gd name="T7" fmla="*/ 4 h 15"/>
                  </a:gdLst>
                  <a:ahLst/>
                  <a:cxnLst>
                    <a:cxn ang="0">
                      <a:pos x="T0" y="T1"/>
                    </a:cxn>
                    <a:cxn ang="0">
                      <a:pos x="T2" y="T3"/>
                    </a:cxn>
                    <a:cxn ang="0">
                      <a:pos x="T4" y="T5"/>
                    </a:cxn>
                    <a:cxn ang="0">
                      <a:pos x="T6" y="T7"/>
                    </a:cxn>
                  </a:cxnLst>
                  <a:rect l="0" t="0" r="r" b="b"/>
                  <a:pathLst>
                    <a:path w="6" h="15">
                      <a:moveTo>
                        <a:pt x="4" y="4"/>
                      </a:moveTo>
                      <a:cubicBezTo>
                        <a:pt x="0" y="15"/>
                        <a:pt x="6" y="0"/>
                        <a:pt x="6" y="0"/>
                      </a:cubicBezTo>
                      <a:cubicBezTo>
                        <a:pt x="5" y="1"/>
                        <a:pt x="5" y="3"/>
                        <a:pt x="4" y="4"/>
                      </a:cubicBezTo>
                      <a:lnTo>
                        <a:pt x="4" y="4"/>
                      </a:ln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82" name="Freeform 125">
                  <a:extLst>
                    <a:ext uri="{FF2B5EF4-FFF2-40B4-BE49-F238E27FC236}">
                      <a16:creationId xmlns:a16="http://schemas.microsoft.com/office/drawing/2014/main" id="{E95280B9-6537-02A0-FC28-877F504E60C7}"/>
                    </a:ext>
                  </a:extLst>
                </p:cNvPr>
                <p:cNvSpPr>
                  <a:spLocks/>
                </p:cNvSpPr>
                <p:nvPr/>
              </p:nvSpPr>
              <p:spPr bwMode="auto">
                <a:xfrm>
                  <a:off x="5369139" y="2729380"/>
                  <a:ext cx="0" cy="0"/>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0" y="1"/>
                        <a:pt x="1" y="1"/>
                        <a:pt x="1" y="0"/>
                      </a:cubicBezTo>
                      <a:cubicBezTo>
                        <a:pt x="1" y="0"/>
                        <a:pt x="1" y="1"/>
                        <a:pt x="0" y="2"/>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83" name="Freeform 126">
                  <a:extLst>
                    <a:ext uri="{FF2B5EF4-FFF2-40B4-BE49-F238E27FC236}">
                      <a16:creationId xmlns:a16="http://schemas.microsoft.com/office/drawing/2014/main" id="{0B17E327-75AE-CE8A-7464-7AC8360A2A35}"/>
                    </a:ext>
                  </a:extLst>
                </p:cNvPr>
                <p:cNvSpPr>
                  <a:spLocks/>
                </p:cNvSpPr>
                <p:nvPr/>
              </p:nvSpPr>
              <p:spPr bwMode="auto">
                <a:xfrm>
                  <a:off x="5478882" y="3028299"/>
                  <a:ext cx="0" cy="34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84" name="Freeform 127">
                  <a:extLst>
                    <a:ext uri="{FF2B5EF4-FFF2-40B4-BE49-F238E27FC236}">
                      <a16:creationId xmlns:a16="http://schemas.microsoft.com/office/drawing/2014/main" id="{8101A855-D6DF-0AFF-2C8C-66048948AACE}"/>
                    </a:ext>
                  </a:extLst>
                </p:cNvPr>
                <p:cNvSpPr>
                  <a:spLocks/>
                </p:cNvSpPr>
                <p:nvPr/>
              </p:nvSpPr>
              <p:spPr bwMode="auto">
                <a:xfrm>
                  <a:off x="5369139" y="2729380"/>
                  <a:ext cx="0" cy="348"/>
                </a:xfrm>
                <a:custGeom>
                  <a:avLst/>
                  <a:gdLst>
                    <a:gd name="T0" fmla="*/ 1 w 1"/>
                    <a:gd name="T1" fmla="*/ 0 h 2"/>
                    <a:gd name="T2" fmla="*/ 1 w 1"/>
                    <a:gd name="T3" fmla="*/ 1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1" y="0"/>
                        <a:pt x="1" y="0"/>
                        <a:pt x="1" y="1"/>
                      </a:cubicBezTo>
                      <a:cubicBezTo>
                        <a:pt x="0" y="1"/>
                        <a:pt x="0" y="2"/>
                        <a:pt x="0" y="2"/>
                      </a:cubicBezTo>
                      <a:cubicBezTo>
                        <a:pt x="1" y="1"/>
                        <a:pt x="1" y="1"/>
                        <a:pt x="1"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85" name="Freeform 128">
                  <a:extLst>
                    <a:ext uri="{FF2B5EF4-FFF2-40B4-BE49-F238E27FC236}">
                      <a16:creationId xmlns:a16="http://schemas.microsoft.com/office/drawing/2014/main" id="{E6999E40-86B1-29EB-B40C-6AD6372B71BD}"/>
                    </a:ext>
                  </a:extLst>
                </p:cNvPr>
                <p:cNvSpPr>
                  <a:spLocks/>
                </p:cNvSpPr>
                <p:nvPr/>
              </p:nvSpPr>
              <p:spPr bwMode="auto">
                <a:xfrm>
                  <a:off x="5345100" y="2741226"/>
                  <a:ext cx="2090" cy="348"/>
                </a:xfrm>
                <a:custGeom>
                  <a:avLst/>
                  <a:gdLst>
                    <a:gd name="T0" fmla="*/ 24 w 24"/>
                    <a:gd name="T1" fmla="*/ 1 h 1"/>
                    <a:gd name="T2" fmla="*/ 12 w 24"/>
                    <a:gd name="T3" fmla="*/ 1 h 1"/>
                    <a:gd name="T4" fmla="*/ 12 w 24"/>
                    <a:gd name="T5" fmla="*/ 1 h 1"/>
                    <a:gd name="T6" fmla="*/ 0 w 24"/>
                    <a:gd name="T7" fmla="*/ 1 h 1"/>
                    <a:gd name="T8" fmla="*/ 18 w 24"/>
                    <a:gd name="T9" fmla="*/ 1 h 1"/>
                    <a:gd name="T10" fmla="*/ 24 w 24"/>
                    <a:gd name="T11" fmla="*/ 1 h 1"/>
                  </a:gdLst>
                  <a:ahLst/>
                  <a:cxnLst>
                    <a:cxn ang="0">
                      <a:pos x="T0" y="T1"/>
                    </a:cxn>
                    <a:cxn ang="0">
                      <a:pos x="T2" y="T3"/>
                    </a:cxn>
                    <a:cxn ang="0">
                      <a:pos x="T4" y="T5"/>
                    </a:cxn>
                    <a:cxn ang="0">
                      <a:pos x="T6" y="T7"/>
                    </a:cxn>
                    <a:cxn ang="0">
                      <a:pos x="T8" y="T9"/>
                    </a:cxn>
                    <a:cxn ang="0">
                      <a:pos x="T10" y="T11"/>
                    </a:cxn>
                  </a:cxnLst>
                  <a:rect l="0" t="0" r="r" b="b"/>
                  <a:pathLst>
                    <a:path w="24" h="1">
                      <a:moveTo>
                        <a:pt x="24" y="1"/>
                      </a:moveTo>
                      <a:cubicBezTo>
                        <a:pt x="23" y="0"/>
                        <a:pt x="13" y="1"/>
                        <a:pt x="12" y="1"/>
                      </a:cubicBezTo>
                      <a:cubicBezTo>
                        <a:pt x="12" y="1"/>
                        <a:pt x="12" y="1"/>
                        <a:pt x="12" y="1"/>
                      </a:cubicBezTo>
                      <a:cubicBezTo>
                        <a:pt x="8" y="1"/>
                        <a:pt x="4" y="1"/>
                        <a:pt x="0" y="1"/>
                      </a:cubicBezTo>
                      <a:cubicBezTo>
                        <a:pt x="6" y="1"/>
                        <a:pt x="12" y="1"/>
                        <a:pt x="18" y="1"/>
                      </a:cubicBezTo>
                      <a:cubicBezTo>
                        <a:pt x="19" y="1"/>
                        <a:pt x="23" y="1"/>
                        <a:pt x="24" y="1"/>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86" name="Freeform 129">
                  <a:extLst>
                    <a:ext uri="{FF2B5EF4-FFF2-40B4-BE49-F238E27FC236}">
                      <a16:creationId xmlns:a16="http://schemas.microsoft.com/office/drawing/2014/main" id="{B8752C94-12C9-80EB-13DE-E25A5D5043D3}"/>
                    </a:ext>
                  </a:extLst>
                </p:cNvPr>
                <p:cNvSpPr>
                  <a:spLocks/>
                </p:cNvSpPr>
                <p:nvPr/>
              </p:nvSpPr>
              <p:spPr bwMode="auto">
                <a:xfrm>
                  <a:off x="5369139" y="2729380"/>
                  <a:ext cx="0" cy="348"/>
                </a:xfrm>
                <a:custGeom>
                  <a:avLst/>
                  <a:gdLst>
                    <a:gd name="T0" fmla="*/ 0 w 2"/>
                    <a:gd name="T1" fmla="*/ 4 h 4"/>
                    <a:gd name="T2" fmla="*/ 2 w 2"/>
                    <a:gd name="T3" fmla="*/ 0 h 4"/>
                    <a:gd name="T4" fmla="*/ 2 w 2"/>
                    <a:gd name="T5" fmla="*/ 0 h 4"/>
                    <a:gd name="T6" fmla="*/ 1 w 2"/>
                    <a:gd name="T7" fmla="*/ 2 h 4"/>
                    <a:gd name="T8" fmla="*/ 0 w 2"/>
                    <a:gd name="T9" fmla="*/ 4 h 4"/>
                    <a:gd name="T10" fmla="*/ 0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0" y="4"/>
                      </a:moveTo>
                      <a:cubicBezTo>
                        <a:pt x="1" y="3"/>
                        <a:pt x="1" y="1"/>
                        <a:pt x="2" y="0"/>
                      </a:cubicBezTo>
                      <a:cubicBezTo>
                        <a:pt x="2" y="0"/>
                        <a:pt x="2" y="0"/>
                        <a:pt x="2" y="0"/>
                      </a:cubicBezTo>
                      <a:cubicBezTo>
                        <a:pt x="2" y="1"/>
                        <a:pt x="1" y="1"/>
                        <a:pt x="1" y="2"/>
                      </a:cubicBezTo>
                      <a:cubicBezTo>
                        <a:pt x="1" y="3"/>
                        <a:pt x="1" y="3"/>
                        <a:pt x="0" y="4"/>
                      </a:cubicBezTo>
                      <a:lnTo>
                        <a:pt x="0" y="4"/>
                      </a:ln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87" name="Freeform 130">
                  <a:extLst>
                    <a:ext uri="{FF2B5EF4-FFF2-40B4-BE49-F238E27FC236}">
                      <a16:creationId xmlns:a16="http://schemas.microsoft.com/office/drawing/2014/main" id="{CDC57195-ED9F-2481-DE27-05224F268EDD}"/>
                    </a:ext>
                  </a:extLst>
                </p:cNvPr>
                <p:cNvSpPr>
                  <a:spLocks/>
                </p:cNvSpPr>
                <p:nvPr/>
              </p:nvSpPr>
              <p:spPr bwMode="auto">
                <a:xfrm>
                  <a:off x="5259048" y="2772581"/>
                  <a:ext cx="1045" cy="1045"/>
                </a:xfrm>
                <a:custGeom>
                  <a:avLst/>
                  <a:gdLst>
                    <a:gd name="T0" fmla="*/ 0 w 10"/>
                    <a:gd name="T1" fmla="*/ 11 h 11"/>
                    <a:gd name="T2" fmla="*/ 10 w 10"/>
                    <a:gd name="T3" fmla="*/ 0 h 11"/>
                    <a:gd name="T4" fmla="*/ 0 w 10"/>
                    <a:gd name="T5" fmla="*/ 11 h 11"/>
                  </a:gdLst>
                  <a:ahLst/>
                  <a:cxnLst>
                    <a:cxn ang="0">
                      <a:pos x="T0" y="T1"/>
                    </a:cxn>
                    <a:cxn ang="0">
                      <a:pos x="T2" y="T3"/>
                    </a:cxn>
                    <a:cxn ang="0">
                      <a:pos x="T4" y="T5"/>
                    </a:cxn>
                  </a:cxnLst>
                  <a:rect l="0" t="0" r="r" b="b"/>
                  <a:pathLst>
                    <a:path w="10" h="11">
                      <a:moveTo>
                        <a:pt x="0" y="11"/>
                      </a:moveTo>
                      <a:cubicBezTo>
                        <a:pt x="4" y="7"/>
                        <a:pt x="7" y="3"/>
                        <a:pt x="10" y="0"/>
                      </a:cubicBezTo>
                      <a:cubicBezTo>
                        <a:pt x="7" y="3"/>
                        <a:pt x="3" y="8"/>
                        <a:pt x="0" y="11"/>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88" name="Freeform 131">
                  <a:extLst>
                    <a:ext uri="{FF2B5EF4-FFF2-40B4-BE49-F238E27FC236}">
                      <a16:creationId xmlns:a16="http://schemas.microsoft.com/office/drawing/2014/main" id="{1FA73271-0ACC-2A12-4475-F5493115CB00}"/>
                    </a:ext>
                  </a:extLst>
                </p:cNvPr>
                <p:cNvSpPr>
                  <a:spLocks/>
                </p:cNvSpPr>
                <p:nvPr/>
              </p:nvSpPr>
              <p:spPr bwMode="auto">
                <a:xfrm>
                  <a:off x="5233964" y="2799755"/>
                  <a:ext cx="1045" cy="697"/>
                </a:xfrm>
                <a:custGeom>
                  <a:avLst/>
                  <a:gdLst>
                    <a:gd name="T0" fmla="*/ 11 w 12"/>
                    <a:gd name="T1" fmla="*/ 2 h 9"/>
                    <a:gd name="T2" fmla="*/ 0 w 12"/>
                    <a:gd name="T3" fmla="*/ 9 h 9"/>
                    <a:gd name="T4" fmla="*/ 12 w 12"/>
                    <a:gd name="T5" fmla="*/ 2 h 9"/>
                    <a:gd name="T6" fmla="*/ 11 w 12"/>
                    <a:gd name="T7" fmla="*/ 2 h 9"/>
                  </a:gdLst>
                  <a:ahLst/>
                  <a:cxnLst>
                    <a:cxn ang="0">
                      <a:pos x="T0" y="T1"/>
                    </a:cxn>
                    <a:cxn ang="0">
                      <a:pos x="T2" y="T3"/>
                    </a:cxn>
                    <a:cxn ang="0">
                      <a:pos x="T4" y="T5"/>
                    </a:cxn>
                    <a:cxn ang="0">
                      <a:pos x="T6" y="T7"/>
                    </a:cxn>
                  </a:cxnLst>
                  <a:rect l="0" t="0" r="r" b="b"/>
                  <a:pathLst>
                    <a:path w="12" h="9">
                      <a:moveTo>
                        <a:pt x="11" y="2"/>
                      </a:moveTo>
                      <a:cubicBezTo>
                        <a:pt x="8" y="0"/>
                        <a:pt x="1" y="6"/>
                        <a:pt x="0" y="9"/>
                      </a:cubicBezTo>
                      <a:cubicBezTo>
                        <a:pt x="6" y="6"/>
                        <a:pt x="10" y="4"/>
                        <a:pt x="12" y="2"/>
                      </a:cubicBezTo>
                      <a:cubicBezTo>
                        <a:pt x="12" y="2"/>
                        <a:pt x="11" y="2"/>
                        <a:pt x="11" y="2"/>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89" name="Freeform 132">
                  <a:extLst>
                    <a:ext uri="{FF2B5EF4-FFF2-40B4-BE49-F238E27FC236}">
                      <a16:creationId xmlns:a16="http://schemas.microsoft.com/office/drawing/2014/main" id="{85C57F48-6EFC-A984-6C6F-2B334F186ADF}"/>
                    </a:ext>
                  </a:extLst>
                </p:cNvPr>
                <p:cNvSpPr>
                  <a:spLocks/>
                </p:cNvSpPr>
                <p:nvPr/>
              </p:nvSpPr>
              <p:spPr bwMode="auto">
                <a:xfrm>
                  <a:off x="5233964" y="2799407"/>
                  <a:ext cx="1394" cy="1045"/>
                </a:xfrm>
                <a:custGeom>
                  <a:avLst/>
                  <a:gdLst>
                    <a:gd name="T0" fmla="*/ 11 w 17"/>
                    <a:gd name="T1" fmla="*/ 7 h 14"/>
                    <a:gd name="T2" fmla="*/ 12 w 17"/>
                    <a:gd name="T3" fmla="*/ 7 h 14"/>
                    <a:gd name="T4" fmla="*/ 2 w 17"/>
                    <a:gd name="T5" fmla="*/ 9 h 14"/>
                    <a:gd name="T6" fmla="*/ 0 w 17"/>
                    <a:gd name="T7" fmla="*/ 14 h 14"/>
                    <a:gd name="T8" fmla="*/ 11 w 17"/>
                    <a:gd name="T9" fmla="*/ 7 h 14"/>
                  </a:gdLst>
                  <a:ahLst/>
                  <a:cxnLst>
                    <a:cxn ang="0">
                      <a:pos x="T0" y="T1"/>
                    </a:cxn>
                    <a:cxn ang="0">
                      <a:pos x="T2" y="T3"/>
                    </a:cxn>
                    <a:cxn ang="0">
                      <a:pos x="T4" y="T5"/>
                    </a:cxn>
                    <a:cxn ang="0">
                      <a:pos x="T6" y="T7"/>
                    </a:cxn>
                    <a:cxn ang="0">
                      <a:pos x="T8" y="T9"/>
                    </a:cxn>
                  </a:cxnLst>
                  <a:rect l="0" t="0" r="r" b="b"/>
                  <a:pathLst>
                    <a:path w="17" h="14">
                      <a:moveTo>
                        <a:pt x="11" y="7"/>
                      </a:moveTo>
                      <a:cubicBezTo>
                        <a:pt x="11" y="7"/>
                        <a:pt x="12" y="7"/>
                        <a:pt x="12" y="7"/>
                      </a:cubicBezTo>
                      <a:cubicBezTo>
                        <a:pt x="17" y="2"/>
                        <a:pt x="9" y="0"/>
                        <a:pt x="2" y="9"/>
                      </a:cubicBezTo>
                      <a:cubicBezTo>
                        <a:pt x="1" y="11"/>
                        <a:pt x="0" y="12"/>
                        <a:pt x="0" y="14"/>
                      </a:cubicBezTo>
                      <a:cubicBezTo>
                        <a:pt x="1" y="11"/>
                        <a:pt x="8" y="5"/>
                        <a:pt x="11" y="7"/>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90" name="Freeform 133">
                  <a:extLst>
                    <a:ext uri="{FF2B5EF4-FFF2-40B4-BE49-F238E27FC236}">
                      <a16:creationId xmlns:a16="http://schemas.microsoft.com/office/drawing/2014/main" id="{1425825D-639C-DA33-6E73-0D574E06ABB5}"/>
                    </a:ext>
                  </a:extLst>
                </p:cNvPr>
                <p:cNvSpPr>
                  <a:spLocks/>
                </p:cNvSpPr>
                <p:nvPr/>
              </p:nvSpPr>
              <p:spPr bwMode="auto">
                <a:xfrm>
                  <a:off x="5507101" y="3011576"/>
                  <a:ext cx="1045" cy="348"/>
                </a:xfrm>
                <a:custGeom>
                  <a:avLst/>
                  <a:gdLst>
                    <a:gd name="T0" fmla="*/ 6 w 13"/>
                    <a:gd name="T1" fmla="*/ 2 h 4"/>
                    <a:gd name="T2" fmla="*/ 8 w 13"/>
                    <a:gd name="T3" fmla="*/ 2 h 4"/>
                    <a:gd name="T4" fmla="*/ 12 w 13"/>
                    <a:gd name="T5" fmla="*/ 3 h 4"/>
                    <a:gd name="T6" fmla="*/ 6 w 13"/>
                    <a:gd name="T7" fmla="*/ 2 h 4"/>
                    <a:gd name="T8" fmla="*/ 5 w 13"/>
                    <a:gd name="T9" fmla="*/ 2 h 4"/>
                    <a:gd name="T10" fmla="*/ 6 w 13"/>
                    <a:gd name="T11" fmla="*/ 2 h 4"/>
                  </a:gdLst>
                  <a:ahLst/>
                  <a:cxnLst>
                    <a:cxn ang="0">
                      <a:pos x="T0" y="T1"/>
                    </a:cxn>
                    <a:cxn ang="0">
                      <a:pos x="T2" y="T3"/>
                    </a:cxn>
                    <a:cxn ang="0">
                      <a:pos x="T4" y="T5"/>
                    </a:cxn>
                    <a:cxn ang="0">
                      <a:pos x="T6" y="T7"/>
                    </a:cxn>
                    <a:cxn ang="0">
                      <a:pos x="T8" y="T9"/>
                    </a:cxn>
                    <a:cxn ang="0">
                      <a:pos x="T10" y="T11"/>
                    </a:cxn>
                  </a:cxnLst>
                  <a:rect l="0" t="0" r="r" b="b"/>
                  <a:pathLst>
                    <a:path w="13" h="4">
                      <a:moveTo>
                        <a:pt x="6" y="2"/>
                      </a:moveTo>
                      <a:cubicBezTo>
                        <a:pt x="2" y="1"/>
                        <a:pt x="0" y="0"/>
                        <a:pt x="8" y="2"/>
                      </a:cubicBezTo>
                      <a:cubicBezTo>
                        <a:pt x="10" y="3"/>
                        <a:pt x="11" y="3"/>
                        <a:pt x="12" y="3"/>
                      </a:cubicBezTo>
                      <a:cubicBezTo>
                        <a:pt x="13" y="4"/>
                        <a:pt x="9" y="3"/>
                        <a:pt x="6" y="2"/>
                      </a:cubicBezTo>
                      <a:cubicBezTo>
                        <a:pt x="6" y="2"/>
                        <a:pt x="6" y="2"/>
                        <a:pt x="5" y="2"/>
                      </a:cubicBezTo>
                      <a:cubicBezTo>
                        <a:pt x="6" y="2"/>
                        <a:pt x="6" y="2"/>
                        <a:pt x="6" y="2"/>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91" name="Freeform 134">
                  <a:extLst>
                    <a:ext uri="{FF2B5EF4-FFF2-40B4-BE49-F238E27FC236}">
                      <a16:creationId xmlns:a16="http://schemas.microsoft.com/office/drawing/2014/main" id="{C494F9AA-F58D-AD95-31A2-86494B216C4E}"/>
                    </a:ext>
                  </a:extLst>
                </p:cNvPr>
                <p:cNvSpPr>
                  <a:spLocks/>
                </p:cNvSpPr>
                <p:nvPr/>
              </p:nvSpPr>
              <p:spPr bwMode="auto">
                <a:xfrm>
                  <a:off x="5233964" y="2799755"/>
                  <a:ext cx="1045" cy="697"/>
                </a:xfrm>
                <a:custGeom>
                  <a:avLst/>
                  <a:gdLst>
                    <a:gd name="T0" fmla="*/ 12 w 12"/>
                    <a:gd name="T1" fmla="*/ 0 h 7"/>
                    <a:gd name="T2" fmla="*/ 0 w 12"/>
                    <a:gd name="T3" fmla="*/ 7 h 7"/>
                    <a:gd name="T4" fmla="*/ 12 w 12"/>
                    <a:gd name="T5" fmla="*/ 0 h 7"/>
                  </a:gdLst>
                  <a:ahLst/>
                  <a:cxnLst>
                    <a:cxn ang="0">
                      <a:pos x="T0" y="T1"/>
                    </a:cxn>
                    <a:cxn ang="0">
                      <a:pos x="T2" y="T3"/>
                    </a:cxn>
                    <a:cxn ang="0">
                      <a:pos x="T4" y="T5"/>
                    </a:cxn>
                  </a:cxnLst>
                  <a:rect l="0" t="0" r="r" b="b"/>
                  <a:pathLst>
                    <a:path w="12" h="7">
                      <a:moveTo>
                        <a:pt x="12" y="0"/>
                      </a:moveTo>
                      <a:cubicBezTo>
                        <a:pt x="10" y="2"/>
                        <a:pt x="6" y="4"/>
                        <a:pt x="0" y="7"/>
                      </a:cubicBezTo>
                      <a:cubicBezTo>
                        <a:pt x="1" y="6"/>
                        <a:pt x="12" y="2"/>
                        <a:pt x="12"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92" name="Freeform 135">
                  <a:extLst>
                    <a:ext uri="{FF2B5EF4-FFF2-40B4-BE49-F238E27FC236}">
                      <a16:creationId xmlns:a16="http://schemas.microsoft.com/office/drawing/2014/main" id="{2C7DDE77-A097-F96E-B3EB-7D793F3B6D8F}"/>
                    </a:ext>
                  </a:extLst>
                </p:cNvPr>
                <p:cNvSpPr>
                  <a:spLocks/>
                </p:cNvSpPr>
                <p:nvPr/>
              </p:nvSpPr>
              <p:spPr bwMode="auto">
                <a:xfrm>
                  <a:off x="5249293" y="2977783"/>
                  <a:ext cx="0" cy="1045"/>
                </a:xfrm>
                <a:custGeom>
                  <a:avLst/>
                  <a:gdLst>
                    <a:gd name="T0" fmla="*/ 0 w 1"/>
                    <a:gd name="T1" fmla="*/ 4 h 12"/>
                    <a:gd name="T2" fmla="*/ 0 w 1"/>
                    <a:gd name="T3" fmla="*/ 4 h 12"/>
                    <a:gd name="T4" fmla="*/ 0 w 1"/>
                    <a:gd name="T5" fmla="*/ 8 h 12"/>
                    <a:gd name="T6" fmla="*/ 1 w 1"/>
                    <a:gd name="T7" fmla="*/ 1 h 12"/>
                    <a:gd name="T8" fmla="*/ 0 w 1"/>
                    <a:gd name="T9" fmla="*/ 4 h 12"/>
                  </a:gdLst>
                  <a:ahLst/>
                  <a:cxnLst>
                    <a:cxn ang="0">
                      <a:pos x="T0" y="T1"/>
                    </a:cxn>
                    <a:cxn ang="0">
                      <a:pos x="T2" y="T3"/>
                    </a:cxn>
                    <a:cxn ang="0">
                      <a:pos x="T4" y="T5"/>
                    </a:cxn>
                    <a:cxn ang="0">
                      <a:pos x="T6" y="T7"/>
                    </a:cxn>
                    <a:cxn ang="0">
                      <a:pos x="T8" y="T9"/>
                    </a:cxn>
                  </a:cxnLst>
                  <a:rect l="0" t="0" r="r" b="b"/>
                  <a:pathLst>
                    <a:path w="1" h="12">
                      <a:moveTo>
                        <a:pt x="0" y="4"/>
                      </a:moveTo>
                      <a:lnTo>
                        <a:pt x="0" y="4"/>
                      </a:lnTo>
                      <a:cubicBezTo>
                        <a:pt x="0" y="5"/>
                        <a:pt x="0" y="6"/>
                        <a:pt x="0" y="8"/>
                      </a:cubicBezTo>
                      <a:cubicBezTo>
                        <a:pt x="0" y="12"/>
                        <a:pt x="1" y="0"/>
                        <a:pt x="1" y="1"/>
                      </a:cubicBezTo>
                      <a:cubicBezTo>
                        <a:pt x="1" y="1"/>
                        <a:pt x="0" y="4"/>
                        <a:pt x="0" y="4"/>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93" name="Freeform 136">
                  <a:extLst>
                    <a:ext uri="{FF2B5EF4-FFF2-40B4-BE49-F238E27FC236}">
                      <a16:creationId xmlns:a16="http://schemas.microsoft.com/office/drawing/2014/main" id="{84915EF5-48D1-3E74-DC5C-65CEAD6BAF96}"/>
                    </a:ext>
                  </a:extLst>
                </p:cNvPr>
                <p:cNvSpPr>
                  <a:spLocks/>
                </p:cNvSpPr>
                <p:nvPr/>
              </p:nvSpPr>
              <p:spPr bwMode="auto">
                <a:xfrm>
                  <a:off x="5249293" y="2978131"/>
                  <a:ext cx="0" cy="348"/>
                </a:xfrm>
                <a:custGeom>
                  <a:avLst/>
                  <a:gdLst>
                    <a:gd name="T0" fmla="*/ 0 h 4"/>
                    <a:gd name="T1" fmla="*/ 4 h 4"/>
                    <a:gd name="T2" fmla="*/ 0 h 4"/>
                    <a:gd name="T3" fmla="*/ 0 h 4"/>
                  </a:gdLst>
                  <a:ahLst/>
                  <a:cxnLst>
                    <a:cxn ang="0">
                      <a:pos x="0" y="T0"/>
                    </a:cxn>
                    <a:cxn ang="0">
                      <a:pos x="0" y="T1"/>
                    </a:cxn>
                    <a:cxn ang="0">
                      <a:pos x="0" y="T2"/>
                    </a:cxn>
                    <a:cxn ang="0">
                      <a:pos x="0" y="T3"/>
                    </a:cxn>
                  </a:cxnLst>
                  <a:rect l="0" t="0" r="r" b="b"/>
                  <a:pathLst>
                    <a:path h="4">
                      <a:moveTo>
                        <a:pt x="0" y="0"/>
                      </a:moveTo>
                      <a:cubicBezTo>
                        <a:pt x="0" y="2"/>
                        <a:pt x="0" y="3"/>
                        <a:pt x="0" y="4"/>
                      </a:cubicBezTo>
                      <a:cubicBezTo>
                        <a:pt x="0" y="2"/>
                        <a:pt x="0" y="1"/>
                        <a:pt x="0" y="0"/>
                      </a:cubicBezTo>
                      <a:lnTo>
                        <a:pt x="0" y="0"/>
                      </a:ln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94" name="Freeform 137">
                  <a:extLst>
                    <a:ext uri="{FF2B5EF4-FFF2-40B4-BE49-F238E27FC236}">
                      <a16:creationId xmlns:a16="http://schemas.microsoft.com/office/drawing/2014/main" id="{685F6FF8-4A73-2FFE-8A8F-C0C0533CA829}"/>
                    </a:ext>
                  </a:extLst>
                </p:cNvPr>
                <p:cNvSpPr>
                  <a:spLocks/>
                </p:cNvSpPr>
                <p:nvPr/>
              </p:nvSpPr>
              <p:spPr bwMode="auto">
                <a:xfrm>
                  <a:off x="5249293" y="2977783"/>
                  <a:ext cx="0" cy="348"/>
                </a:xfrm>
                <a:custGeom>
                  <a:avLst/>
                  <a:gdLst>
                    <a:gd name="T0" fmla="*/ 1 w 1"/>
                    <a:gd name="T1" fmla="*/ 0 h 3"/>
                    <a:gd name="T2" fmla="*/ 0 w 1"/>
                    <a:gd name="T3" fmla="*/ 3 h 3"/>
                    <a:gd name="T4" fmla="*/ 0 w 1"/>
                    <a:gd name="T5" fmla="*/ 3 h 3"/>
                    <a:gd name="T6" fmla="*/ 1 w 1"/>
                    <a:gd name="T7" fmla="*/ 0 h 3"/>
                  </a:gdLst>
                  <a:ahLst/>
                  <a:cxnLst>
                    <a:cxn ang="0">
                      <a:pos x="T0" y="T1"/>
                    </a:cxn>
                    <a:cxn ang="0">
                      <a:pos x="T2" y="T3"/>
                    </a:cxn>
                    <a:cxn ang="0">
                      <a:pos x="T4" y="T5"/>
                    </a:cxn>
                    <a:cxn ang="0">
                      <a:pos x="T6" y="T7"/>
                    </a:cxn>
                  </a:cxnLst>
                  <a:rect l="0" t="0" r="r" b="b"/>
                  <a:pathLst>
                    <a:path w="1" h="3">
                      <a:moveTo>
                        <a:pt x="1" y="0"/>
                      </a:moveTo>
                      <a:cubicBezTo>
                        <a:pt x="1" y="1"/>
                        <a:pt x="0" y="2"/>
                        <a:pt x="0" y="3"/>
                      </a:cubicBezTo>
                      <a:lnTo>
                        <a:pt x="0" y="3"/>
                      </a:lnTo>
                      <a:cubicBezTo>
                        <a:pt x="0" y="2"/>
                        <a:pt x="1" y="1"/>
                        <a:pt x="1"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95" name="Freeform 138">
                  <a:extLst>
                    <a:ext uri="{FF2B5EF4-FFF2-40B4-BE49-F238E27FC236}">
                      <a16:creationId xmlns:a16="http://schemas.microsoft.com/office/drawing/2014/main" id="{F18A9548-A625-A5A8-DAE3-BADBF0625D22}"/>
                    </a:ext>
                  </a:extLst>
                </p:cNvPr>
                <p:cNvSpPr>
                  <a:spLocks/>
                </p:cNvSpPr>
                <p:nvPr/>
              </p:nvSpPr>
              <p:spPr bwMode="auto">
                <a:xfrm>
                  <a:off x="5249293" y="2977783"/>
                  <a:ext cx="0" cy="348"/>
                </a:xfrm>
                <a:custGeom>
                  <a:avLst/>
                  <a:gdLst>
                    <a:gd name="T0" fmla="*/ 0 w 1"/>
                    <a:gd name="T1" fmla="*/ 3 h 3"/>
                    <a:gd name="T2" fmla="*/ 1 w 1"/>
                    <a:gd name="T3" fmla="*/ 0 h 3"/>
                    <a:gd name="T4" fmla="*/ 0 w 1"/>
                    <a:gd name="T5" fmla="*/ 3 h 3"/>
                    <a:gd name="T6" fmla="*/ 0 w 1"/>
                    <a:gd name="T7" fmla="*/ 3 h 3"/>
                  </a:gdLst>
                  <a:ahLst/>
                  <a:cxnLst>
                    <a:cxn ang="0">
                      <a:pos x="T0" y="T1"/>
                    </a:cxn>
                    <a:cxn ang="0">
                      <a:pos x="T2" y="T3"/>
                    </a:cxn>
                    <a:cxn ang="0">
                      <a:pos x="T4" y="T5"/>
                    </a:cxn>
                    <a:cxn ang="0">
                      <a:pos x="T6" y="T7"/>
                    </a:cxn>
                  </a:cxnLst>
                  <a:rect l="0" t="0" r="r" b="b"/>
                  <a:pathLst>
                    <a:path w="1" h="3">
                      <a:moveTo>
                        <a:pt x="0" y="3"/>
                      </a:moveTo>
                      <a:cubicBezTo>
                        <a:pt x="0" y="3"/>
                        <a:pt x="1" y="0"/>
                        <a:pt x="1" y="0"/>
                      </a:cubicBezTo>
                      <a:cubicBezTo>
                        <a:pt x="1" y="1"/>
                        <a:pt x="0" y="2"/>
                        <a:pt x="0" y="3"/>
                      </a:cubicBezTo>
                      <a:lnTo>
                        <a:pt x="0" y="3"/>
                      </a:ln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96" name="Freeform 139">
                  <a:extLst>
                    <a:ext uri="{FF2B5EF4-FFF2-40B4-BE49-F238E27FC236}">
                      <a16:creationId xmlns:a16="http://schemas.microsoft.com/office/drawing/2014/main" id="{28E16916-513F-CCE6-44A9-0C20A9E29430}"/>
                    </a:ext>
                  </a:extLst>
                </p:cNvPr>
                <p:cNvSpPr>
                  <a:spLocks/>
                </p:cNvSpPr>
                <p:nvPr/>
              </p:nvSpPr>
              <p:spPr bwMode="auto">
                <a:xfrm>
                  <a:off x="5236402" y="2815781"/>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97" name="Freeform 140">
                  <a:extLst>
                    <a:ext uri="{FF2B5EF4-FFF2-40B4-BE49-F238E27FC236}">
                      <a16:creationId xmlns:a16="http://schemas.microsoft.com/office/drawing/2014/main" id="{59D62EF6-B799-2240-4725-321A9792D03A}"/>
                    </a:ext>
                  </a:extLst>
                </p:cNvPr>
                <p:cNvSpPr>
                  <a:spLocks/>
                </p:cNvSpPr>
                <p:nvPr/>
              </p:nvSpPr>
              <p:spPr bwMode="auto">
                <a:xfrm>
                  <a:off x="5518250" y="2796271"/>
                  <a:ext cx="2090" cy="1394"/>
                </a:xfrm>
                <a:custGeom>
                  <a:avLst/>
                  <a:gdLst>
                    <a:gd name="T0" fmla="*/ 0 w 27"/>
                    <a:gd name="T1" fmla="*/ 19 h 19"/>
                    <a:gd name="T2" fmla="*/ 0 w 27"/>
                    <a:gd name="T3" fmla="*/ 19 h 19"/>
                    <a:gd name="T4" fmla="*/ 0 w 27"/>
                    <a:gd name="T5" fmla="*/ 19 h 19"/>
                  </a:gdLst>
                  <a:ahLst/>
                  <a:cxnLst>
                    <a:cxn ang="0">
                      <a:pos x="T0" y="T1"/>
                    </a:cxn>
                    <a:cxn ang="0">
                      <a:pos x="T2" y="T3"/>
                    </a:cxn>
                    <a:cxn ang="0">
                      <a:pos x="T4" y="T5"/>
                    </a:cxn>
                  </a:cxnLst>
                  <a:rect l="0" t="0" r="r" b="b"/>
                  <a:pathLst>
                    <a:path w="27" h="19">
                      <a:moveTo>
                        <a:pt x="0" y="19"/>
                      </a:moveTo>
                      <a:cubicBezTo>
                        <a:pt x="27" y="14"/>
                        <a:pt x="8" y="0"/>
                        <a:pt x="0" y="19"/>
                      </a:cubicBezTo>
                      <a:lnTo>
                        <a:pt x="0" y="19"/>
                      </a:ln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98" name="Freeform 141">
                  <a:extLst>
                    <a:ext uri="{FF2B5EF4-FFF2-40B4-BE49-F238E27FC236}">
                      <a16:creationId xmlns:a16="http://schemas.microsoft.com/office/drawing/2014/main" id="{ED96A923-BB41-B968-6EFF-F6A4996ED10B}"/>
                    </a:ext>
                  </a:extLst>
                </p:cNvPr>
                <p:cNvSpPr>
                  <a:spLocks/>
                </p:cNvSpPr>
                <p:nvPr/>
              </p:nvSpPr>
              <p:spPr bwMode="auto">
                <a:xfrm>
                  <a:off x="5236402" y="281578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99" name="Freeform 142">
                  <a:extLst>
                    <a:ext uri="{FF2B5EF4-FFF2-40B4-BE49-F238E27FC236}">
                      <a16:creationId xmlns:a16="http://schemas.microsoft.com/office/drawing/2014/main" id="{1C9C8015-8922-009B-102D-FF09F63DD8ED}"/>
                    </a:ext>
                  </a:extLst>
                </p:cNvPr>
                <p:cNvSpPr>
                  <a:spLocks/>
                </p:cNvSpPr>
                <p:nvPr/>
              </p:nvSpPr>
              <p:spPr bwMode="auto">
                <a:xfrm>
                  <a:off x="5235706" y="2815781"/>
                  <a:ext cx="697" cy="0"/>
                </a:xfrm>
                <a:custGeom>
                  <a:avLst/>
                  <a:gdLst>
                    <a:gd name="T0" fmla="*/ 10 w 10"/>
                    <a:gd name="T1" fmla="*/ 7 w 10"/>
                    <a:gd name="T2" fmla="*/ 7 w 10"/>
                    <a:gd name="T3" fmla="*/ 2 w 10"/>
                    <a:gd name="T4" fmla="*/ 2 w 10"/>
                    <a:gd name="T5" fmla="*/ 0 w 10"/>
                    <a:gd name="T6" fmla="*/ 0 w 10"/>
                    <a:gd name="T7" fmla="*/ 10 w 10"/>
                    <a:gd name="T8" fmla="*/ 10 w 10"/>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0">
                      <a:moveTo>
                        <a:pt x="10" y="0"/>
                      </a:moveTo>
                      <a:cubicBezTo>
                        <a:pt x="9" y="0"/>
                        <a:pt x="8" y="0"/>
                        <a:pt x="7" y="0"/>
                      </a:cubicBezTo>
                      <a:lnTo>
                        <a:pt x="7" y="0"/>
                      </a:lnTo>
                      <a:lnTo>
                        <a:pt x="2" y="0"/>
                      </a:lnTo>
                      <a:lnTo>
                        <a:pt x="2" y="0"/>
                      </a:lnTo>
                      <a:cubicBezTo>
                        <a:pt x="1" y="0"/>
                        <a:pt x="1" y="0"/>
                        <a:pt x="0" y="0"/>
                      </a:cubicBezTo>
                      <a:lnTo>
                        <a:pt x="0" y="0"/>
                      </a:lnTo>
                      <a:cubicBezTo>
                        <a:pt x="3" y="0"/>
                        <a:pt x="6" y="0"/>
                        <a:pt x="10" y="0"/>
                      </a:cubicBezTo>
                      <a:lnTo>
                        <a:pt x="10" y="0"/>
                      </a:ln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00" name="Freeform 143">
                  <a:extLst>
                    <a:ext uri="{FF2B5EF4-FFF2-40B4-BE49-F238E27FC236}">
                      <a16:creationId xmlns:a16="http://schemas.microsoft.com/office/drawing/2014/main" id="{7A5BB2B8-2C87-F5A9-D819-CC5C786457CC}"/>
                    </a:ext>
                  </a:extLst>
                </p:cNvPr>
                <p:cNvSpPr>
                  <a:spLocks/>
                </p:cNvSpPr>
                <p:nvPr/>
              </p:nvSpPr>
              <p:spPr bwMode="auto">
                <a:xfrm>
                  <a:off x="5235706" y="2815781"/>
                  <a:ext cx="697" cy="0"/>
                </a:xfrm>
                <a:custGeom>
                  <a:avLst/>
                  <a:gdLst>
                    <a:gd name="T0" fmla="*/ 10 w 10"/>
                    <a:gd name="T1" fmla="*/ 10 w 10"/>
                    <a:gd name="T2" fmla="*/ 0 w 10"/>
                    <a:gd name="T3" fmla="*/ 10 w 10"/>
                    <a:gd name="T4" fmla="*/ 10 w 10"/>
                    <a:gd name="T5" fmla="*/ 10 w 10"/>
                  </a:gdLst>
                  <a:ahLst/>
                  <a:cxnLst>
                    <a:cxn ang="0">
                      <a:pos x="T0" y="0"/>
                    </a:cxn>
                    <a:cxn ang="0">
                      <a:pos x="T1" y="0"/>
                    </a:cxn>
                    <a:cxn ang="0">
                      <a:pos x="T2" y="0"/>
                    </a:cxn>
                    <a:cxn ang="0">
                      <a:pos x="T3" y="0"/>
                    </a:cxn>
                    <a:cxn ang="0">
                      <a:pos x="T4" y="0"/>
                    </a:cxn>
                    <a:cxn ang="0">
                      <a:pos x="T5" y="0"/>
                    </a:cxn>
                  </a:cxnLst>
                  <a:rect l="0" t="0" r="r" b="b"/>
                  <a:pathLst>
                    <a:path w="10">
                      <a:moveTo>
                        <a:pt x="10" y="0"/>
                      </a:moveTo>
                      <a:lnTo>
                        <a:pt x="10" y="0"/>
                      </a:lnTo>
                      <a:cubicBezTo>
                        <a:pt x="6" y="0"/>
                        <a:pt x="3" y="0"/>
                        <a:pt x="0" y="0"/>
                      </a:cubicBezTo>
                      <a:cubicBezTo>
                        <a:pt x="4" y="0"/>
                        <a:pt x="6" y="0"/>
                        <a:pt x="10" y="0"/>
                      </a:cubicBezTo>
                      <a:cubicBezTo>
                        <a:pt x="10" y="0"/>
                        <a:pt x="10" y="0"/>
                        <a:pt x="10" y="0"/>
                      </a:cubicBezTo>
                      <a:cubicBezTo>
                        <a:pt x="10" y="0"/>
                        <a:pt x="10" y="0"/>
                        <a:pt x="10"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01" name="Freeform 144">
                  <a:extLst>
                    <a:ext uri="{FF2B5EF4-FFF2-40B4-BE49-F238E27FC236}">
                      <a16:creationId xmlns:a16="http://schemas.microsoft.com/office/drawing/2014/main" id="{D8133922-B9BE-0DCF-77FB-99CCDC2A80A1}"/>
                    </a:ext>
                  </a:extLst>
                </p:cNvPr>
                <p:cNvSpPr>
                  <a:spLocks/>
                </p:cNvSpPr>
                <p:nvPr/>
              </p:nvSpPr>
              <p:spPr bwMode="auto">
                <a:xfrm>
                  <a:off x="5236402" y="281578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02" name="Freeform 145">
                  <a:extLst>
                    <a:ext uri="{FF2B5EF4-FFF2-40B4-BE49-F238E27FC236}">
                      <a16:creationId xmlns:a16="http://schemas.microsoft.com/office/drawing/2014/main" id="{128F6B21-6E20-8BEC-9DAE-1736F7772F0E}"/>
                    </a:ext>
                  </a:extLst>
                </p:cNvPr>
                <p:cNvSpPr>
                  <a:spLocks/>
                </p:cNvSpPr>
                <p:nvPr/>
              </p:nvSpPr>
              <p:spPr bwMode="auto">
                <a:xfrm>
                  <a:off x="5235357" y="2815781"/>
                  <a:ext cx="348" cy="0"/>
                </a:xfrm>
                <a:custGeom>
                  <a:avLst/>
                  <a:gdLst>
                    <a:gd name="T0" fmla="*/ 4 w 4"/>
                    <a:gd name="T1" fmla="*/ 0 w 4"/>
                    <a:gd name="T2" fmla="*/ 2 w 4"/>
                    <a:gd name="T3" fmla="*/ 2 w 4"/>
                    <a:gd name="T4" fmla="*/ 4 w 4"/>
                  </a:gdLst>
                  <a:ahLst/>
                  <a:cxnLst>
                    <a:cxn ang="0">
                      <a:pos x="T0" y="0"/>
                    </a:cxn>
                    <a:cxn ang="0">
                      <a:pos x="T1" y="0"/>
                    </a:cxn>
                    <a:cxn ang="0">
                      <a:pos x="T2" y="0"/>
                    </a:cxn>
                    <a:cxn ang="0">
                      <a:pos x="T3" y="0"/>
                    </a:cxn>
                    <a:cxn ang="0">
                      <a:pos x="T4" y="0"/>
                    </a:cxn>
                  </a:cxnLst>
                  <a:rect l="0" t="0" r="r" b="b"/>
                  <a:pathLst>
                    <a:path w="4">
                      <a:moveTo>
                        <a:pt x="4" y="0"/>
                      </a:moveTo>
                      <a:cubicBezTo>
                        <a:pt x="3" y="0"/>
                        <a:pt x="1" y="0"/>
                        <a:pt x="0" y="0"/>
                      </a:cubicBezTo>
                      <a:cubicBezTo>
                        <a:pt x="1" y="0"/>
                        <a:pt x="2" y="0"/>
                        <a:pt x="2" y="0"/>
                      </a:cubicBezTo>
                      <a:lnTo>
                        <a:pt x="2" y="0"/>
                      </a:lnTo>
                      <a:cubicBezTo>
                        <a:pt x="3" y="0"/>
                        <a:pt x="3" y="0"/>
                        <a:pt x="4"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03" name="Freeform 146">
                  <a:extLst>
                    <a:ext uri="{FF2B5EF4-FFF2-40B4-BE49-F238E27FC236}">
                      <a16:creationId xmlns:a16="http://schemas.microsoft.com/office/drawing/2014/main" id="{0009DDC5-42FC-0C5B-2A0D-074B621931DD}"/>
                    </a:ext>
                  </a:extLst>
                </p:cNvPr>
                <p:cNvSpPr>
                  <a:spLocks/>
                </p:cNvSpPr>
                <p:nvPr/>
              </p:nvSpPr>
              <p:spPr bwMode="auto">
                <a:xfrm>
                  <a:off x="5497347" y="2768749"/>
                  <a:ext cx="697" cy="0"/>
                </a:xfrm>
                <a:custGeom>
                  <a:avLst/>
                  <a:gdLst>
                    <a:gd name="T0" fmla="*/ 5 w 6"/>
                    <a:gd name="T1" fmla="*/ 0 h 1"/>
                    <a:gd name="T2" fmla="*/ 0 w 6"/>
                    <a:gd name="T3" fmla="*/ 1 h 1"/>
                    <a:gd name="T4" fmla="*/ 5 w 6"/>
                    <a:gd name="T5" fmla="*/ 1 h 1"/>
                    <a:gd name="T6" fmla="*/ 6 w 6"/>
                    <a:gd name="T7" fmla="*/ 0 h 1"/>
                    <a:gd name="T8" fmla="*/ 5 w 6"/>
                    <a:gd name="T9" fmla="*/ 0 h 1"/>
                  </a:gdLst>
                  <a:ahLst/>
                  <a:cxnLst>
                    <a:cxn ang="0">
                      <a:pos x="T0" y="T1"/>
                    </a:cxn>
                    <a:cxn ang="0">
                      <a:pos x="T2" y="T3"/>
                    </a:cxn>
                    <a:cxn ang="0">
                      <a:pos x="T4" y="T5"/>
                    </a:cxn>
                    <a:cxn ang="0">
                      <a:pos x="T6" y="T7"/>
                    </a:cxn>
                    <a:cxn ang="0">
                      <a:pos x="T8" y="T9"/>
                    </a:cxn>
                  </a:cxnLst>
                  <a:rect l="0" t="0" r="r" b="b"/>
                  <a:pathLst>
                    <a:path w="6" h="1">
                      <a:moveTo>
                        <a:pt x="5" y="0"/>
                      </a:moveTo>
                      <a:cubicBezTo>
                        <a:pt x="4" y="1"/>
                        <a:pt x="2" y="1"/>
                        <a:pt x="0" y="1"/>
                      </a:cubicBezTo>
                      <a:cubicBezTo>
                        <a:pt x="2" y="1"/>
                        <a:pt x="4" y="1"/>
                        <a:pt x="5" y="1"/>
                      </a:cubicBezTo>
                      <a:cubicBezTo>
                        <a:pt x="6" y="1"/>
                        <a:pt x="6" y="0"/>
                        <a:pt x="6" y="0"/>
                      </a:cubicBezTo>
                      <a:cubicBezTo>
                        <a:pt x="6" y="0"/>
                        <a:pt x="6" y="0"/>
                        <a:pt x="5"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04" name="Freeform 147">
                  <a:extLst>
                    <a:ext uri="{FF2B5EF4-FFF2-40B4-BE49-F238E27FC236}">
                      <a16:creationId xmlns:a16="http://schemas.microsoft.com/office/drawing/2014/main" id="{60AB8D0D-4F4D-EBD9-781A-D6A6F544E705}"/>
                    </a:ext>
                  </a:extLst>
                </p:cNvPr>
                <p:cNvSpPr>
                  <a:spLocks/>
                </p:cNvSpPr>
                <p:nvPr/>
              </p:nvSpPr>
              <p:spPr bwMode="auto">
                <a:xfrm>
                  <a:off x="5278209" y="3011576"/>
                  <a:ext cx="348"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05" name="Freeform 148">
                  <a:extLst>
                    <a:ext uri="{FF2B5EF4-FFF2-40B4-BE49-F238E27FC236}">
                      <a16:creationId xmlns:a16="http://schemas.microsoft.com/office/drawing/2014/main" id="{18046894-54F3-A392-0EF9-66829E6D2122}"/>
                    </a:ext>
                  </a:extLst>
                </p:cNvPr>
                <p:cNvSpPr>
                  <a:spLocks/>
                </p:cNvSpPr>
                <p:nvPr/>
              </p:nvSpPr>
              <p:spPr bwMode="auto">
                <a:xfrm>
                  <a:off x="5259048" y="2772581"/>
                  <a:ext cx="1045" cy="1045"/>
                </a:xfrm>
                <a:custGeom>
                  <a:avLst/>
                  <a:gdLst>
                    <a:gd name="T0" fmla="*/ 10 w 10"/>
                    <a:gd name="T1" fmla="*/ 0 h 11"/>
                    <a:gd name="T2" fmla="*/ 10 w 10"/>
                    <a:gd name="T3" fmla="*/ 0 h 11"/>
                    <a:gd name="T4" fmla="*/ 2 w 10"/>
                    <a:gd name="T5" fmla="*/ 8 h 11"/>
                    <a:gd name="T6" fmla="*/ 0 w 10"/>
                    <a:gd name="T7" fmla="*/ 11 h 11"/>
                    <a:gd name="T8" fmla="*/ 10 w 10"/>
                    <a:gd name="T9" fmla="*/ 0 h 11"/>
                  </a:gdLst>
                  <a:ahLst/>
                  <a:cxnLst>
                    <a:cxn ang="0">
                      <a:pos x="T0" y="T1"/>
                    </a:cxn>
                    <a:cxn ang="0">
                      <a:pos x="T2" y="T3"/>
                    </a:cxn>
                    <a:cxn ang="0">
                      <a:pos x="T4" y="T5"/>
                    </a:cxn>
                    <a:cxn ang="0">
                      <a:pos x="T6" y="T7"/>
                    </a:cxn>
                    <a:cxn ang="0">
                      <a:pos x="T8" y="T9"/>
                    </a:cxn>
                  </a:cxnLst>
                  <a:rect l="0" t="0" r="r" b="b"/>
                  <a:pathLst>
                    <a:path w="10" h="11">
                      <a:moveTo>
                        <a:pt x="10" y="0"/>
                      </a:moveTo>
                      <a:cubicBezTo>
                        <a:pt x="10" y="0"/>
                        <a:pt x="10" y="0"/>
                        <a:pt x="10" y="0"/>
                      </a:cubicBezTo>
                      <a:cubicBezTo>
                        <a:pt x="8" y="2"/>
                        <a:pt x="5" y="5"/>
                        <a:pt x="2" y="8"/>
                      </a:cubicBezTo>
                      <a:cubicBezTo>
                        <a:pt x="2" y="9"/>
                        <a:pt x="1" y="10"/>
                        <a:pt x="0" y="11"/>
                      </a:cubicBezTo>
                      <a:cubicBezTo>
                        <a:pt x="3" y="8"/>
                        <a:pt x="7" y="3"/>
                        <a:pt x="10"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06" name="Freeform 149">
                  <a:extLst>
                    <a:ext uri="{FF2B5EF4-FFF2-40B4-BE49-F238E27FC236}">
                      <a16:creationId xmlns:a16="http://schemas.microsoft.com/office/drawing/2014/main" id="{430A7F49-B8A6-99E7-697A-7A39A60D44BE}"/>
                    </a:ext>
                  </a:extLst>
                </p:cNvPr>
                <p:cNvSpPr>
                  <a:spLocks/>
                </p:cNvSpPr>
                <p:nvPr/>
              </p:nvSpPr>
              <p:spPr bwMode="auto">
                <a:xfrm>
                  <a:off x="5236054" y="2815781"/>
                  <a:ext cx="348"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3" y="0"/>
                        <a:pt x="1" y="0"/>
                        <a:pt x="0"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07" name="Freeform 150">
                  <a:extLst>
                    <a:ext uri="{FF2B5EF4-FFF2-40B4-BE49-F238E27FC236}">
                      <a16:creationId xmlns:a16="http://schemas.microsoft.com/office/drawing/2014/main" id="{CA65E6D7-2F38-C581-40A6-ACF1DEF95C99}"/>
                    </a:ext>
                  </a:extLst>
                </p:cNvPr>
                <p:cNvSpPr>
                  <a:spLocks/>
                </p:cNvSpPr>
                <p:nvPr/>
              </p:nvSpPr>
              <p:spPr bwMode="auto">
                <a:xfrm>
                  <a:off x="5497347" y="2768400"/>
                  <a:ext cx="1045" cy="348"/>
                </a:xfrm>
                <a:custGeom>
                  <a:avLst/>
                  <a:gdLst>
                    <a:gd name="T0" fmla="*/ 5 w 10"/>
                    <a:gd name="T1" fmla="*/ 2 h 3"/>
                    <a:gd name="T2" fmla="*/ 0 w 10"/>
                    <a:gd name="T3" fmla="*/ 2 h 3"/>
                    <a:gd name="T4" fmla="*/ 0 w 10"/>
                    <a:gd name="T5" fmla="*/ 3 h 3"/>
                    <a:gd name="T6" fmla="*/ 5 w 10"/>
                    <a:gd name="T7" fmla="*/ 2 h 3"/>
                  </a:gdLst>
                  <a:ahLst/>
                  <a:cxnLst>
                    <a:cxn ang="0">
                      <a:pos x="T0" y="T1"/>
                    </a:cxn>
                    <a:cxn ang="0">
                      <a:pos x="T2" y="T3"/>
                    </a:cxn>
                    <a:cxn ang="0">
                      <a:pos x="T4" y="T5"/>
                    </a:cxn>
                    <a:cxn ang="0">
                      <a:pos x="T6" y="T7"/>
                    </a:cxn>
                  </a:cxnLst>
                  <a:rect l="0" t="0" r="r" b="b"/>
                  <a:pathLst>
                    <a:path w="10" h="3">
                      <a:moveTo>
                        <a:pt x="5" y="2"/>
                      </a:moveTo>
                      <a:cubicBezTo>
                        <a:pt x="10" y="1"/>
                        <a:pt x="2" y="0"/>
                        <a:pt x="0" y="2"/>
                      </a:cubicBezTo>
                      <a:cubicBezTo>
                        <a:pt x="0" y="3"/>
                        <a:pt x="0" y="3"/>
                        <a:pt x="0" y="3"/>
                      </a:cubicBezTo>
                      <a:cubicBezTo>
                        <a:pt x="0" y="2"/>
                        <a:pt x="3" y="2"/>
                        <a:pt x="5" y="2"/>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08" name="Freeform 151">
                  <a:extLst>
                    <a:ext uri="{FF2B5EF4-FFF2-40B4-BE49-F238E27FC236}">
                      <a16:creationId xmlns:a16="http://schemas.microsoft.com/office/drawing/2014/main" id="{397AA7CB-C9E1-6DF0-1211-C11A99C3BC36}"/>
                    </a:ext>
                  </a:extLst>
                </p:cNvPr>
                <p:cNvSpPr>
                  <a:spLocks/>
                </p:cNvSpPr>
                <p:nvPr/>
              </p:nvSpPr>
              <p:spPr bwMode="auto">
                <a:xfrm>
                  <a:off x="5493863" y="2768749"/>
                  <a:ext cx="0" cy="348"/>
                </a:xfrm>
                <a:custGeom>
                  <a:avLst/>
                  <a:gdLst>
                    <a:gd name="T0" fmla="*/ 1 w 1"/>
                    <a:gd name="T1" fmla="*/ 1 h 2"/>
                    <a:gd name="T2" fmla="*/ 0 w 1"/>
                    <a:gd name="T3" fmla="*/ 2 h 2"/>
                    <a:gd name="T4" fmla="*/ 0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0" y="1"/>
                        <a:pt x="0" y="1"/>
                        <a:pt x="0" y="2"/>
                      </a:cubicBezTo>
                      <a:lnTo>
                        <a:pt x="0" y="2"/>
                      </a:lnTo>
                      <a:cubicBezTo>
                        <a:pt x="0" y="1"/>
                        <a:pt x="1" y="0"/>
                        <a:pt x="1" y="1"/>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09" name="Freeform 152">
                  <a:extLst>
                    <a:ext uri="{FF2B5EF4-FFF2-40B4-BE49-F238E27FC236}">
                      <a16:creationId xmlns:a16="http://schemas.microsoft.com/office/drawing/2014/main" id="{6DB561B9-BAF5-9A1E-D177-2C4A71B86665}"/>
                    </a:ext>
                  </a:extLst>
                </p:cNvPr>
                <p:cNvSpPr>
                  <a:spLocks/>
                </p:cNvSpPr>
                <p:nvPr/>
              </p:nvSpPr>
              <p:spPr bwMode="auto">
                <a:xfrm>
                  <a:off x="5278209" y="3011576"/>
                  <a:ext cx="348" cy="0"/>
                </a:xfrm>
                <a:custGeom>
                  <a:avLst/>
                  <a:gdLst>
                    <a:gd name="T0" fmla="*/ 2 w 2"/>
                    <a:gd name="T1" fmla="*/ 1 h 1"/>
                    <a:gd name="T2" fmla="*/ 1 w 2"/>
                    <a:gd name="T3" fmla="*/ 1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1" y="1"/>
                        <a:pt x="1" y="1"/>
                      </a:cubicBezTo>
                      <a:cubicBezTo>
                        <a:pt x="1" y="1"/>
                        <a:pt x="1" y="1"/>
                        <a:pt x="0" y="0"/>
                      </a:cubicBezTo>
                      <a:cubicBezTo>
                        <a:pt x="0" y="0"/>
                        <a:pt x="1" y="1"/>
                        <a:pt x="2" y="1"/>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10" name="Freeform 153">
                  <a:extLst>
                    <a:ext uri="{FF2B5EF4-FFF2-40B4-BE49-F238E27FC236}">
                      <a16:creationId xmlns:a16="http://schemas.microsoft.com/office/drawing/2014/main" id="{12BA87C3-CF89-3B4F-EDFE-48C75FE107D0}"/>
                    </a:ext>
                  </a:extLst>
                </p:cNvPr>
                <p:cNvSpPr>
                  <a:spLocks/>
                </p:cNvSpPr>
                <p:nvPr/>
              </p:nvSpPr>
              <p:spPr bwMode="auto">
                <a:xfrm>
                  <a:off x="5253822" y="2972208"/>
                  <a:ext cx="348" cy="2090"/>
                </a:xfrm>
                <a:custGeom>
                  <a:avLst/>
                  <a:gdLst>
                    <a:gd name="T0" fmla="*/ 2 w 3"/>
                    <a:gd name="T1" fmla="*/ 10 h 22"/>
                    <a:gd name="T2" fmla="*/ 0 w 3"/>
                    <a:gd name="T3" fmla="*/ 18 h 22"/>
                    <a:gd name="T4" fmla="*/ 0 w 3"/>
                    <a:gd name="T5" fmla="*/ 22 h 22"/>
                    <a:gd name="T6" fmla="*/ 1 w 3"/>
                    <a:gd name="T7" fmla="*/ 13 h 22"/>
                    <a:gd name="T8" fmla="*/ 2 w 3"/>
                    <a:gd name="T9" fmla="*/ 10 h 22"/>
                  </a:gdLst>
                  <a:ahLst/>
                  <a:cxnLst>
                    <a:cxn ang="0">
                      <a:pos x="T0" y="T1"/>
                    </a:cxn>
                    <a:cxn ang="0">
                      <a:pos x="T2" y="T3"/>
                    </a:cxn>
                    <a:cxn ang="0">
                      <a:pos x="T4" y="T5"/>
                    </a:cxn>
                    <a:cxn ang="0">
                      <a:pos x="T6" y="T7"/>
                    </a:cxn>
                    <a:cxn ang="0">
                      <a:pos x="T8" y="T9"/>
                    </a:cxn>
                  </a:cxnLst>
                  <a:rect l="0" t="0" r="r" b="b"/>
                  <a:pathLst>
                    <a:path w="3" h="22">
                      <a:moveTo>
                        <a:pt x="2" y="10"/>
                      </a:moveTo>
                      <a:cubicBezTo>
                        <a:pt x="3" y="0"/>
                        <a:pt x="1" y="5"/>
                        <a:pt x="0" y="18"/>
                      </a:cubicBezTo>
                      <a:lnTo>
                        <a:pt x="0" y="22"/>
                      </a:lnTo>
                      <a:cubicBezTo>
                        <a:pt x="0" y="19"/>
                        <a:pt x="0" y="16"/>
                        <a:pt x="1" y="13"/>
                      </a:cubicBezTo>
                      <a:cubicBezTo>
                        <a:pt x="1" y="13"/>
                        <a:pt x="1" y="12"/>
                        <a:pt x="2" y="1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11" name="Freeform 154">
                  <a:extLst>
                    <a:ext uri="{FF2B5EF4-FFF2-40B4-BE49-F238E27FC236}">
                      <a16:creationId xmlns:a16="http://schemas.microsoft.com/office/drawing/2014/main" id="{2E566F5D-DF90-CC04-AEEF-D5AB79C149B8}"/>
                    </a:ext>
                  </a:extLst>
                </p:cNvPr>
                <p:cNvSpPr>
                  <a:spLocks/>
                </p:cNvSpPr>
                <p:nvPr/>
              </p:nvSpPr>
              <p:spPr bwMode="auto">
                <a:xfrm>
                  <a:off x="5278558" y="30115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12" name="Freeform 155">
                  <a:extLst>
                    <a:ext uri="{FF2B5EF4-FFF2-40B4-BE49-F238E27FC236}">
                      <a16:creationId xmlns:a16="http://schemas.microsoft.com/office/drawing/2014/main" id="{5143E827-8314-E556-8F40-F486E0511055}"/>
                    </a:ext>
                  </a:extLst>
                </p:cNvPr>
                <p:cNvSpPr>
                  <a:spLocks/>
                </p:cNvSpPr>
                <p:nvPr/>
              </p:nvSpPr>
              <p:spPr bwMode="auto">
                <a:xfrm>
                  <a:off x="5259048" y="2773278"/>
                  <a:ext cx="348" cy="348"/>
                </a:xfrm>
                <a:custGeom>
                  <a:avLst/>
                  <a:gdLst>
                    <a:gd name="T0" fmla="*/ 0 w 2"/>
                    <a:gd name="T1" fmla="*/ 3 h 3"/>
                    <a:gd name="T2" fmla="*/ 2 w 2"/>
                    <a:gd name="T3" fmla="*/ 0 h 3"/>
                    <a:gd name="T4" fmla="*/ 0 w 2"/>
                    <a:gd name="T5" fmla="*/ 3 h 3"/>
                  </a:gdLst>
                  <a:ahLst/>
                  <a:cxnLst>
                    <a:cxn ang="0">
                      <a:pos x="T0" y="T1"/>
                    </a:cxn>
                    <a:cxn ang="0">
                      <a:pos x="T2" y="T3"/>
                    </a:cxn>
                    <a:cxn ang="0">
                      <a:pos x="T4" y="T5"/>
                    </a:cxn>
                  </a:cxnLst>
                  <a:rect l="0" t="0" r="r" b="b"/>
                  <a:pathLst>
                    <a:path w="2" h="3">
                      <a:moveTo>
                        <a:pt x="0" y="3"/>
                      </a:moveTo>
                      <a:cubicBezTo>
                        <a:pt x="1" y="2"/>
                        <a:pt x="2" y="1"/>
                        <a:pt x="2" y="0"/>
                      </a:cubicBezTo>
                      <a:cubicBezTo>
                        <a:pt x="2" y="1"/>
                        <a:pt x="1" y="2"/>
                        <a:pt x="0" y="3"/>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13" name="Freeform 156">
                  <a:extLst>
                    <a:ext uri="{FF2B5EF4-FFF2-40B4-BE49-F238E27FC236}">
                      <a16:creationId xmlns:a16="http://schemas.microsoft.com/office/drawing/2014/main" id="{71F36636-DF72-8FD1-8E60-FA6F9A6C5DAB}"/>
                    </a:ext>
                  </a:extLst>
                </p:cNvPr>
                <p:cNvSpPr>
                  <a:spLocks/>
                </p:cNvSpPr>
                <p:nvPr/>
              </p:nvSpPr>
              <p:spPr bwMode="auto">
                <a:xfrm>
                  <a:off x="5253822" y="2972905"/>
                  <a:ext cx="348" cy="1394"/>
                </a:xfrm>
                <a:custGeom>
                  <a:avLst/>
                  <a:gdLst>
                    <a:gd name="T0" fmla="*/ 2 w 2"/>
                    <a:gd name="T1" fmla="*/ 0 h 14"/>
                    <a:gd name="T2" fmla="*/ 2 w 2"/>
                    <a:gd name="T3" fmla="*/ 2 h 14"/>
                    <a:gd name="T4" fmla="*/ 0 w 2"/>
                    <a:gd name="T5" fmla="*/ 14 h 14"/>
                    <a:gd name="T6" fmla="*/ 2 w 2"/>
                    <a:gd name="T7" fmla="*/ 1 h 14"/>
                    <a:gd name="T8" fmla="*/ 2 w 2"/>
                    <a:gd name="T9" fmla="*/ 0 h 14"/>
                  </a:gdLst>
                  <a:ahLst/>
                  <a:cxnLst>
                    <a:cxn ang="0">
                      <a:pos x="T0" y="T1"/>
                    </a:cxn>
                    <a:cxn ang="0">
                      <a:pos x="T2" y="T3"/>
                    </a:cxn>
                    <a:cxn ang="0">
                      <a:pos x="T4" y="T5"/>
                    </a:cxn>
                    <a:cxn ang="0">
                      <a:pos x="T6" y="T7"/>
                    </a:cxn>
                    <a:cxn ang="0">
                      <a:pos x="T8" y="T9"/>
                    </a:cxn>
                  </a:cxnLst>
                  <a:rect l="0" t="0" r="r" b="b"/>
                  <a:pathLst>
                    <a:path w="2" h="14">
                      <a:moveTo>
                        <a:pt x="2" y="0"/>
                      </a:moveTo>
                      <a:cubicBezTo>
                        <a:pt x="2" y="0"/>
                        <a:pt x="2" y="1"/>
                        <a:pt x="2" y="2"/>
                      </a:cubicBezTo>
                      <a:cubicBezTo>
                        <a:pt x="1" y="5"/>
                        <a:pt x="1" y="9"/>
                        <a:pt x="0" y="14"/>
                      </a:cubicBezTo>
                      <a:cubicBezTo>
                        <a:pt x="1" y="9"/>
                        <a:pt x="2" y="5"/>
                        <a:pt x="2" y="1"/>
                      </a:cubicBezTo>
                      <a:cubicBezTo>
                        <a:pt x="2" y="1"/>
                        <a:pt x="2" y="0"/>
                        <a:pt x="2"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14" name="Freeform 157">
                  <a:extLst>
                    <a:ext uri="{FF2B5EF4-FFF2-40B4-BE49-F238E27FC236}">
                      <a16:creationId xmlns:a16="http://schemas.microsoft.com/office/drawing/2014/main" id="{95E1D3DA-1F88-1295-14B6-A031AA5BE65D}"/>
                    </a:ext>
                  </a:extLst>
                </p:cNvPr>
                <p:cNvSpPr>
                  <a:spLocks/>
                </p:cNvSpPr>
                <p:nvPr/>
              </p:nvSpPr>
              <p:spPr bwMode="auto">
                <a:xfrm>
                  <a:off x="5253822" y="2973254"/>
                  <a:ext cx="348" cy="1045"/>
                </a:xfrm>
                <a:custGeom>
                  <a:avLst/>
                  <a:gdLst>
                    <a:gd name="T0" fmla="*/ 1 w 2"/>
                    <a:gd name="T1" fmla="*/ 3 h 12"/>
                    <a:gd name="T2" fmla="*/ 0 w 2"/>
                    <a:gd name="T3" fmla="*/ 12 h 12"/>
                    <a:gd name="T4" fmla="*/ 2 w 2"/>
                    <a:gd name="T5" fmla="*/ 0 h 12"/>
                    <a:gd name="T6" fmla="*/ 1 w 2"/>
                    <a:gd name="T7" fmla="*/ 3 h 12"/>
                  </a:gdLst>
                  <a:ahLst/>
                  <a:cxnLst>
                    <a:cxn ang="0">
                      <a:pos x="T0" y="T1"/>
                    </a:cxn>
                    <a:cxn ang="0">
                      <a:pos x="T2" y="T3"/>
                    </a:cxn>
                    <a:cxn ang="0">
                      <a:pos x="T4" y="T5"/>
                    </a:cxn>
                    <a:cxn ang="0">
                      <a:pos x="T6" y="T7"/>
                    </a:cxn>
                  </a:cxnLst>
                  <a:rect l="0" t="0" r="r" b="b"/>
                  <a:pathLst>
                    <a:path w="2" h="12">
                      <a:moveTo>
                        <a:pt x="1" y="3"/>
                      </a:moveTo>
                      <a:cubicBezTo>
                        <a:pt x="0" y="6"/>
                        <a:pt x="0" y="9"/>
                        <a:pt x="0" y="12"/>
                      </a:cubicBezTo>
                      <a:cubicBezTo>
                        <a:pt x="1" y="7"/>
                        <a:pt x="1" y="3"/>
                        <a:pt x="2" y="0"/>
                      </a:cubicBezTo>
                      <a:cubicBezTo>
                        <a:pt x="1" y="2"/>
                        <a:pt x="1" y="3"/>
                        <a:pt x="1" y="3"/>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15" name="Freeform 158">
                  <a:extLst>
                    <a:ext uri="{FF2B5EF4-FFF2-40B4-BE49-F238E27FC236}">
                      <a16:creationId xmlns:a16="http://schemas.microsoft.com/office/drawing/2014/main" id="{816C6EE8-9086-2524-0577-D4E4101BCF57}"/>
                    </a:ext>
                  </a:extLst>
                </p:cNvPr>
                <p:cNvSpPr>
                  <a:spLocks/>
                </p:cNvSpPr>
                <p:nvPr/>
              </p:nvSpPr>
              <p:spPr bwMode="auto">
                <a:xfrm>
                  <a:off x="5277164" y="277327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16" name="Freeform 159">
                  <a:extLst>
                    <a:ext uri="{FF2B5EF4-FFF2-40B4-BE49-F238E27FC236}">
                      <a16:creationId xmlns:a16="http://schemas.microsoft.com/office/drawing/2014/main" id="{750E4363-AEA8-BD7C-A695-18F3C50B62F7}"/>
                    </a:ext>
                  </a:extLst>
                </p:cNvPr>
                <p:cNvSpPr>
                  <a:spLocks/>
                </p:cNvSpPr>
                <p:nvPr/>
              </p:nvSpPr>
              <p:spPr bwMode="auto">
                <a:xfrm>
                  <a:off x="5497347" y="2768749"/>
                  <a:ext cx="697" cy="0"/>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2" y="1"/>
                        <a:pt x="4" y="1"/>
                        <a:pt x="5" y="0"/>
                      </a:cubicBezTo>
                      <a:cubicBezTo>
                        <a:pt x="3" y="0"/>
                        <a:pt x="0" y="0"/>
                        <a:pt x="0" y="1"/>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17" name="Freeform 160">
                  <a:extLst>
                    <a:ext uri="{FF2B5EF4-FFF2-40B4-BE49-F238E27FC236}">
                      <a16:creationId xmlns:a16="http://schemas.microsoft.com/office/drawing/2014/main" id="{589BB12E-5655-DCCA-9D78-CE3D49A822B7}"/>
                    </a:ext>
                  </a:extLst>
                </p:cNvPr>
                <p:cNvSpPr>
                  <a:spLocks/>
                </p:cNvSpPr>
                <p:nvPr/>
              </p:nvSpPr>
              <p:spPr bwMode="auto">
                <a:xfrm>
                  <a:off x="5259396" y="2772232"/>
                  <a:ext cx="1045" cy="1045"/>
                </a:xfrm>
                <a:custGeom>
                  <a:avLst/>
                  <a:gdLst>
                    <a:gd name="T0" fmla="*/ 0 w 12"/>
                    <a:gd name="T1" fmla="*/ 13 h 13"/>
                    <a:gd name="T2" fmla="*/ 8 w 12"/>
                    <a:gd name="T3" fmla="*/ 5 h 13"/>
                    <a:gd name="T4" fmla="*/ 12 w 12"/>
                    <a:gd name="T5" fmla="*/ 0 h 13"/>
                    <a:gd name="T6" fmla="*/ 0 w 12"/>
                    <a:gd name="T7" fmla="*/ 13 h 13"/>
                  </a:gdLst>
                  <a:ahLst/>
                  <a:cxnLst>
                    <a:cxn ang="0">
                      <a:pos x="T0" y="T1"/>
                    </a:cxn>
                    <a:cxn ang="0">
                      <a:pos x="T2" y="T3"/>
                    </a:cxn>
                    <a:cxn ang="0">
                      <a:pos x="T4" y="T5"/>
                    </a:cxn>
                    <a:cxn ang="0">
                      <a:pos x="T6" y="T7"/>
                    </a:cxn>
                  </a:cxnLst>
                  <a:rect l="0" t="0" r="r" b="b"/>
                  <a:pathLst>
                    <a:path w="12" h="13">
                      <a:moveTo>
                        <a:pt x="0" y="13"/>
                      </a:moveTo>
                      <a:cubicBezTo>
                        <a:pt x="3" y="10"/>
                        <a:pt x="6" y="7"/>
                        <a:pt x="8" y="5"/>
                      </a:cubicBezTo>
                      <a:cubicBezTo>
                        <a:pt x="10" y="3"/>
                        <a:pt x="11" y="1"/>
                        <a:pt x="12" y="0"/>
                      </a:cubicBezTo>
                      <a:cubicBezTo>
                        <a:pt x="8" y="4"/>
                        <a:pt x="4" y="8"/>
                        <a:pt x="0" y="13"/>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18" name="Freeform 161">
                  <a:extLst>
                    <a:ext uri="{FF2B5EF4-FFF2-40B4-BE49-F238E27FC236}">
                      <a16:creationId xmlns:a16="http://schemas.microsoft.com/office/drawing/2014/main" id="{7C7A5E24-D293-EF16-D4D8-7CD254C5F2C7}"/>
                    </a:ext>
                  </a:extLst>
                </p:cNvPr>
                <p:cNvSpPr>
                  <a:spLocks/>
                </p:cNvSpPr>
                <p:nvPr/>
              </p:nvSpPr>
              <p:spPr bwMode="auto">
                <a:xfrm>
                  <a:off x="5260093" y="2772232"/>
                  <a:ext cx="0" cy="348"/>
                </a:xfrm>
                <a:custGeom>
                  <a:avLst/>
                  <a:gdLst>
                    <a:gd name="T0" fmla="*/ 2 w 2"/>
                    <a:gd name="T1" fmla="*/ 0 h 2"/>
                    <a:gd name="T2" fmla="*/ 0 w 2"/>
                    <a:gd name="T3" fmla="*/ 2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2" y="1"/>
                        <a:pt x="1" y="1"/>
                        <a:pt x="0" y="2"/>
                      </a:cubicBezTo>
                      <a:cubicBezTo>
                        <a:pt x="0" y="2"/>
                        <a:pt x="0" y="2"/>
                        <a:pt x="0" y="2"/>
                      </a:cubicBezTo>
                      <a:cubicBezTo>
                        <a:pt x="1" y="1"/>
                        <a:pt x="1" y="1"/>
                        <a:pt x="2"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19" name="Freeform 162">
                  <a:extLst>
                    <a:ext uri="{FF2B5EF4-FFF2-40B4-BE49-F238E27FC236}">
                      <a16:creationId xmlns:a16="http://schemas.microsoft.com/office/drawing/2014/main" id="{18025584-BD2E-A655-FA50-CFC73FDB8E92}"/>
                    </a:ext>
                  </a:extLst>
                </p:cNvPr>
                <p:cNvSpPr>
                  <a:spLocks/>
                </p:cNvSpPr>
                <p:nvPr/>
              </p:nvSpPr>
              <p:spPr bwMode="auto">
                <a:xfrm>
                  <a:off x="5270545" y="276631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20" name="Freeform 163">
                  <a:extLst>
                    <a:ext uri="{FF2B5EF4-FFF2-40B4-BE49-F238E27FC236}">
                      <a16:creationId xmlns:a16="http://schemas.microsoft.com/office/drawing/2014/main" id="{FEFFA534-1B12-50D9-5AF9-F0D59BE047C6}"/>
                    </a:ext>
                  </a:extLst>
                </p:cNvPr>
                <p:cNvSpPr>
                  <a:spLocks noEditPoints="1"/>
                </p:cNvSpPr>
                <p:nvPr/>
              </p:nvSpPr>
              <p:spPr bwMode="auto">
                <a:xfrm>
                  <a:off x="5200170" y="2717187"/>
                  <a:ext cx="389500" cy="327138"/>
                </a:xfrm>
                <a:custGeom>
                  <a:avLst/>
                  <a:gdLst>
                    <a:gd name="T0" fmla="*/ 4201 w 4503"/>
                    <a:gd name="T1" fmla="*/ 2703 h 3779"/>
                    <a:gd name="T2" fmla="*/ 3684 w 4503"/>
                    <a:gd name="T3" fmla="*/ 973 h 3779"/>
                    <a:gd name="T4" fmla="*/ 3447 w 4503"/>
                    <a:gd name="T5" fmla="*/ 637 h 3779"/>
                    <a:gd name="T6" fmla="*/ 3180 w 4503"/>
                    <a:gd name="T7" fmla="*/ 3672 h 3779"/>
                    <a:gd name="T8" fmla="*/ 2965 w 4503"/>
                    <a:gd name="T9" fmla="*/ 254 h 3779"/>
                    <a:gd name="T10" fmla="*/ 2590 w 4503"/>
                    <a:gd name="T11" fmla="*/ 219 h 3779"/>
                    <a:gd name="T12" fmla="*/ 1888 w 4503"/>
                    <a:gd name="T13" fmla="*/ 198 h 3779"/>
                    <a:gd name="T14" fmla="*/ 1684 w 4503"/>
                    <a:gd name="T15" fmla="*/ 322 h 3779"/>
                    <a:gd name="T16" fmla="*/ 1555 w 4503"/>
                    <a:gd name="T17" fmla="*/ 352 h 3779"/>
                    <a:gd name="T18" fmla="*/ 870 w 4503"/>
                    <a:gd name="T19" fmla="*/ 3248 h 3779"/>
                    <a:gd name="T20" fmla="*/ 639 w 4503"/>
                    <a:gd name="T21" fmla="*/ 2928 h 3779"/>
                    <a:gd name="T22" fmla="*/ 576 w 4503"/>
                    <a:gd name="T23" fmla="*/ 3054 h 3779"/>
                    <a:gd name="T24" fmla="*/ 338 w 4503"/>
                    <a:gd name="T25" fmla="*/ 1096 h 3779"/>
                    <a:gd name="T26" fmla="*/ 384 w 4503"/>
                    <a:gd name="T27" fmla="*/ 2690 h 3779"/>
                    <a:gd name="T28" fmla="*/ 180 w 4503"/>
                    <a:gd name="T29" fmla="*/ 1781 h 3779"/>
                    <a:gd name="T30" fmla="*/ 138 w 4503"/>
                    <a:gd name="T31" fmla="*/ 2129 h 3779"/>
                    <a:gd name="T32" fmla="*/ 153 w 4503"/>
                    <a:gd name="T33" fmla="*/ 1786 h 3779"/>
                    <a:gd name="T34" fmla="*/ 3987 w 4503"/>
                    <a:gd name="T35" fmla="*/ 1018 h 3779"/>
                    <a:gd name="T36" fmla="*/ 4306 w 4503"/>
                    <a:gd name="T37" fmla="*/ 2027 h 3779"/>
                    <a:gd name="T38" fmla="*/ 4299 w 4503"/>
                    <a:gd name="T39" fmla="*/ 1788 h 3779"/>
                    <a:gd name="T40" fmla="*/ 4331 w 4503"/>
                    <a:gd name="T41" fmla="*/ 1684 h 3779"/>
                    <a:gd name="T42" fmla="*/ 4178 w 4503"/>
                    <a:gd name="T43" fmla="*/ 1522 h 3779"/>
                    <a:gd name="T44" fmla="*/ 4226 w 4503"/>
                    <a:gd name="T45" fmla="*/ 1375 h 3779"/>
                    <a:gd name="T46" fmla="*/ 4108 w 4503"/>
                    <a:gd name="T47" fmla="*/ 1260 h 3779"/>
                    <a:gd name="T48" fmla="*/ 3956 w 4503"/>
                    <a:gd name="T49" fmla="*/ 983 h 3779"/>
                    <a:gd name="T50" fmla="*/ 3898 w 4503"/>
                    <a:gd name="T51" fmla="*/ 824 h 3779"/>
                    <a:gd name="T52" fmla="*/ 3635 w 4503"/>
                    <a:gd name="T53" fmla="*/ 477 h 3779"/>
                    <a:gd name="T54" fmla="*/ 3442 w 4503"/>
                    <a:gd name="T55" fmla="*/ 503 h 3779"/>
                    <a:gd name="T56" fmla="*/ 3282 w 4503"/>
                    <a:gd name="T57" fmla="*/ 396 h 3779"/>
                    <a:gd name="T58" fmla="*/ 3181 w 4503"/>
                    <a:gd name="T59" fmla="*/ 242 h 3779"/>
                    <a:gd name="T60" fmla="*/ 2798 w 4503"/>
                    <a:gd name="T61" fmla="*/ 128 h 3779"/>
                    <a:gd name="T62" fmla="*/ 2607 w 4503"/>
                    <a:gd name="T63" fmla="*/ 229 h 3779"/>
                    <a:gd name="T64" fmla="*/ 1989 w 4503"/>
                    <a:gd name="T65" fmla="*/ 184 h 3779"/>
                    <a:gd name="T66" fmla="*/ 1602 w 4503"/>
                    <a:gd name="T67" fmla="*/ 233 h 3779"/>
                    <a:gd name="T68" fmla="*/ 1291 w 4503"/>
                    <a:gd name="T69" fmla="*/ 392 h 3779"/>
                    <a:gd name="T70" fmla="*/ 1092 w 4503"/>
                    <a:gd name="T71" fmla="*/ 429 h 3779"/>
                    <a:gd name="T72" fmla="*/ 750 w 4503"/>
                    <a:gd name="T73" fmla="*/ 538 h 3779"/>
                    <a:gd name="T74" fmla="*/ 610 w 4503"/>
                    <a:gd name="T75" fmla="*/ 716 h 3779"/>
                    <a:gd name="T76" fmla="*/ 654 w 4503"/>
                    <a:gd name="T77" fmla="*/ 969 h 3779"/>
                    <a:gd name="T78" fmla="*/ 463 w 4503"/>
                    <a:gd name="T79" fmla="*/ 918 h 3779"/>
                    <a:gd name="T80" fmla="*/ 451 w 4503"/>
                    <a:gd name="T81" fmla="*/ 1216 h 3779"/>
                    <a:gd name="T82" fmla="*/ 103 w 4503"/>
                    <a:gd name="T83" fmla="*/ 1489 h 3779"/>
                    <a:gd name="T84" fmla="*/ 119 w 4503"/>
                    <a:gd name="T85" fmla="*/ 1845 h 3779"/>
                    <a:gd name="T86" fmla="*/ 106 w 4503"/>
                    <a:gd name="T87" fmla="*/ 2287 h 3779"/>
                    <a:gd name="T88" fmla="*/ 184 w 4503"/>
                    <a:gd name="T89" fmla="*/ 2504 h 3779"/>
                    <a:gd name="T90" fmla="*/ 364 w 4503"/>
                    <a:gd name="T91" fmla="*/ 2528 h 3779"/>
                    <a:gd name="T92" fmla="*/ 409 w 4503"/>
                    <a:gd name="T93" fmla="*/ 2909 h 3779"/>
                    <a:gd name="T94" fmla="*/ 455 w 4503"/>
                    <a:gd name="T95" fmla="*/ 2941 h 3779"/>
                    <a:gd name="T96" fmla="*/ 730 w 4503"/>
                    <a:gd name="T97" fmla="*/ 3314 h 3779"/>
                    <a:gd name="T98" fmla="*/ 949 w 4503"/>
                    <a:gd name="T99" fmla="*/ 3619 h 3779"/>
                    <a:gd name="T100" fmla="*/ 1169 w 4503"/>
                    <a:gd name="T101" fmla="*/ 3538 h 3779"/>
                    <a:gd name="T102" fmla="*/ 1328 w 4503"/>
                    <a:gd name="T103" fmla="*/ 3590 h 3779"/>
                    <a:gd name="T104" fmla="*/ 1528 w 4503"/>
                    <a:gd name="T105" fmla="*/ 3607 h 3779"/>
                    <a:gd name="T106" fmla="*/ 2124 w 4503"/>
                    <a:gd name="T107" fmla="*/ 3752 h 3779"/>
                    <a:gd name="T108" fmla="*/ 2840 w 4503"/>
                    <a:gd name="T109" fmla="*/ 3668 h 3779"/>
                    <a:gd name="T110" fmla="*/ 3022 w 4503"/>
                    <a:gd name="T111" fmla="*/ 3507 h 3779"/>
                    <a:gd name="T112" fmla="*/ 3474 w 4503"/>
                    <a:gd name="T113" fmla="*/ 3607 h 3779"/>
                    <a:gd name="T114" fmla="*/ 3832 w 4503"/>
                    <a:gd name="T115" fmla="*/ 3369 h 3779"/>
                    <a:gd name="T116" fmla="*/ 3956 w 4503"/>
                    <a:gd name="T117" fmla="*/ 3331 h 3779"/>
                    <a:gd name="T118" fmla="*/ 4138 w 4503"/>
                    <a:gd name="T119" fmla="*/ 2873 h 3779"/>
                    <a:gd name="T120" fmla="*/ 4300 w 4503"/>
                    <a:gd name="T121" fmla="*/ 2615 h 3779"/>
                    <a:gd name="T122" fmla="*/ 4335 w 4503"/>
                    <a:gd name="T123" fmla="*/ 2371 h 3779"/>
                    <a:gd name="T124" fmla="*/ 4200 w 4503"/>
                    <a:gd name="T125" fmla="*/ 2305 h 3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03" h="3779">
                      <a:moveTo>
                        <a:pt x="4278" y="1988"/>
                      </a:moveTo>
                      <a:cubicBezTo>
                        <a:pt x="4278" y="1988"/>
                        <a:pt x="4261" y="1965"/>
                        <a:pt x="4252" y="1954"/>
                      </a:cubicBezTo>
                      <a:cubicBezTo>
                        <a:pt x="4258" y="1959"/>
                        <a:pt x="4265" y="1965"/>
                        <a:pt x="4272" y="1970"/>
                      </a:cubicBezTo>
                      <a:cubicBezTo>
                        <a:pt x="4275" y="1972"/>
                        <a:pt x="4279" y="1974"/>
                        <a:pt x="4281" y="1976"/>
                      </a:cubicBezTo>
                      <a:cubicBezTo>
                        <a:pt x="4282" y="1978"/>
                        <a:pt x="4282" y="1978"/>
                        <a:pt x="4280" y="1981"/>
                      </a:cubicBezTo>
                      <a:cubicBezTo>
                        <a:pt x="4280" y="1983"/>
                        <a:pt x="4279" y="1986"/>
                        <a:pt x="4278" y="1988"/>
                      </a:cubicBezTo>
                      <a:cubicBezTo>
                        <a:pt x="4279" y="1986"/>
                        <a:pt x="4278" y="1988"/>
                        <a:pt x="4278" y="1988"/>
                      </a:cubicBezTo>
                      <a:close/>
                      <a:moveTo>
                        <a:pt x="4201" y="2703"/>
                      </a:moveTo>
                      <a:cubicBezTo>
                        <a:pt x="4181" y="2712"/>
                        <a:pt x="4161" y="2721"/>
                        <a:pt x="4147" y="2739"/>
                      </a:cubicBezTo>
                      <a:cubicBezTo>
                        <a:pt x="4146" y="2718"/>
                        <a:pt x="4144" y="2696"/>
                        <a:pt x="4141" y="2675"/>
                      </a:cubicBezTo>
                      <a:cubicBezTo>
                        <a:pt x="4160" y="2686"/>
                        <a:pt x="4180" y="2695"/>
                        <a:pt x="4201" y="2703"/>
                      </a:cubicBezTo>
                      <a:cubicBezTo>
                        <a:pt x="4200" y="2703"/>
                        <a:pt x="4183" y="2697"/>
                        <a:pt x="4201" y="2703"/>
                      </a:cubicBezTo>
                      <a:close/>
                      <a:moveTo>
                        <a:pt x="3957" y="3021"/>
                      </a:moveTo>
                      <a:cubicBezTo>
                        <a:pt x="3947" y="3021"/>
                        <a:pt x="3936" y="3021"/>
                        <a:pt x="3926" y="3020"/>
                      </a:cubicBezTo>
                      <a:cubicBezTo>
                        <a:pt x="3921" y="3019"/>
                        <a:pt x="3917" y="3018"/>
                        <a:pt x="3912" y="3018"/>
                      </a:cubicBezTo>
                      <a:cubicBezTo>
                        <a:pt x="3908" y="3017"/>
                        <a:pt x="3909" y="3018"/>
                        <a:pt x="3908" y="3015"/>
                      </a:cubicBezTo>
                      <a:cubicBezTo>
                        <a:pt x="3907" y="3012"/>
                        <a:pt x="3908" y="3009"/>
                        <a:pt x="3908" y="3007"/>
                      </a:cubicBezTo>
                      <a:cubicBezTo>
                        <a:pt x="3936" y="3015"/>
                        <a:pt x="3966" y="3020"/>
                        <a:pt x="3995" y="3018"/>
                      </a:cubicBezTo>
                      <a:cubicBezTo>
                        <a:pt x="3983" y="3020"/>
                        <a:pt x="3970" y="3020"/>
                        <a:pt x="3957" y="3021"/>
                      </a:cubicBezTo>
                      <a:cubicBezTo>
                        <a:pt x="3939" y="3021"/>
                        <a:pt x="3969" y="3020"/>
                        <a:pt x="3957" y="3021"/>
                      </a:cubicBezTo>
                      <a:close/>
                      <a:moveTo>
                        <a:pt x="3684" y="973"/>
                      </a:moveTo>
                      <a:cubicBezTo>
                        <a:pt x="3693" y="954"/>
                        <a:pt x="3701" y="934"/>
                        <a:pt x="3708" y="914"/>
                      </a:cubicBezTo>
                      <a:cubicBezTo>
                        <a:pt x="3723" y="935"/>
                        <a:pt x="3743" y="951"/>
                        <a:pt x="3766" y="962"/>
                      </a:cubicBezTo>
                      <a:cubicBezTo>
                        <a:pt x="3739" y="964"/>
                        <a:pt x="3711" y="968"/>
                        <a:pt x="3684" y="973"/>
                      </a:cubicBezTo>
                      <a:close/>
                      <a:moveTo>
                        <a:pt x="3564" y="3445"/>
                      </a:moveTo>
                      <a:cubicBezTo>
                        <a:pt x="3544" y="3440"/>
                        <a:pt x="3524" y="3437"/>
                        <a:pt x="3504" y="3439"/>
                      </a:cubicBezTo>
                      <a:cubicBezTo>
                        <a:pt x="3511" y="3426"/>
                        <a:pt x="3519" y="3413"/>
                        <a:pt x="3524" y="3400"/>
                      </a:cubicBezTo>
                      <a:cubicBezTo>
                        <a:pt x="3551" y="3421"/>
                        <a:pt x="3578" y="3441"/>
                        <a:pt x="3608" y="3456"/>
                      </a:cubicBezTo>
                      <a:cubicBezTo>
                        <a:pt x="3594" y="3452"/>
                        <a:pt x="3579" y="3448"/>
                        <a:pt x="3564" y="3445"/>
                      </a:cubicBezTo>
                      <a:cubicBezTo>
                        <a:pt x="3552" y="3442"/>
                        <a:pt x="3580" y="3448"/>
                        <a:pt x="3564" y="3445"/>
                      </a:cubicBezTo>
                      <a:close/>
                      <a:moveTo>
                        <a:pt x="3447" y="637"/>
                      </a:moveTo>
                      <a:cubicBezTo>
                        <a:pt x="3447" y="633"/>
                        <a:pt x="3452" y="633"/>
                        <a:pt x="3455" y="632"/>
                      </a:cubicBezTo>
                      <a:cubicBezTo>
                        <a:pt x="3459" y="632"/>
                        <a:pt x="3463" y="631"/>
                        <a:pt x="3468" y="631"/>
                      </a:cubicBezTo>
                      <a:cubicBezTo>
                        <a:pt x="3477" y="631"/>
                        <a:pt x="3486" y="631"/>
                        <a:pt x="3494" y="633"/>
                      </a:cubicBezTo>
                      <a:cubicBezTo>
                        <a:pt x="3478" y="634"/>
                        <a:pt x="3462" y="635"/>
                        <a:pt x="3447" y="637"/>
                      </a:cubicBezTo>
                      <a:cubicBezTo>
                        <a:pt x="3447" y="637"/>
                        <a:pt x="3461" y="636"/>
                        <a:pt x="3447" y="637"/>
                      </a:cubicBezTo>
                      <a:close/>
                      <a:moveTo>
                        <a:pt x="3404" y="641"/>
                      </a:moveTo>
                      <a:cubicBezTo>
                        <a:pt x="3403" y="643"/>
                        <a:pt x="3404" y="644"/>
                        <a:pt x="3402" y="645"/>
                      </a:cubicBezTo>
                      <a:cubicBezTo>
                        <a:pt x="3401" y="646"/>
                        <a:pt x="3398" y="646"/>
                        <a:pt x="3397" y="647"/>
                      </a:cubicBezTo>
                      <a:cubicBezTo>
                        <a:pt x="3395" y="647"/>
                        <a:pt x="3394" y="647"/>
                        <a:pt x="3392" y="648"/>
                      </a:cubicBezTo>
                      <a:cubicBezTo>
                        <a:pt x="3393" y="628"/>
                        <a:pt x="3394" y="608"/>
                        <a:pt x="3394" y="588"/>
                      </a:cubicBezTo>
                      <a:cubicBezTo>
                        <a:pt x="3396" y="597"/>
                        <a:pt x="3399" y="606"/>
                        <a:pt x="3401" y="616"/>
                      </a:cubicBezTo>
                      <a:cubicBezTo>
                        <a:pt x="3403" y="620"/>
                        <a:pt x="3404" y="624"/>
                        <a:pt x="3405" y="628"/>
                      </a:cubicBezTo>
                      <a:cubicBezTo>
                        <a:pt x="3406" y="631"/>
                        <a:pt x="3406" y="632"/>
                        <a:pt x="3406" y="635"/>
                      </a:cubicBezTo>
                      <a:cubicBezTo>
                        <a:pt x="3405" y="637"/>
                        <a:pt x="3404" y="639"/>
                        <a:pt x="3404" y="641"/>
                      </a:cubicBezTo>
                      <a:cubicBezTo>
                        <a:pt x="3403" y="642"/>
                        <a:pt x="3405" y="638"/>
                        <a:pt x="3404" y="641"/>
                      </a:cubicBezTo>
                      <a:close/>
                      <a:moveTo>
                        <a:pt x="3230" y="3636"/>
                      </a:moveTo>
                      <a:cubicBezTo>
                        <a:pt x="3229" y="3657"/>
                        <a:pt x="3197" y="3671"/>
                        <a:pt x="3180" y="3672"/>
                      </a:cubicBezTo>
                      <a:cubicBezTo>
                        <a:pt x="3158" y="3674"/>
                        <a:pt x="3137" y="3658"/>
                        <a:pt x="3136" y="3635"/>
                      </a:cubicBezTo>
                      <a:cubicBezTo>
                        <a:pt x="3135" y="3627"/>
                        <a:pt x="3138" y="3612"/>
                        <a:pt x="3145" y="3607"/>
                      </a:cubicBezTo>
                      <a:cubicBezTo>
                        <a:pt x="3146" y="3605"/>
                        <a:pt x="3147" y="3605"/>
                        <a:pt x="3149" y="3606"/>
                      </a:cubicBezTo>
                      <a:cubicBezTo>
                        <a:pt x="3151" y="3606"/>
                        <a:pt x="3153" y="3607"/>
                        <a:pt x="3154" y="3607"/>
                      </a:cubicBezTo>
                      <a:cubicBezTo>
                        <a:pt x="3158" y="3608"/>
                        <a:pt x="3161" y="3609"/>
                        <a:pt x="3164" y="3610"/>
                      </a:cubicBezTo>
                      <a:cubicBezTo>
                        <a:pt x="3170" y="3612"/>
                        <a:pt x="3176" y="3613"/>
                        <a:pt x="3182" y="3615"/>
                      </a:cubicBezTo>
                      <a:cubicBezTo>
                        <a:pt x="3194" y="3618"/>
                        <a:pt x="3206" y="3621"/>
                        <a:pt x="3217" y="3623"/>
                      </a:cubicBezTo>
                      <a:cubicBezTo>
                        <a:pt x="3220" y="3624"/>
                        <a:pt x="3223" y="3624"/>
                        <a:pt x="3226" y="3624"/>
                      </a:cubicBezTo>
                      <a:cubicBezTo>
                        <a:pt x="3230" y="3626"/>
                        <a:pt x="3231" y="3632"/>
                        <a:pt x="3230" y="3636"/>
                      </a:cubicBezTo>
                      <a:cubicBezTo>
                        <a:pt x="3230" y="3643"/>
                        <a:pt x="3231" y="3633"/>
                        <a:pt x="3230" y="3636"/>
                      </a:cubicBezTo>
                      <a:close/>
                      <a:moveTo>
                        <a:pt x="2922" y="281"/>
                      </a:moveTo>
                      <a:cubicBezTo>
                        <a:pt x="2928" y="266"/>
                        <a:pt x="2951" y="260"/>
                        <a:pt x="2965" y="254"/>
                      </a:cubicBezTo>
                      <a:cubicBezTo>
                        <a:pt x="2984" y="248"/>
                        <a:pt x="3004" y="242"/>
                        <a:pt x="3025" y="240"/>
                      </a:cubicBezTo>
                      <a:cubicBezTo>
                        <a:pt x="3064" y="235"/>
                        <a:pt x="3106" y="244"/>
                        <a:pt x="3132" y="276"/>
                      </a:cubicBezTo>
                      <a:cubicBezTo>
                        <a:pt x="3097" y="264"/>
                        <a:pt x="3059" y="264"/>
                        <a:pt x="3023" y="266"/>
                      </a:cubicBezTo>
                      <a:cubicBezTo>
                        <a:pt x="2989" y="268"/>
                        <a:pt x="2955" y="274"/>
                        <a:pt x="2922" y="281"/>
                      </a:cubicBezTo>
                      <a:cubicBezTo>
                        <a:pt x="2922" y="281"/>
                        <a:pt x="2975" y="269"/>
                        <a:pt x="2922" y="281"/>
                      </a:cubicBezTo>
                      <a:close/>
                      <a:moveTo>
                        <a:pt x="2600" y="238"/>
                      </a:moveTo>
                      <a:cubicBezTo>
                        <a:pt x="2569" y="204"/>
                        <a:pt x="2535" y="172"/>
                        <a:pt x="2495" y="149"/>
                      </a:cubicBezTo>
                      <a:cubicBezTo>
                        <a:pt x="2470" y="135"/>
                        <a:pt x="2442" y="124"/>
                        <a:pt x="2412" y="124"/>
                      </a:cubicBezTo>
                      <a:cubicBezTo>
                        <a:pt x="2399" y="124"/>
                        <a:pt x="2387" y="126"/>
                        <a:pt x="2375" y="131"/>
                      </a:cubicBezTo>
                      <a:cubicBezTo>
                        <a:pt x="2423" y="109"/>
                        <a:pt x="2477" y="115"/>
                        <a:pt x="2521" y="143"/>
                      </a:cubicBezTo>
                      <a:cubicBezTo>
                        <a:pt x="2541" y="156"/>
                        <a:pt x="2556" y="173"/>
                        <a:pt x="2570" y="192"/>
                      </a:cubicBezTo>
                      <a:cubicBezTo>
                        <a:pt x="2577" y="201"/>
                        <a:pt x="2583" y="210"/>
                        <a:pt x="2590" y="219"/>
                      </a:cubicBezTo>
                      <a:cubicBezTo>
                        <a:pt x="2593" y="223"/>
                        <a:pt x="2596" y="226"/>
                        <a:pt x="2600" y="230"/>
                      </a:cubicBezTo>
                      <a:cubicBezTo>
                        <a:pt x="2600" y="231"/>
                        <a:pt x="2603" y="233"/>
                        <a:pt x="2603" y="234"/>
                      </a:cubicBezTo>
                      <a:cubicBezTo>
                        <a:pt x="2603" y="234"/>
                        <a:pt x="2601" y="237"/>
                        <a:pt x="2600" y="238"/>
                      </a:cubicBezTo>
                      <a:close/>
                      <a:moveTo>
                        <a:pt x="2263" y="278"/>
                      </a:moveTo>
                      <a:cubicBezTo>
                        <a:pt x="2250" y="268"/>
                        <a:pt x="2237" y="258"/>
                        <a:pt x="2224" y="248"/>
                      </a:cubicBezTo>
                      <a:cubicBezTo>
                        <a:pt x="2251" y="244"/>
                        <a:pt x="2274" y="228"/>
                        <a:pt x="2292" y="208"/>
                      </a:cubicBezTo>
                      <a:cubicBezTo>
                        <a:pt x="2280" y="230"/>
                        <a:pt x="2269" y="254"/>
                        <a:pt x="2263" y="278"/>
                      </a:cubicBezTo>
                      <a:close/>
                      <a:moveTo>
                        <a:pt x="1962" y="183"/>
                      </a:moveTo>
                      <a:cubicBezTo>
                        <a:pt x="1955" y="202"/>
                        <a:pt x="1936" y="214"/>
                        <a:pt x="1916" y="216"/>
                      </a:cubicBezTo>
                      <a:cubicBezTo>
                        <a:pt x="1908" y="216"/>
                        <a:pt x="1899" y="215"/>
                        <a:pt x="1891" y="212"/>
                      </a:cubicBezTo>
                      <a:cubicBezTo>
                        <a:pt x="1888" y="211"/>
                        <a:pt x="1888" y="210"/>
                        <a:pt x="1888" y="207"/>
                      </a:cubicBezTo>
                      <a:cubicBezTo>
                        <a:pt x="1888" y="204"/>
                        <a:pt x="1888" y="201"/>
                        <a:pt x="1888" y="198"/>
                      </a:cubicBezTo>
                      <a:cubicBezTo>
                        <a:pt x="1888" y="193"/>
                        <a:pt x="1888" y="188"/>
                        <a:pt x="1889" y="182"/>
                      </a:cubicBezTo>
                      <a:cubicBezTo>
                        <a:pt x="1890" y="162"/>
                        <a:pt x="1896" y="143"/>
                        <a:pt x="1907" y="126"/>
                      </a:cubicBezTo>
                      <a:cubicBezTo>
                        <a:pt x="1911" y="121"/>
                        <a:pt x="1916" y="114"/>
                        <a:pt x="1921" y="110"/>
                      </a:cubicBezTo>
                      <a:cubicBezTo>
                        <a:pt x="1929" y="104"/>
                        <a:pt x="1939" y="112"/>
                        <a:pt x="1945" y="117"/>
                      </a:cubicBezTo>
                      <a:cubicBezTo>
                        <a:pt x="1962" y="134"/>
                        <a:pt x="1971" y="160"/>
                        <a:pt x="1962" y="183"/>
                      </a:cubicBezTo>
                      <a:cubicBezTo>
                        <a:pt x="1958" y="192"/>
                        <a:pt x="1965" y="174"/>
                        <a:pt x="1962" y="183"/>
                      </a:cubicBezTo>
                      <a:close/>
                      <a:moveTo>
                        <a:pt x="1902" y="306"/>
                      </a:moveTo>
                      <a:cubicBezTo>
                        <a:pt x="1902" y="306"/>
                        <a:pt x="1890" y="243"/>
                        <a:pt x="1888" y="211"/>
                      </a:cubicBezTo>
                      <a:cubicBezTo>
                        <a:pt x="1903" y="223"/>
                        <a:pt x="1923" y="227"/>
                        <a:pt x="1941" y="223"/>
                      </a:cubicBezTo>
                      <a:cubicBezTo>
                        <a:pt x="1922" y="247"/>
                        <a:pt x="1910" y="276"/>
                        <a:pt x="1902" y="306"/>
                      </a:cubicBezTo>
                      <a:cubicBezTo>
                        <a:pt x="1898" y="293"/>
                        <a:pt x="1902" y="306"/>
                        <a:pt x="1902" y="306"/>
                      </a:cubicBezTo>
                      <a:close/>
                      <a:moveTo>
                        <a:pt x="1684" y="322"/>
                      </a:moveTo>
                      <a:cubicBezTo>
                        <a:pt x="1721" y="308"/>
                        <a:pt x="1761" y="303"/>
                        <a:pt x="1799" y="313"/>
                      </a:cubicBezTo>
                      <a:cubicBezTo>
                        <a:pt x="1833" y="322"/>
                        <a:pt x="1864" y="342"/>
                        <a:pt x="1886" y="368"/>
                      </a:cubicBezTo>
                      <a:cubicBezTo>
                        <a:pt x="1822" y="343"/>
                        <a:pt x="1754" y="323"/>
                        <a:pt x="1684" y="322"/>
                      </a:cubicBezTo>
                      <a:cubicBezTo>
                        <a:pt x="1686" y="322"/>
                        <a:pt x="1737" y="323"/>
                        <a:pt x="1684" y="322"/>
                      </a:cubicBezTo>
                      <a:close/>
                      <a:moveTo>
                        <a:pt x="1697" y="3584"/>
                      </a:moveTo>
                      <a:cubicBezTo>
                        <a:pt x="1696" y="3583"/>
                        <a:pt x="1697" y="3584"/>
                        <a:pt x="1697" y="3584"/>
                      </a:cubicBezTo>
                      <a:cubicBezTo>
                        <a:pt x="1697" y="3583"/>
                        <a:pt x="1698" y="3583"/>
                        <a:pt x="1697" y="3584"/>
                      </a:cubicBezTo>
                      <a:close/>
                      <a:moveTo>
                        <a:pt x="1499" y="424"/>
                      </a:moveTo>
                      <a:cubicBezTo>
                        <a:pt x="1499" y="424"/>
                        <a:pt x="1510" y="392"/>
                        <a:pt x="1521" y="379"/>
                      </a:cubicBezTo>
                      <a:cubicBezTo>
                        <a:pt x="1526" y="373"/>
                        <a:pt x="1532" y="367"/>
                        <a:pt x="1539" y="362"/>
                      </a:cubicBezTo>
                      <a:cubicBezTo>
                        <a:pt x="1542" y="359"/>
                        <a:pt x="1546" y="356"/>
                        <a:pt x="1550" y="354"/>
                      </a:cubicBezTo>
                      <a:cubicBezTo>
                        <a:pt x="1552" y="352"/>
                        <a:pt x="1553" y="352"/>
                        <a:pt x="1555" y="352"/>
                      </a:cubicBezTo>
                      <a:cubicBezTo>
                        <a:pt x="1557" y="352"/>
                        <a:pt x="1559" y="354"/>
                        <a:pt x="1561" y="354"/>
                      </a:cubicBezTo>
                      <a:cubicBezTo>
                        <a:pt x="1534" y="371"/>
                        <a:pt x="1513" y="396"/>
                        <a:pt x="1499" y="424"/>
                      </a:cubicBezTo>
                      <a:cubicBezTo>
                        <a:pt x="1503" y="404"/>
                        <a:pt x="1499" y="424"/>
                        <a:pt x="1499" y="424"/>
                      </a:cubicBezTo>
                      <a:close/>
                      <a:moveTo>
                        <a:pt x="913" y="640"/>
                      </a:moveTo>
                      <a:cubicBezTo>
                        <a:pt x="918" y="656"/>
                        <a:pt x="926" y="670"/>
                        <a:pt x="935" y="683"/>
                      </a:cubicBezTo>
                      <a:cubicBezTo>
                        <a:pt x="937" y="686"/>
                        <a:pt x="940" y="711"/>
                        <a:pt x="941" y="714"/>
                      </a:cubicBezTo>
                      <a:cubicBezTo>
                        <a:pt x="925" y="705"/>
                        <a:pt x="891" y="689"/>
                        <a:pt x="891" y="689"/>
                      </a:cubicBezTo>
                      <a:cubicBezTo>
                        <a:pt x="891" y="689"/>
                        <a:pt x="908" y="657"/>
                        <a:pt x="913" y="640"/>
                      </a:cubicBezTo>
                      <a:close/>
                      <a:moveTo>
                        <a:pt x="912" y="3444"/>
                      </a:moveTo>
                      <a:cubicBezTo>
                        <a:pt x="892" y="3433"/>
                        <a:pt x="879" y="3409"/>
                        <a:pt x="871" y="3388"/>
                      </a:cubicBezTo>
                      <a:cubicBezTo>
                        <a:pt x="862" y="3365"/>
                        <a:pt x="858" y="3340"/>
                        <a:pt x="859" y="3316"/>
                      </a:cubicBezTo>
                      <a:cubicBezTo>
                        <a:pt x="859" y="3293"/>
                        <a:pt x="863" y="3270"/>
                        <a:pt x="870" y="3248"/>
                      </a:cubicBezTo>
                      <a:cubicBezTo>
                        <a:pt x="871" y="3245"/>
                        <a:pt x="872" y="3241"/>
                        <a:pt x="873" y="3239"/>
                      </a:cubicBezTo>
                      <a:cubicBezTo>
                        <a:pt x="874" y="3237"/>
                        <a:pt x="877" y="3236"/>
                        <a:pt x="879" y="3234"/>
                      </a:cubicBezTo>
                      <a:cubicBezTo>
                        <a:pt x="883" y="3230"/>
                        <a:pt x="886" y="3226"/>
                        <a:pt x="891" y="3224"/>
                      </a:cubicBezTo>
                      <a:cubicBezTo>
                        <a:pt x="897" y="3221"/>
                        <a:pt x="903" y="3218"/>
                        <a:pt x="909" y="3215"/>
                      </a:cubicBezTo>
                      <a:cubicBezTo>
                        <a:pt x="900" y="3261"/>
                        <a:pt x="893" y="3309"/>
                        <a:pt x="896" y="3356"/>
                      </a:cubicBezTo>
                      <a:cubicBezTo>
                        <a:pt x="898" y="3388"/>
                        <a:pt x="905" y="3420"/>
                        <a:pt x="921" y="3448"/>
                      </a:cubicBezTo>
                      <a:cubicBezTo>
                        <a:pt x="918" y="3447"/>
                        <a:pt x="915" y="3446"/>
                        <a:pt x="912" y="3444"/>
                      </a:cubicBezTo>
                      <a:cubicBezTo>
                        <a:pt x="908" y="3442"/>
                        <a:pt x="915" y="3446"/>
                        <a:pt x="912" y="3444"/>
                      </a:cubicBezTo>
                      <a:close/>
                      <a:moveTo>
                        <a:pt x="628" y="3010"/>
                      </a:moveTo>
                      <a:cubicBezTo>
                        <a:pt x="628" y="3010"/>
                        <a:pt x="630" y="2973"/>
                        <a:pt x="633" y="2955"/>
                      </a:cubicBezTo>
                      <a:cubicBezTo>
                        <a:pt x="635" y="2947"/>
                        <a:pt x="636" y="2940"/>
                        <a:pt x="638" y="2933"/>
                      </a:cubicBezTo>
                      <a:cubicBezTo>
                        <a:pt x="638" y="2932"/>
                        <a:pt x="639" y="2928"/>
                        <a:pt x="639" y="2928"/>
                      </a:cubicBezTo>
                      <a:cubicBezTo>
                        <a:pt x="640" y="2927"/>
                        <a:pt x="644" y="2926"/>
                        <a:pt x="646" y="2925"/>
                      </a:cubicBezTo>
                      <a:cubicBezTo>
                        <a:pt x="647" y="2925"/>
                        <a:pt x="649" y="2924"/>
                        <a:pt x="651" y="2923"/>
                      </a:cubicBezTo>
                      <a:cubicBezTo>
                        <a:pt x="642" y="2952"/>
                        <a:pt x="634" y="2981"/>
                        <a:pt x="628" y="3010"/>
                      </a:cubicBezTo>
                      <a:cubicBezTo>
                        <a:pt x="628" y="3003"/>
                        <a:pt x="628" y="3010"/>
                        <a:pt x="628" y="3010"/>
                      </a:cubicBezTo>
                      <a:close/>
                      <a:moveTo>
                        <a:pt x="576" y="3054"/>
                      </a:moveTo>
                      <a:cubicBezTo>
                        <a:pt x="574" y="3072"/>
                        <a:pt x="572" y="3093"/>
                        <a:pt x="559" y="3106"/>
                      </a:cubicBezTo>
                      <a:cubicBezTo>
                        <a:pt x="545" y="3119"/>
                        <a:pt x="524" y="3110"/>
                        <a:pt x="511" y="3101"/>
                      </a:cubicBezTo>
                      <a:cubicBezTo>
                        <a:pt x="496" y="3090"/>
                        <a:pt x="481" y="3072"/>
                        <a:pt x="488" y="3053"/>
                      </a:cubicBezTo>
                      <a:cubicBezTo>
                        <a:pt x="495" y="3035"/>
                        <a:pt x="514" y="3022"/>
                        <a:pt x="533" y="3020"/>
                      </a:cubicBezTo>
                      <a:cubicBezTo>
                        <a:pt x="544" y="3019"/>
                        <a:pt x="555" y="3022"/>
                        <a:pt x="564" y="3029"/>
                      </a:cubicBezTo>
                      <a:cubicBezTo>
                        <a:pt x="568" y="3033"/>
                        <a:pt x="571" y="3036"/>
                        <a:pt x="573" y="3041"/>
                      </a:cubicBezTo>
                      <a:cubicBezTo>
                        <a:pt x="576" y="3046"/>
                        <a:pt x="577" y="3049"/>
                        <a:pt x="576" y="3054"/>
                      </a:cubicBezTo>
                      <a:cubicBezTo>
                        <a:pt x="575" y="3062"/>
                        <a:pt x="576" y="3052"/>
                        <a:pt x="576" y="3054"/>
                      </a:cubicBezTo>
                      <a:close/>
                      <a:moveTo>
                        <a:pt x="398" y="1004"/>
                      </a:moveTo>
                      <a:cubicBezTo>
                        <a:pt x="398" y="1004"/>
                        <a:pt x="428" y="979"/>
                        <a:pt x="447" y="978"/>
                      </a:cubicBezTo>
                      <a:cubicBezTo>
                        <a:pt x="469" y="976"/>
                        <a:pt x="489" y="984"/>
                        <a:pt x="511" y="986"/>
                      </a:cubicBezTo>
                      <a:cubicBezTo>
                        <a:pt x="473" y="988"/>
                        <a:pt x="434" y="991"/>
                        <a:pt x="398" y="1004"/>
                      </a:cubicBezTo>
                      <a:cubicBezTo>
                        <a:pt x="403" y="994"/>
                        <a:pt x="398" y="1004"/>
                        <a:pt x="398" y="1004"/>
                      </a:cubicBezTo>
                      <a:close/>
                      <a:moveTo>
                        <a:pt x="428" y="1179"/>
                      </a:moveTo>
                      <a:cubicBezTo>
                        <a:pt x="395" y="1181"/>
                        <a:pt x="363" y="1189"/>
                        <a:pt x="330" y="1193"/>
                      </a:cubicBezTo>
                      <a:cubicBezTo>
                        <a:pt x="315" y="1195"/>
                        <a:pt x="299" y="1197"/>
                        <a:pt x="283" y="1195"/>
                      </a:cubicBezTo>
                      <a:cubicBezTo>
                        <a:pt x="268" y="1193"/>
                        <a:pt x="260" y="1183"/>
                        <a:pt x="255" y="1170"/>
                      </a:cubicBezTo>
                      <a:cubicBezTo>
                        <a:pt x="245" y="1143"/>
                        <a:pt x="246" y="1106"/>
                        <a:pt x="269" y="1086"/>
                      </a:cubicBezTo>
                      <a:cubicBezTo>
                        <a:pt x="290" y="1068"/>
                        <a:pt x="324" y="1072"/>
                        <a:pt x="338" y="1096"/>
                      </a:cubicBezTo>
                      <a:cubicBezTo>
                        <a:pt x="355" y="1125"/>
                        <a:pt x="334" y="1160"/>
                        <a:pt x="304" y="1168"/>
                      </a:cubicBezTo>
                      <a:cubicBezTo>
                        <a:pt x="336" y="1168"/>
                        <a:pt x="361" y="1138"/>
                        <a:pt x="361" y="1107"/>
                      </a:cubicBezTo>
                      <a:cubicBezTo>
                        <a:pt x="379" y="1135"/>
                        <a:pt x="404" y="1158"/>
                        <a:pt x="429" y="1179"/>
                      </a:cubicBezTo>
                      <a:cubicBezTo>
                        <a:pt x="429" y="1179"/>
                        <a:pt x="428" y="1179"/>
                        <a:pt x="428" y="1179"/>
                      </a:cubicBezTo>
                      <a:cubicBezTo>
                        <a:pt x="405" y="1180"/>
                        <a:pt x="428" y="1179"/>
                        <a:pt x="428" y="1179"/>
                      </a:cubicBezTo>
                      <a:close/>
                      <a:moveTo>
                        <a:pt x="384" y="2690"/>
                      </a:moveTo>
                      <a:cubicBezTo>
                        <a:pt x="373" y="2663"/>
                        <a:pt x="380" y="2630"/>
                        <a:pt x="389" y="2603"/>
                      </a:cubicBezTo>
                      <a:cubicBezTo>
                        <a:pt x="394" y="2590"/>
                        <a:pt x="400" y="2577"/>
                        <a:pt x="407" y="2565"/>
                      </a:cubicBezTo>
                      <a:cubicBezTo>
                        <a:pt x="410" y="2559"/>
                        <a:pt x="414" y="2553"/>
                        <a:pt x="418" y="2547"/>
                      </a:cubicBezTo>
                      <a:cubicBezTo>
                        <a:pt x="420" y="2544"/>
                        <a:pt x="427" y="2532"/>
                        <a:pt x="431" y="2532"/>
                      </a:cubicBezTo>
                      <a:cubicBezTo>
                        <a:pt x="412" y="2584"/>
                        <a:pt x="395" y="2637"/>
                        <a:pt x="384" y="2690"/>
                      </a:cubicBezTo>
                      <a:cubicBezTo>
                        <a:pt x="384" y="2690"/>
                        <a:pt x="393" y="2646"/>
                        <a:pt x="384" y="2690"/>
                      </a:cubicBezTo>
                      <a:close/>
                      <a:moveTo>
                        <a:pt x="256" y="1751"/>
                      </a:moveTo>
                      <a:cubicBezTo>
                        <a:pt x="253" y="1753"/>
                        <a:pt x="242" y="1741"/>
                        <a:pt x="239" y="1739"/>
                      </a:cubicBezTo>
                      <a:cubicBezTo>
                        <a:pt x="233" y="1734"/>
                        <a:pt x="227" y="1729"/>
                        <a:pt x="222" y="1724"/>
                      </a:cubicBezTo>
                      <a:cubicBezTo>
                        <a:pt x="236" y="1733"/>
                        <a:pt x="251" y="1740"/>
                        <a:pt x="266" y="1746"/>
                      </a:cubicBezTo>
                      <a:cubicBezTo>
                        <a:pt x="263" y="1748"/>
                        <a:pt x="260" y="1750"/>
                        <a:pt x="256" y="1751"/>
                      </a:cubicBezTo>
                      <a:cubicBezTo>
                        <a:pt x="256" y="1752"/>
                        <a:pt x="260" y="1750"/>
                        <a:pt x="256" y="1751"/>
                      </a:cubicBezTo>
                      <a:close/>
                      <a:moveTo>
                        <a:pt x="232" y="2202"/>
                      </a:moveTo>
                      <a:cubicBezTo>
                        <a:pt x="232" y="2202"/>
                        <a:pt x="218" y="2162"/>
                        <a:pt x="200" y="2149"/>
                      </a:cubicBezTo>
                      <a:cubicBezTo>
                        <a:pt x="219" y="2155"/>
                        <a:pt x="238" y="2159"/>
                        <a:pt x="258" y="2161"/>
                      </a:cubicBezTo>
                      <a:cubicBezTo>
                        <a:pt x="249" y="2174"/>
                        <a:pt x="241" y="2188"/>
                        <a:pt x="232" y="2202"/>
                      </a:cubicBezTo>
                      <a:cubicBezTo>
                        <a:pt x="231" y="2194"/>
                        <a:pt x="232" y="2202"/>
                        <a:pt x="232" y="2202"/>
                      </a:cubicBezTo>
                      <a:close/>
                      <a:moveTo>
                        <a:pt x="180" y="1781"/>
                      </a:moveTo>
                      <a:cubicBezTo>
                        <a:pt x="180" y="1781"/>
                        <a:pt x="184" y="1745"/>
                        <a:pt x="177" y="1729"/>
                      </a:cubicBezTo>
                      <a:cubicBezTo>
                        <a:pt x="198" y="1741"/>
                        <a:pt x="221" y="1750"/>
                        <a:pt x="244" y="1757"/>
                      </a:cubicBezTo>
                      <a:cubicBezTo>
                        <a:pt x="223" y="1767"/>
                        <a:pt x="202" y="1776"/>
                        <a:pt x="180" y="1781"/>
                      </a:cubicBezTo>
                      <a:cubicBezTo>
                        <a:pt x="182" y="1775"/>
                        <a:pt x="180" y="1781"/>
                        <a:pt x="180" y="1781"/>
                      </a:cubicBezTo>
                      <a:close/>
                      <a:moveTo>
                        <a:pt x="138" y="2129"/>
                      </a:moveTo>
                      <a:cubicBezTo>
                        <a:pt x="116" y="2125"/>
                        <a:pt x="96" y="2115"/>
                        <a:pt x="84" y="2095"/>
                      </a:cubicBezTo>
                      <a:cubicBezTo>
                        <a:pt x="70" y="2075"/>
                        <a:pt x="68" y="2049"/>
                        <a:pt x="71" y="2025"/>
                      </a:cubicBezTo>
                      <a:cubicBezTo>
                        <a:pt x="76" y="1976"/>
                        <a:pt x="101" y="1930"/>
                        <a:pt x="136" y="1896"/>
                      </a:cubicBezTo>
                      <a:cubicBezTo>
                        <a:pt x="108" y="1933"/>
                        <a:pt x="80" y="1978"/>
                        <a:pt x="80" y="2026"/>
                      </a:cubicBezTo>
                      <a:cubicBezTo>
                        <a:pt x="79" y="2057"/>
                        <a:pt x="92" y="2085"/>
                        <a:pt x="115" y="2105"/>
                      </a:cubicBezTo>
                      <a:cubicBezTo>
                        <a:pt x="127" y="2116"/>
                        <a:pt x="141" y="2125"/>
                        <a:pt x="155" y="2132"/>
                      </a:cubicBezTo>
                      <a:cubicBezTo>
                        <a:pt x="150" y="2131"/>
                        <a:pt x="144" y="2130"/>
                        <a:pt x="138" y="2129"/>
                      </a:cubicBezTo>
                      <a:cubicBezTo>
                        <a:pt x="133" y="2128"/>
                        <a:pt x="143" y="2130"/>
                        <a:pt x="138" y="2129"/>
                      </a:cubicBezTo>
                      <a:close/>
                      <a:moveTo>
                        <a:pt x="153" y="1786"/>
                      </a:moveTo>
                      <a:cubicBezTo>
                        <a:pt x="147" y="1786"/>
                        <a:pt x="141" y="1786"/>
                        <a:pt x="135" y="1786"/>
                      </a:cubicBezTo>
                      <a:cubicBezTo>
                        <a:pt x="133" y="1786"/>
                        <a:pt x="129" y="1787"/>
                        <a:pt x="126" y="1786"/>
                      </a:cubicBezTo>
                      <a:cubicBezTo>
                        <a:pt x="118" y="1785"/>
                        <a:pt x="109" y="1776"/>
                        <a:pt x="105" y="1770"/>
                      </a:cubicBezTo>
                      <a:cubicBezTo>
                        <a:pt x="101" y="1763"/>
                        <a:pt x="98" y="1752"/>
                        <a:pt x="100" y="1744"/>
                      </a:cubicBezTo>
                      <a:cubicBezTo>
                        <a:pt x="101" y="1736"/>
                        <a:pt x="108" y="1730"/>
                        <a:pt x="115" y="1728"/>
                      </a:cubicBezTo>
                      <a:cubicBezTo>
                        <a:pt x="133" y="1721"/>
                        <a:pt x="150" y="1731"/>
                        <a:pt x="160" y="1746"/>
                      </a:cubicBezTo>
                      <a:cubicBezTo>
                        <a:pt x="166" y="1754"/>
                        <a:pt x="169" y="1764"/>
                        <a:pt x="171" y="1773"/>
                      </a:cubicBezTo>
                      <a:cubicBezTo>
                        <a:pt x="172" y="1775"/>
                        <a:pt x="172" y="1777"/>
                        <a:pt x="172" y="1779"/>
                      </a:cubicBezTo>
                      <a:cubicBezTo>
                        <a:pt x="173" y="1782"/>
                        <a:pt x="173" y="1782"/>
                        <a:pt x="170" y="1783"/>
                      </a:cubicBezTo>
                      <a:cubicBezTo>
                        <a:pt x="165" y="1785"/>
                        <a:pt x="158" y="1785"/>
                        <a:pt x="153" y="1786"/>
                      </a:cubicBezTo>
                      <a:cubicBezTo>
                        <a:pt x="151" y="1786"/>
                        <a:pt x="159" y="1785"/>
                        <a:pt x="153" y="1786"/>
                      </a:cubicBezTo>
                      <a:close/>
                      <a:moveTo>
                        <a:pt x="136" y="1605"/>
                      </a:moveTo>
                      <a:cubicBezTo>
                        <a:pt x="138" y="1587"/>
                        <a:pt x="151" y="1573"/>
                        <a:pt x="164" y="1560"/>
                      </a:cubicBezTo>
                      <a:cubicBezTo>
                        <a:pt x="146" y="1591"/>
                        <a:pt x="141" y="1626"/>
                        <a:pt x="156" y="1658"/>
                      </a:cubicBezTo>
                      <a:cubicBezTo>
                        <a:pt x="145" y="1644"/>
                        <a:pt x="134" y="1625"/>
                        <a:pt x="136" y="1605"/>
                      </a:cubicBezTo>
                      <a:cubicBezTo>
                        <a:pt x="136" y="1602"/>
                        <a:pt x="135" y="1615"/>
                        <a:pt x="136" y="1605"/>
                      </a:cubicBezTo>
                      <a:close/>
                      <a:moveTo>
                        <a:pt x="3987" y="1018"/>
                      </a:moveTo>
                      <a:cubicBezTo>
                        <a:pt x="4000" y="1022"/>
                        <a:pt x="4019" y="1033"/>
                        <a:pt x="4018" y="1048"/>
                      </a:cubicBezTo>
                      <a:cubicBezTo>
                        <a:pt x="4018" y="1064"/>
                        <a:pt x="4001" y="1078"/>
                        <a:pt x="3991" y="1089"/>
                      </a:cubicBezTo>
                      <a:cubicBezTo>
                        <a:pt x="3996" y="1065"/>
                        <a:pt x="3996" y="1039"/>
                        <a:pt x="3983" y="1017"/>
                      </a:cubicBezTo>
                      <a:cubicBezTo>
                        <a:pt x="3984" y="1017"/>
                        <a:pt x="3986" y="1018"/>
                        <a:pt x="3987" y="1018"/>
                      </a:cubicBezTo>
                      <a:cubicBezTo>
                        <a:pt x="3989" y="1019"/>
                        <a:pt x="3986" y="1018"/>
                        <a:pt x="3987" y="1018"/>
                      </a:cubicBezTo>
                      <a:close/>
                      <a:moveTo>
                        <a:pt x="4486" y="2044"/>
                      </a:moveTo>
                      <a:cubicBezTo>
                        <a:pt x="4474" y="2021"/>
                        <a:pt x="4445" y="2007"/>
                        <a:pt x="4420" y="2017"/>
                      </a:cubicBezTo>
                      <a:cubicBezTo>
                        <a:pt x="4400" y="2025"/>
                        <a:pt x="4386" y="2050"/>
                        <a:pt x="4391" y="2072"/>
                      </a:cubicBezTo>
                      <a:cubicBezTo>
                        <a:pt x="4397" y="2059"/>
                        <a:pt x="4415" y="2041"/>
                        <a:pt x="4431" y="2048"/>
                      </a:cubicBezTo>
                      <a:cubicBezTo>
                        <a:pt x="4439" y="2052"/>
                        <a:pt x="4444" y="2059"/>
                        <a:pt x="4439" y="2067"/>
                      </a:cubicBezTo>
                      <a:cubicBezTo>
                        <a:pt x="4435" y="2076"/>
                        <a:pt x="4427" y="2084"/>
                        <a:pt x="4420" y="2090"/>
                      </a:cubicBezTo>
                      <a:cubicBezTo>
                        <a:pt x="4405" y="2104"/>
                        <a:pt x="4385" y="2114"/>
                        <a:pt x="4365" y="2107"/>
                      </a:cubicBezTo>
                      <a:cubicBezTo>
                        <a:pt x="4356" y="2104"/>
                        <a:pt x="4346" y="2098"/>
                        <a:pt x="4340" y="2090"/>
                      </a:cubicBezTo>
                      <a:cubicBezTo>
                        <a:pt x="4337" y="2087"/>
                        <a:pt x="4335" y="2081"/>
                        <a:pt x="4333" y="2077"/>
                      </a:cubicBezTo>
                      <a:cubicBezTo>
                        <a:pt x="4330" y="2071"/>
                        <a:pt x="4328" y="2066"/>
                        <a:pt x="4325" y="2061"/>
                      </a:cubicBezTo>
                      <a:cubicBezTo>
                        <a:pt x="4322" y="2055"/>
                        <a:pt x="4319" y="2050"/>
                        <a:pt x="4315" y="2044"/>
                      </a:cubicBezTo>
                      <a:cubicBezTo>
                        <a:pt x="4312" y="2039"/>
                        <a:pt x="4308" y="2033"/>
                        <a:pt x="4306" y="2027"/>
                      </a:cubicBezTo>
                      <a:cubicBezTo>
                        <a:pt x="4302" y="2016"/>
                        <a:pt x="4302" y="2001"/>
                        <a:pt x="4302" y="1989"/>
                      </a:cubicBezTo>
                      <a:cubicBezTo>
                        <a:pt x="4309" y="1993"/>
                        <a:pt x="4317" y="1996"/>
                        <a:pt x="4324" y="1999"/>
                      </a:cubicBezTo>
                      <a:cubicBezTo>
                        <a:pt x="4319" y="1993"/>
                        <a:pt x="4314" y="1987"/>
                        <a:pt x="4309" y="1981"/>
                      </a:cubicBezTo>
                      <a:cubicBezTo>
                        <a:pt x="4307" y="1979"/>
                        <a:pt x="4304" y="1975"/>
                        <a:pt x="4303" y="1972"/>
                      </a:cubicBezTo>
                      <a:cubicBezTo>
                        <a:pt x="4303" y="1969"/>
                        <a:pt x="4304" y="1965"/>
                        <a:pt x="4305" y="1962"/>
                      </a:cubicBezTo>
                      <a:cubicBezTo>
                        <a:pt x="4307" y="1952"/>
                        <a:pt x="4310" y="1942"/>
                        <a:pt x="4314" y="1932"/>
                      </a:cubicBezTo>
                      <a:cubicBezTo>
                        <a:pt x="4306" y="1940"/>
                        <a:pt x="4298" y="1948"/>
                        <a:pt x="4292" y="1958"/>
                      </a:cubicBezTo>
                      <a:cubicBezTo>
                        <a:pt x="4280" y="1941"/>
                        <a:pt x="4269" y="1923"/>
                        <a:pt x="4259" y="1905"/>
                      </a:cubicBezTo>
                      <a:cubicBezTo>
                        <a:pt x="4254" y="1895"/>
                        <a:pt x="4249" y="1885"/>
                        <a:pt x="4245" y="1875"/>
                      </a:cubicBezTo>
                      <a:cubicBezTo>
                        <a:pt x="4244" y="1873"/>
                        <a:pt x="4239" y="1864"/>
                        <a:pt x="4239" y="1862"/>
                      </a:cubicBezTo>
                      <a:cubicBezTo>
                        <a:pt x="4240" y="1861"/>
                        <a:pt x="4250" y="1857"/>
                        <a:pt x="4252" y="1856"/>
                      </a:cubicBezTo>
                      <a:cubicBezTo>
                        <a:pt x="4277" y="1841"/>
                        <a:pt x="4296" y="1818"/>
                        <a:pt x="4299" y="1788"/>
                      </a:cubicBezTo>
                      <a:cubicBezTo>
                        <a:pt x="4300" y="1774"/>
                        <a:pt x="4298" y="1760"/>
                        <a:pt x="4294" y="1747"/>
                      </a:cubicBezTo>
                      <a:cubicBezTo>
                        <a:pt x="4293" y="1744"/>
                        <a:pt x="4293" y="1744"/>
                        <a:pt x="4296" y="1742"/>
                      </a:cubicBezTo>
                      <a:cubicBezTo>
                        <a:pt x="4299" y="1741"/>
                        <a:pt x="4301" y="1740"/>
                        <a:pt x="4304" y="1740"/>
                      </a:cubicBezTo>
                      <a:cubicBezTo>
                        <a:pt x="4309" y="1738"/>
                        <a:pt x="4314" y="1737"/>
                        <a:pt x="4319" y="1737"/>
                      </a:cubicBezTo>
                      <a:cubicBezTo>
                        <a:pt x="4329" y="1736"/>
                        <a:pt x="4338" y="1737"/>
                        <a:pt x="4347" y="1741"/>
                      </a:cubicBezTo>
                      <a:cubicBezTo>
                        <a:pt x="4378" y="1754"/>
                        <a:pt x="4390" y="1795"/>
                        <a:pt x="4376" y="1825"/>
                      </a:cubicBezTo>
                      <a:cubicBezTo>
                        <a:pt x="4368" y="1842"/>
                        <a:pt x="4352" y="1854"/>
                        <a:pt x="4333" y="1854"/>
                      </a:cubicBezTo>
                      <a:cubicBezTo>
                        <a:pt x="4314" y="1855"/>
                        <a:pt x="4297" y="1845"/>
                        <a:pt x="4287" y="1829"/>
                      </a:cubicBezTo>
                      <a:cubicBezTo>
                        <a:pt x="4296" y="1857"/>
                        <a:pt x="4326" y="1871"/>
                        <a:pt x="4354" y="1866"/>
                      </a:cubicBezTo>
                      <a:cubicBezTo>
                        <a:pt x="4380" y="1861"/>
                        <a:pt x="4400" y="1841"/>
                        <a:pt x="4409" y="1817"/>
                      </a:cubicBezTo>
                      <a:cubicBezTo>
                        <a:pt x="4420" y="1789"/>
                        <a:pt x="4417" y="1757"/>
                        <a:pt x="4402" y="1732"/>
                      </a:cubicBezTo>
                      <a:cubicBezTo>
                        <a:pt x="4387" y="1706"/>
                        <a:pt x="4361" y="1689"/>
                        <a:pt x="4331" y="1684"/>
                      </a:cubicBezTo>
                      <a:cubicBezTo>
                        <a:pt x="4314" y="1682"/>
                        <a:pt x="4297" y="1683"/>
                        <a:pt x="4280" y="1688"/>
                      </a:cubicBezTo>
                      <a:cubicBezTo>
                        <a:pt x="4277" y="1689"/>
                        <a:pt x="4271" y="1692"/>
                        <a:pt x="4269" y="1690"/>
                      </a:cubicBezTo>
                      <a:cubicBezTo>
                        <a:pt x="4266" y="1689"/>
                        <a:pt x="4263" y="1681"/>
                        <a:pt x="4261" y="1678"/>
                      </a:cubicBezTo>
                      <a:cubicBezTo>
                        <a:pt x="4256" y="1670"/>
                        <a:pt x="4251" y="1662"/>
                        <a:pt x="4245" y="1655"/>
                      </a:cubicBezTo>
                      <a:cubicBezTo>
                        <a:pt x="4269" y="1652"/>
                        <a:pt x="4293" y="1644"/>
                        <a:pt x="4310" y="1626"/>
                      </a:cubicBezTo>
                      <a:cubicBezTo>
                        <a:pt x="4326" y="1609"/>
                        <a:pt x="4333" y="1584"/>
                        <a:pt x="4329" y="1561"/>
                      </a:cubicBezTo>
                      <a:cubicBezTo>
                        <a:pt x="4322" y="1522"/>
                        <a:pt x="4280" y="1495"/>
                        <a:pt x="4243" y="1510"/>
                      </a:cubicBezTo>
                      <a:cubicBezTo>
                        <a:pt x="4263" y="1514"/>
                        <a:pt x="4284" y="1528"/>
                        <a:pt x="4289" y="1549"/>
                      </a:cubicBezTo>
                      <a:cubicBezTo>
                        <a:pt x="4294" y="1571"/>
                        <a:pt x="4282" y="1590"/>
                        <a:pt x="4261" y="1595"/>
                      </a:cubicBezTo>
                      <a:cubicBezTo>
                        <a:pt x="4243" y="1600"/>
                        <a:pt x="4216" y="1600"/>
                        <a:pt x="4202" y="1584"/>
                      </a:cubicBezTo>
                      <a:cubicBezTo>
                        <a:pt x="4196" y="1576"/>
                        <a:pt x="4193" y="1565"/>
                        <a:pt x="4189" y="1556"/>
                      </a:cubicBezTo>
                      <a:cubicBezTo>
                        <a:pt x="4186" y="1544"/>
                        <a:pt x="4183" y="1533"/>
                        <a:pt x="4178" y="1522"/>
                      </a:cubicBezTo>
                      <a:cubicBezTo>
                        <a:pt x="4167" y="1497"/>
                        <a:pt x="4147" y="1478"/>
                        <a:pt x="4119" y="1471"/>
                      </a:cubicBezTo>
                      <a:cubicBezTo>
                        <a:pt x="4141" y="1467"/>
                        <a:pt x="4164" y="1466"/>
                        <a:pt x="4185" y="1459"/>
                      </a:cubicBezTo>
                      <a:cubicBezTo>
                        <a:pt x="4205" y="1454"/>
                        <a:pt x="4224" y="1444"/>
                        <a:pt x="4241" y="1432"/>
                      </a:cubicBezTo>
                      <a:cubicBezTo>
                        <a:pt x="4272" y="1409"/>
                        <a:pt x="4297" y="1377"/>
                        <a:pt x="4309" y="1340"/>
                      </a:cubicBezTo>
                      <a:cubicBezTo>
                        <a:pt x="4322" y="1301"/>
                        <a:pt x="4321" y="1254"/>
                        <a:pt x="4285" y="1227"/>
                      </a:cubicBezTo>
                      <a:cubicBezTo>
                        <a:pt x="4253" y="1203"/>
                        <a:pt x="4206" y="1206"/>
                        <a:pt x="4180" y="1239"/>
                      </a:cubicBezTo>
                      <a:cubicBezTo>
                        <a:pt x="4166" y="1257"/>
                        <a:pt x="4161" y="1282"/>
                        <a:pt x="4170" y="1304"/>
                      </a:cubicBezTo>
                      <a:cubicBezTo>
                        <a:pt x="4176" y="1320"/>
                        <a:pt x="4190" y="1335"/>
                        <a:pt x="4207" y="1339"/>
                      </a:cubicBezTo>
                      <a:cubicBezTo>
                        <a:pt x="4191" y="1320"/>
                        <a:pt x="4187" y="1288"/>
                        <a:pt x="4208" y="1270"/>
                      </a:cubicBezTo>
                      <a:cubicBezTo>
                        <a:pt x="4218" y="1261"/>
                        <a:pt x="4232" y="1259"/>
                        <a:pt x="4244" y="1267"/>
                      </a:cubicBezTo>
                      <a:cubicBezTo>
                        <a:pt x="4255" y="1273"/>
                        <a:pt x="4258" y="1284"/>
                        <a:pt x="4257" y="1296"/>
                      </a:cubicBezTo>
                      <a:cubicBezTo>
                        <a:pt x="4256" y="1324"/>
                        <a:pt x="4242" y="1352"/>
                        <a:pt x="4226" y="1375"/>
                      </a:cubicBezTo>
                      <a:cubicBezTo>
                        <a:pt x="4209" y="1397"/>
                        <a:pt x="4188" y="1415"/>
                        <a:pt x="4164" y="1428"/>
                      </a:cubicBezTo>
                      <a:cubicBezTo>
                        <a:pt x="4151" y="1435"/>
                        <a:pt x="4137" y="1441"/>
                        <a:pt x="4123" y="1449"/>
                      </a:cubicBezTo>
                      <a:cubicBezTo>
                        <a:pt x="4117" y="1452"/>
                        <a:pt x="4112" y="1456"/>
                        <a:pt x="4106" y="1461"/>
                      </a:cubicBezTo>
                      <a:cubicBezTo>
                        <a:pt x="4104" y="1463"/>
                        <a:pt x="4102" y="1467"/>
                        <a:pt x="4100" y="1468"/>
                      </a:cubicBezTo>
                      <a:cubicBezTo>
                        <a:pt x="4097" y="1469"/>
                        <a:pt x="4092" y="1468"/>
                        <a:pt x="4089" y="1468"/>
                      </a:cubicBezTo>
                      <a:cubicBezTo>
                        <a:pt x="4116" y="1446"/>
                        <a:pt x="4149" y="1416"/>
                        <a:pt x="4153" y="1379"/>
                      </a:cubicBezTo>
                      <a:cubicBezTo>
                        <a:pt x="4156" y="1353"/>
                        <a:pt x="4140" y="1332"/>
                        <a:pt x="4121" y="1317"/>
                      </a:cubicBezTo>
                      <a:cubicBezTo>
                        <a:pt x="4097" y="1298"/>
                        <a:pt x="4068" y="1287"/>
                        <a:pt x="4039" y="1278"/>
                      </a:cubicBezTo>
                      <a:cubicBezTo>
                        <a:pt x="4011" y="1269"/>
                        <a:pt x="3982" y="1262"/>
                        <a:pt x="3953" y="1257"/>
                      </a:cubicBezTo>
                      <a:cubicBezTo>
                        <a:pt x="3937" y="1254"/>
                        <a:pt x="3921" y="1252"/>
                        <a:pt x="3905" y="1250"/>
                      </a:cubicBezTo>
                      <a:cubicBezTo>
                        <a:pt x="3923" y="1227"/>
                        <a:pt x="3939" y="1204"/>
                        <a:pt x="3954" y="1179"/>
                      </a:cubicBezTo>
                      <a:cubicBezTo>
                        <a:pt x="3964" y="1247"/>
                        <a:pt x="4049" y="1273"/>
                        <a:pt x="4108" y="1260"/>
                      </a:cubicBezTo>
                      <a:cubicBezTo>
                        <a:pt x="4139" y="1253"/>
                        <a:pt x="4166" y="1236"/>
                        <a:pt x="4184" y="1210"/>
                      </a:cubicBezTo>
                      <a:cubicBezTo>
                        <a:pt x="4202" y="1184"/>
                        <a:pt x="4210" y="1150"/>
                        <a:pt x="4199" y="1119"/>
                      </a:cubicBezTo>
                      <a:cubicBezTo>
                        <a:pt x="4190" y="1092"/>
                        <a:pt x="4166" y="1070"/>
                        <a:pt x="4137" y="1068"/>
                      </a:cubicBezTo>
                      <a:cubicBezTo>
                        <a:pt x="4155" y="1077"/>
                        <a:pt x="4168" y="1095"/>
                        <a:pt x="4173" y="1114"/>
                      </a:cubicBezTo>
                      <a:cubicBezTo>
                        <a:pt x="4178" y="1134"/>
                        <a:pt x="4173" y="1155"/>
                        <a:pt x="4161" y="1172"/>
                      </a:cubicBezTo>
                      <a:cubicBezTo>
                        <a:pt x="4136" y="1210"/>
                        <a:pt x="4084" y="1218"/>
                        <a:pt x="4044" y="1201"/>
                      </a:cubicBezTo>
                      <a:cubicBezTo>
                        <a:pt x="4028" y="1194"/>
                        <a:pt x="4008" y="1179"/>
                        <a:pt x="4014" y="1159"/>
                      </a:cubicBezTo>
                      <a:cubicBezTo>
                        <a:pt x="4020" y="1140"/>
                        <a:pt x="4039" y="1124"/>
                        <a:pt x="4050" y="1108"/>
                      </a:cubicBezTo>
                      <a:cubicBezTo>
                        <a:pt x="4063" y="1090"/>
                        <a:pt x="4073" y="1069"/>
                        <a:pt x="4071" y="1047"/>
                      </a:cubicBezTo>
                      <a:cubicBezTo>
                        <a:pt x="4069" y="1026"/>
                        <a:pt x="4057" y="1008"/>
                        <a:pt x="4041" y="995"/>
                      </a:cubicBezTo>
                      <a:cubicBezTo>
                        <a:pt x="4022" y="981"/>
                        <a:pt x="3998" y="975"/>
                        <a:pt x="3974" y="979"/>
                      </a:cubicBezTo>
                      <a:cubicBezTo>
                        <a:pt x="3968" y="979"/>
                        <a:pt x="3962" y="981"/>
                        <a:pt x="3956" y="983"/>
                      </a:cubicBezTo>
                      <a:cubicBezTo>
                        <a:pt x="3954" y="983"/>
                        <a:pt x="3951" y="985"/>
                        <a:pt x="3949" y="985"/>
                      </a:cubicBezTo>
                      <a:cubicBezTo>
                        <a:pt x="3947" y="985"/>
                        <a:pt x="3943" y="982"/>
                        <a:pt x="3941" y="981"/>
                      </a:cubicBezTo>
                      <a:cubicBezTo>
                        <a:pt x="3929" y="975"/>
                        <a:pt x="3917" y="971"/>
                        <a:pt x="3905" y="968"/>
                      </a:cubicBezTo>
                      <a:cubicBezTo>
                        <a:pt x="3921" y="963"/>
                        <a:pt x="3938" y="957"/>
                        <a:pt x="3953" y="949"/>
                      </a:cubicBezTo>
                      <a:cubicBezTo>
                        <a:pt x="3903" y="953"/>
                        <a:pt x="3851" y="954"/>
                        <a:pt x="3805" y="931"/>
                      </a:cubicBezTo>
                      <a:cubicBezTo>
                        <a:pt x="3786" y="922"/>
                        <a:pt x="3768" y="908"/>
                        <a:pt x="3756" y="890"/>
                      </a:cubicBezTo>
                      <a:cubicBezTo>
                        <a:pt x="3744" y="871"/>
                        <a:pt x="3738" y="848"/>
                        <a:pt x="3735" y="825"/>
                      </a:cubicBezTo>
                      <a:cubicBezTo>
                        <a:pt x="3733" y="816"/>
                        <a:pt x="3732" y="805"/>
                        <a:pt x="3735" y="795"/>
                      </a:cubicBezTo>
                      <a:cubicBezTo>
                        <a:pt x="3738" y="786"/>
                        <a:pt x="3747" y="780"/>
                        <a:pt x="3754" y="775"/>
                      </a:cubicBezTo>
                      <a:cubicBezTo>
                        <a:pt x="3775" y="762"/>
                        <a:pt x="3798" y="750"/>
                        <a:pt x="3822" y="746"/>
                      </a:cubicBezTo>
                      <a:cubicBezTo>
                        <a:pt x="3844" y="743"/>
                        <a:pt x="3868" y="747"/>
                        <a:pt x="3885" y="763"/>
                      </a:cubicBezTo>
                      <a:cubicBezTo>
                        <a:pt x="3901" y="778"/>
                        <a:pt x="3907" y="803"/>
                        <a:pt x="3898" y="824"/>
                      </a:cubicBezTo>
                      <a:cubicBezTo>
                        <a:pt x="3887" y="848"/>
                        <a:pt x="3860" y="858"/>
                        <a:pt x="3836" y="862"/>
                      </a:cubicBezTo>
                      <a:cubicBezTo>
                        <a:pt x="3817" y="864"/>
                        <a:pt x="3797" y="863"/>
                        <a:pt x="3778" y="867"/>
                      </a:cubicBezTo>
                      <a:cubicBezTo>
                        <a:pt x="3810" y="873"/>
                        <a:pt x="3842" y="883"/>
                        <a:pt x="3875" y="875"/>
                      </a:cubicBezTo>
                      <a:cubicBezTo>
                        <a:pt x="3908" y="866"/>
                        <a:pt x="3932" y="841"/>
                        <a:pt x="3938" y="808"/>
                      </a:cubicBezTo>
                      <a:cubicBezTo>
                        <a:pt x="3943" y="776"/>
                        <a:pt x="3931" y="743"/>
                        <a:pt x="3907" y="721"/>
                      </a:cubicBezTo>
                      <a:cubicBezTo>
                        <a:pt x="3883" y="700"/>
                        <a:pt x="3850" y="691"/>
                        <a:pt x="3818" y="693"/>
                      </a:cubicBezTo>
                      <a:cubicBezTo>
                        <a:pt x="3783" y="694"/>
                        <a:pt x="3750" y="708"/>
                        <a:pt x="3721" y="727"/>
                      </a:cubicBezTo>
                      <a:cubicBezTo>
                        <a:pt x="3708" y="694"/>
                        <a:pt x="3683" y="670"/>
                        <a:pt x="3652" y="655"/>
                      </a:cubicBezTo>
                      <a:cubicBezTo>
                        <a:pt x="3685" y="655"/>
                        <a:pt x="3718" y="646"/>
                        <a:pt x="3740" y="621"/>
                      </a:cubicBezTo>
                      <a:cubicBezTo>
                        <a:pt x="3762" y="596"/>
                        <a:pt x="3765" y="561"/>
                        <a:pt x="3751" y="532"/>
                      </a:cubicBezTo>
                      <a:cubicBezTo>
                        <a:pt x="3738" y="506"/>
                        <a:pt x="3714" y="489"/>
                        <a:pt x="3687" y="481"/>
                      </a:cubicBezTo>
                      <a:cubicBezTo>
                        <a:pt x="3670" y="476"/>
                        <a:pt x="3652" y="474"/>
                        <a:pt x="3635" y="477"/>
                      </a:cubicBezTo>
                      <a:cubicBezTo>
                        <a:pt x="3622" y="479"/>
                        <a:pt x="3605" y="484"/>
                        <a:pt x="3598" y="497"/>
                      </a:cubicBezTo>
                      <a:cubicBezTo>
                        <a:pt x="3590" y="513"/>
                        <a:pt x="3600" y="531"/>
                        <a:pt x="3615" y="538"/>
                      </a:cubicBezTo>
                      <a:cubicBezTo>
                        <a:pt x="3623" y="541"/>
                        <a:pt x="3632" y="542"/>
                        <a:pt x="3640" y="540"/>
                      </a:cubicBezTo>
                      <a:cubicBezTo>
                        <a:pt x="3641" y="539"/>
                        <a:pt x="3655" y="532"/>
                        <a:pt x="3654" y="530"/>
                      </a:cubicBezTo>
                      <a:cubicBezTo>
                        <a:pt x="3648" y="532"/>
                        <a:pt x="3641" y="532"/>
                        <a:pt x="3635" y="529"/>
                      </a:cubicBezTo>
                      <a:cubicBezTo>
                        <a:pt x="3632" y="528"/>
                        <a:pt x="3624" y="524"/>
                        <a:pt x="3624" y="519"/>
                      </a:cubicBezTo>
                      <a:cubicBezTo>
                        <a:pt x="3624" y="512"/>
                        <a:pt x="3643" y="517"/>
                        <a:pt x="3648" y="518"/>
                      </a:cubicBezTo>
                      <a:cubicBezTo>
                        <a:pt x="3670" y="522"/>
                        <a:pt x="3698" y="534"/>
                        <a:pt x="3702" y="560"/>
                      </a:cubicBezTo>
                      <a:cubicBezTo>
                        <a:pt x="3708" y="591"/>
                        <a:pt x="3667" y="596"/>
                        <a:pt x="3645" y="596"/>
                      </a:cubicBezTo>
                      <a:cubicBezTo>
                        <a:pt x="3614" y="596"/>
                        <a:pt x="3582" y="592"/>
                        <a:pt x="3550" y="589"/>
                      </a:cubicBezTo>
                      <a:cubicBezTo>
                        <a:pt x="3516" y="586"/>
                        <a:pt x="3478" y="581"/>
                        <a:pt x="3445" y="595"/>
                      </a:cubicBezTo>
                      <a:cubicBezTo>
                        <a:pt x="3444" y="565"/>
                        <a:pt x="3443" y="534"/>
                        <a:pt x="3442" y="503"/>
                      </a:cubicBezTo>
                      <a:cubicBezTo>
                        <a:pt x="3441" y="478"/>
                        <a:pt x="3437" y="448"/>
                        <a:pt x="3452" y="426"/>
                      </a:cubicBezTo>
                      <a:cubicBezTo>
                        <a:pt x="3458" y="416"/>
                        <a:pt x="3467" y="409"/>
                        <a:pt x="3479" y="408"/>
                      </a:cubicBezTo>
                      <a:cubicBezTo>
                        <a:pt x="3492" y="408"/>
                        <a:pt x="3505" y="414"/>
                        <a:pt x="3514" y="423"/>
                      </a:cubicBezTo>
                      <a:cubicBezTo>
                        <a:pt x="3530" y="439"/>
                        <a:pt x="3534" y="468"/>
                        <a:pt x="3517" y="485"/>
                      </a:cubicBezTo>
                      <a:cubicBezTo>
                        <a:pt x="3503" y="500"/>
                        <a:pt x="3479" y="498"/>
                        <a:pt x="3465" y="485"/>
                      </a:cubicBezTo>
                      <a:cubicBezTo>
                        <a:pt x="3478" y="503"/>
                        <a:pt x="3504" y="506"/>
                        <a:pt x="3522" y="496"/>
                      </a:cubicBezTo>
                      <a:cubicBezTo>
                        <a:pt x="3542" y="485"/>
                        <a:pt x="3552" y="461"/>
                        <a:pt x="3551" y="440"/>
                      </a:cubicBezTo>
                      <a:cubicBezTo>
                        <a:pt x="3550" y="412"/>
                        <a:pt x="3533" y="387"/>
                        <a:pt x="3510" y="374"/>
                      </a:cubicBezTo>
                      <a:cubicBezTo>
                        <a:pt x="3483" y="359"/>
                        <a:pt x="3451" y="361"/>
                        <a:pt x="3426" y="378"/>
                      </a:cubicBezTo>
                      <a:cubicBezTo>
                        <a:pt x="3398" y="398"/>
                        <a:pt x="3385" y="431"/>
                        <a:pt x="3382" y="464"/>
                      </a:cubicBezTo>
                      <a:cubicBezTo>
                        <a:pt x="3376" y="439"/>
                        <a:pt x="3364" y="410"/>
                        <a:pt x="3340" y="397"/>
                      </a:cubicBezTo>
                      <a:cubicBezTo>
                        <a:pt x="3322" y="387"/>
                        <a:pt x="3301" y="390"/>
                        <a:pt x="3282" y="396"/>
                      </a:cubicBezTo>
                      <a:cubicBezTo>
                        <a:pt x="3240" y="411"/>
                        <a:pt x="3203" y="445"/>
                        <a:pt x="3172" y="477"/>
                      </a:cubicBezTo>
                      <a:cubicBezTo>
                        <a:pt x="3164" y="485"/>
                        <a:pt x="3157" y="493"/>
                        <a:pt x="3149" y="502"/>
                      </a:cubicBezTo>
                      <a:cubicBezTo>
                        <a:pt x="3172" y="461"/>
                        <a:pt x="3195" y="414"/>
                        <a:pt x="3196" y="366"/>
                      </a:cubicBezTo>
                      <a:cubicBezTo>
                        <a:pt x="3233" y="383"/>
                        <a:pt x="3277" y="372"/>
                        <a:pt x="3296" y="336"/>
                      </a:cubicBezTo>
                      <a:cubicBezTo>
                        <a:pt x="3313" y="304"/>
                        <a:pt x="3304" y="253"/>
                        <a:pt x="3263" y="246"/>
                      </a:cubicBezTo>
                      <a:cubicBezTo>
                        <a:pt x="3253" y="245"/>
                        <a:pt x="3242" y="248"/>
                        <a:pt x="3236" y="256"/>
                      </a:cubicBezTo>
                      <a:cubicBezTo>
                        <a:pt x="3233" y="259"/>
                        <a:pt x="3230" y="263"/>
                        <a:pt x="3230" y="267"/>
                      </a:cubicBezTo>
                      <a:cubicBezTo>
                        <a:pt x="3230" y="268"/>
                        <a:pt x="3231" y="276"/>
                        <a:pt x="3233" y="275"/>
                      </a:cubicBezTo>
                      <a:cubicBezTo>
                        <a:pt x="3243" y="255"/>
                        <a:pt x="3265" y="273"/>
                        <a:pt x="3265" y="290"/>
                      </a:cubicBezTo>
                      <a:cubicBezTo>
                        <a:pt x="3266" y="307"/>
                        <a:pt x="3251" y="322"/>
                        <a:pt x="3234" y="320"/>
                      </a:cubicBezTo>
                      <a:cubicBezTo>
                        <a:pt x="3219" y="318"/>
                        <a:pt x="3210" y="308"/>
                        <a:pt x="3206" y="294"/>
                      </a:cubicBezTo>
                      <a:cubicBezTo>
                        <a:pt x="3200" y="276"/>
                        <a:pt x="3193" y="258"/>
                        <a:pt x="3181" y="242"/>
                      </a:cubicBezTo>
                      <a:cubicBezTo>
                        <a:pt x="3160" y="214"/>
                        <a:pt x="3127" y="196"/>
                        <a:pt x="3092" y="190"/>
                      </a:cubicBezTo>
                      <a:cubicBezTo>
                        <a:pt x="3055" y="183"/>
                        <a:pt x="3016" y="191"/>
                        <a:pt x="2983" y="208"/>
                      </a:cubicBezTo>
                      <a:cubicBezTo>
                        <a:pt x="2967" y="216"/>
                        <a:pt x="2951" y="226"/>
                        <a:pt x="2936" y="237"/>
                      </a:cubicBezTo>
                      <a:cubicBezTo>
                        <a:pt x="2929" y="244"/>
                        <a:pt x="2922" y="251"/>
                        <a:pt x="2917" y="259"/>
                      </a:cubicBezTo>
                      <a:cubicBezTo>
                        <a:pt x="2914" y="265"/>
                        <a:pt x="2911" y="276"/>
                        <a:pt x="2916" y="282"/>
                      </a:cubicBezTo>
                      <a:cubicBezTo>
                        <a:pt x="2914" y="283"/>
                        <a:pt x="2908" y="274"/>
                        <a:pt x="2907" y="273"/>
                      </a:cubicBezTo>
                      <a:cubicBezTo>
                        <a:pt x="2904" y="269"/>
                        <a:pt x="2900" y="265"/>
                        <a:pt x="2897" y="260"/>
                      </a:cubicBezTo>
                      <a:cubicBezTo>
                        <a:pt x="2892" y="253"/>
                        <a:pt x="2887" y="246"/>
                        <a:pt x="2884" y="238"/>
                      </a:cubicBezTo>
                      <a:cubicBezTo>
                        <a:pt x="2878" y="222"/>
                        <a:pt x="2883" y="208"/>
                        <a:pt x="2896" y="197"/>
                      </a:cubicBezTo>
                      <a:cubicBezTo>
                        <a:pt x="2919" y="176"/>
                        <a:pt x="2952" y="174"/>
                        <a:pt x="2981" y="161"/>
                      </a:cubicBezTo>
                      <a:cubicBezTo>
                        <a:pt x="2936" y="142"/>
                        <a:pt x="2880" y="136"/>
                        <a:pt x="2844" y="176"/>
                      </a:cubicBezTo>
                      <a:cubicBezTo>
                        <a:pt x="2833" y="156"/>
                        <a:pt x="2818" y="138"/>
                        <a:pt x="2798" y="128"/>
                      </a:cubicBezTo>
                      <a:cubicBezTo>
                        <a:pt x="2782" y="120"/>
                        <a:pt x="2765" y="119"/>
                        <a:pt x="2747" y="123"/>
                      </a:cubicBezTo>
                      <a:cubicBezTo>
                        <a:pt x="2752" y="70"/>
                        <a:pt x="2717" y="20"/>
                        <a:pt x="2667" y="6"/>
                      </a:cubicBezTo>
                      <a:cubicBezTo>
                        <a:pt x="2642" y="0"/>
                        <a:pt x="2613" y="2"/>
                        <a:pt x="2590" y="14"/>
                      </a:cubicBezTo>
                      <a:cubicBezTo>
                        <a:pt x="2570" y="25"/>
                        <a:pt x="2553" y="47"/>
                        <a:pt x="2561" y="71"/>
                      </a:cubicBezTo>
                      <a:cubicBezTo>
                        <a:pt x="2569" y="93"/>
                        <a:pt x="2595" y="105"/>
                        <a:pt x="2617" y="96"/>
                      </a:cubicBezTo>
                      <a:cubicBezTo>
                        <a:pt x="2607" y="93"/>
                        <a:pt x="2596" y="88"/>
                        <a:pt x="2592" y="78"/>
                      </a:cubicBezTo>
                      <a:cubicBezTo>
                        <a:pt x="2588" y="69"/>
                        <a:pt x="2592" y="63"/>
                        <a:pt x="2600" y="59"/>
                      </a:cubicBezTo>
                      <a:cubicBezTo>
                        <a:pt x="2620" y="49"/>
                        <a:pt x="2647" y="54"/>
                        <a:pt x="2664" y="67"/>
                      </a:cubicBezTo>
                      <a:cubicBezTo>
                        <a:pt x="2682" y="81"/>
                        <a:pt x="2691" y="104"/>
                        <a:pt x="2688" y="127"/>
                      </a:cubicBezTo>
                      <a:cubicBezTo>
                        <a:pt x="2687" y="137"/>
                        <a:pt x="2684" y="153"/>
                        <a:pt x="2676" y="160"/>
                      </a:cubicBezTo>
                      <a:cubicBezTo>
                        <a:pt x="2666" y="167"/>
                        <a:pt x="2657" y="176"/>
                        <a:pt x="2648" y="184"/>
                      </a:cubicBezTo>
                      <a:cubicBezTo>
                        <a:pt x="2634" y="198"/>
                        <a:pt x="2620" y="213"/>
                        <a:pt x="2607" y="229"/>
                      </a:cubicBezTo>
                      <a:cubicBezTo>
                        <a:pt x="2597" y="205"/>
                        <a:pt x="2591" y="180"/>
                        <a:pt x="2579" y="157"/>
                      </a:cubicBezTo>
                      <a:cubicBezTo>
                        <a:pt x="2567" y="134"/>
                        <a:pt x="2550" y="115"/>
                        <a:pt x="2529" y="99"/>
                      </a:cubicBezTo>
                      <a:cubicBezTo>
                        <a:pt x="2486" y="67"/>
                        <a:pt x="2431" y="55"/>
                        <a:pt x="2379" y="68"/>
                      </a:cubicBezTo>
                      <a:cubicBezTo>
                        <a:pt x="2354" y="74"/>
                        <a:pt x="2331" y="84"/>
                        <a:pt x="2311" y="99"/>
                      </a:cubicBezTo>
                      <a:cubicBezTo>
                        <a:pt x="2290" y="115"/>
                        <a:pt x="2275" y="135"/>
                        <a:pt x="2260" y="156"/>
                      </a:cubicBezTo>
                      <a:cubicBezTo>
                        <a:pt x="2247" y="175"/>
                        <a:pt x="2230" y="200"/>
                        <a:pt x="2204" y="200"/>
                      </a:cubicBezTo>
                      <a:cubicBezTo>
                        <a:pt x="2180" y="200"/>
                        <a:pt x="2162" y="174"/>
                        <a:pt x="2153" y="154"/>
                      </a:cubicBezTo>
                      <a:cubicBezTo>
                        <a:pt x="2141" y="128"/>
                        <a:pt x="2143" y="98"/>
                        <a:pt x="2160" y="75"/>
                      </a:cubicBezTo>
                      <a:cubicBezTo>
                        <a:pt x="2174" y="55"/>
                        <a:pt x="2195" y="43"/>
                        <a:pt x="2219" y="41"/>
                      </a:cubicBezTo>
                      <a:cubicBezTo>
                        <a:pt x="2184" y="35"/>
                        <a:pt x="2149" y="54"/>
                        <a:pt x="2131" y="84"/>
                      </a:cubicBezTo>
                      <a:cubicBezTo>
                        <a:pt x="2111" y="117"/>
                        <a:pt x="2113" y="159"/>
                        <a:pt x="2129" y="192"/>
                      </a:cubicBezTo>
                      <a:cubicBezTo>
                        <a:pt x="2086" y="173"/>
                        <a:pt x="2034" y="162"/>
                        <a:pt x="1989" y="184"/>
                      </a:cubicBezTo>
                      <a:cubicBezTo>
                        <a:pt x="2002" y="156"/>
                        <a:pt x="1998" y="124"/>
                        <a:pt x="1983" y="97"/>
                      </a:cubicBezTo>
                      <a:cubicBezTo>
                        <a:pt x="1969" y="73"/>
                        <a:pt x="1945" y="48"/>
                        <a:pt x="1914" y="57"/>
                      </a:cubicBezTo>
                      <a:cubicBezTo>
                        <a:pt x="1861" y="72"/>
                        <a:pt x="1832" y="130"/>
                        <a:pt x="1829" y="182"/>
                      </a:cubicBezTo>
                      <a:cubicBezTo>
                        <a:pt x="1827" y="217"/>
                        <a:pt x="1834" y="252"/>
                        <a:pt x="1845" y="285"/>
                      </a:cubicBezTo>
                      <a:cubicBezTo>
                        <a:pt x="1783" y="241"/>
                        <a:pt x="1699" y="244"/>
                        <a:pt x="1634" y="280"/>
                      </a:cubicBezTo>
                      <a:cubicBezTo>
                        <a:pt x="1620" y="288"/>
                        <a:pt x="1605" y="300"/>
                        <a:pt x="1588" y="303"/>
                      </a:cubicBezTo>
                      <a:cubicBezTo>
                        <a:pt x="1572" y="306"/>
                        <a:pt x="1557" y="296"/>
                        <a:pt x="1546" y="284"/>
                      </a:cubicBezTo>
                      <a:cubicBezTo>
                        <a:pt x="1541" y="279"/>
                        <a:pt x="1536" y="272"/>
                        <a:pt x="1531" y="266"/>
                      </a:cubicBezTo>
                      <a:cubicBezTo>
                        <a:pt x="1527" y="260"/>
                        <a:pt x="1519" y="251"/>
                        <a:pt x="1520" y="243"/>
                      </a:cubicBezTo>
                      <a:cubicBezTo>
                        <a:pt x="1520" y="236"/>
                        <a:pt x="1529" y="229"/>
                        <a:pt x="1534" y="225"/>
                      </a:cubicBezTo>
                      <a:cubicBezTo>
                        <a:pt x="1541" y="219"/>
                        <a:pt x="1549" y="215"/>
                        <a:pt x="1558" y="213"/>
                      </a:cubicBezTo>
                      <a:cubicBezTo>
                        <a:pt x="1576" y="209"/>
                        <a:pt x="1593" y="217"/>
                        <a:pt x="1602" y="233"/>
                      </a:cubicBezTo>
                      <a:cubicBezTo>
                        <a:pt x="1612" y="249"/>
                        <a:pt x="1609" y="268"/>
                        <a:pt x="1596" y="282"/>
                      </a:cubicBezTo>
                      <a:cubicBezTo>
                        <a:pt x="1618" y="266"/>
                        <a:pt x="1619" y="236"/>
                        <a:pt x="1604" y="215"/>
                      </a:cubicBezTo>
                      <a:cubicBezTo>
                        <a:pt x="1594" y="200"/>
                        <a:pt x="1577" y="192"/>
                        <a:pt x="1558" y="191"/>
                      </a:cubicBezTo>
                      <a:cubicBezTo>
                        <a:pt x="1534" y="190"/>
                        <a:pt x="1503" y="203"/>
                        <a:pt x="1490" y="224"/>
                      </a:cubicBezTo>
                      <a:cubicBezTo>
                        <a:pt x="1480" y="240"/>
                        <a:pt x="1484" y="258"/>
                        <a:pt x="1490" y="274"/>
                      </a:cubicBezTo>
                      <a:cubicBezTo>
                        <a:pt x="1499" y="297"/>
                        <a:pt x="1511" y="319"/>
                        <a:pt x="1530" y="336"/>
                      </a:cubicBezTo>
                      <a:cubicBezTo>
                        <a:pt x="1495" y="350"/>
                        <a:pt x="1467" y="377"/>
                        <a:pt x="1454" y="412"/>
                      </a:cubicBezTo>
                      <a:cubicBezTo>
                        <a:pt x="1448" y="428"/>
                        <a:pt x="1446" y="448"/>
                        <a:pt x="1437" y="463"/>
                      </a:cubicBezTo>
                      <a:cubicBezTo>
                        <a:pt x="1427" y="478"/>
                        <a:pt x="1406" y="482"/>
                        <a:pt x="1389" y="483"/>
                      </a:cubicBezTo>
                      <a:cubicBezTo>
                        <a:pt x="1368" y="484"/>
                        <a:pt x="1346" y="483"/>
                        <a:pt x="1325" y="479"/>
                      </a:cubicBezTo>
                      <a:cubicBezTo>
                        <a:pt x="1309" y="476"/>
                        <a:pt x="1291" y="469"/>
                        <a:pt x="1285" y="452"/>
                      </a:cubicBezTo>
                      <a:cubicBezTo>
                        <a:pt x="1278" y="434"/>
                        <a:pt x="1282" y="410"/>
                        <a:pt x="1291" y="392"/>
                      </a:cubicBezTo>
                      <a:cubicBezTo>
                        <a:pt x="1298" y="377"/>
                        <a:pt x="1311" y="365"/>
                        <a:pt x="1327" y="362"/>
                      </a:cubicBezTo>
                      <a:cubicBezTo>
                        <a:pt x="1362" y="355"/>
                        <a:pt x="1389" y="392"/>
                        <a:pt x="1376" y="424"/>
                      </a:cubicBezTo>
                      <a:cubicBezTo>
                        <a:pt x="1394" y="396"/>
                        <a:pt x="1379" y="358"/>
                        <a:pt x="1350" y="346"/>
                      </a:cubicBezTo>
                      <a:cubicBezTo>
                        <a:pt x="1314" y="331"/>
                        <a:pt x="1277" y="352"/>
                        <a:pt x="1257" y="382"/>
                      </a:cubicBezTo>
                      <a:cubicBezTo>
                        <a:pt x="1236" y="414"/>
                        <a:pt x="1229" y="458"/>
                        <a:pt x="1251" y="492"/>
                      </a:cubicBezTo>
                      <a:cubicBezTo>
                        <a:pt x="1271" y="525"/>
                        <a:pt x="1311" y="536"/>
                        <a:pt x="1347" y="541"/>
                      </a:cubicBezTo>
                      <a:cubicBezTo>
                        <a:pt x="1391" y="546"/>
                        <a:pt x="1441" y="544"/>
                        <a:pt x="1473" y="508"/>
                      </a:cubicBezTo>
                      <a:cubicBezTo>
                        <a:pt x="1469" y="534"/>
                        <a:pt x="1467" y="561"/>
                        <a:pt x="1469" y="587"/>
                      </a:cubicBezTo>
                      <a:cubicBezTo>
                        <a:pt x="1402" y="562"/>
                        <a:pt x="1333" y="541"/>
                        <a:pt x="1263" y="528"/>
                      </a:cubicBezTo>
                      <a:cubicBezTo>
                        <a:pt x="1216" y="519"/>
                        <a:pt x="1167" y="514"/>
                        <a:pt x="1119" y="517"/>
                      </a:cubicBezTo>
                      <a:cubicBezTo>
                        <a:pt x="1100" y="519"/>
                        <a:pt x="1080" y="522"/>
                        <a:pt x="1061" y="528"/>
                      </a:cubicBezTo>
                      <a:cubicBezTo>
                        <a:pt x="1090" y="504"/>
                        <a:pt x="1111" y="466"/>
                        <a:pt x="1092" y="429"/>
                      </a:cubicBezTo>
                      <a:cubicBezTo>
                        <a:pt x="1075" y="397"/>
                        <a:pt x="1030" y="380"/>
                        <a:pt x="998" y="399"/>
                      </a:cubicBezTo>
                      <a:cubicBezTo>
                        <a:pt x="992" y="403"/>
                        <a:pt x="986" y="407"/>
                        <a:pt x="983" y="414"/>
                      </a:cubicBezTo>
                      <a:cubicBezTo>
                        <a:pt x="981" y="418"/>
                        <a:pt x="979" y="424"/>
                        <a:pt x="981" y="429"/>
                      </a:cubicBezTo>
                      <a:cubicBezTo>
                        <a:pt x="981" y="430"/>
                        <a:pt x="986" y="438"/>
                        <a:pt x="987" y="436"/>
                      </a:cubicBezTo>
                      <a:cubicBezTo>
                        <a:pt x="990" y="415"/>
                        <a:pt x="1023" y="422"/>
                        <a:pt x="1035" y="430"/>
                      </a:cubicBezTo>
                      <a:cubicBezTo>
                        <a:pt x="1042" y="436"/>
                        <a:pt x="1049" y="444"/>
                        <a:pt x="1048" y="453"/>
                      </a:cubicBezTo>
                      <a:cubicBezTo>
                        <a:pt x="1047" y="463"/>
                        <a:pt x="1039" y="471"/>
                        <a:pt x="1032" y="477"/>
                      </a:cubicBezTo>
                      <a:cubicBezTo>
                        <a:pt x="1016" y="491"/>
                        <a:pt x="996" y="498"/>
                        <a:pt x="977" y="508"/>
                      </a:cubicBezTo>
                      <a:cubicBezTo>
                        <a:pt x="959" y="518"/>
                        <a:pt x="941" y="530"/>
                        <a:pt x="928" y="547"/>
                      </a:cubicBezTo>
                      <a:cubicBezTo>
                        <a:pt x="923" y="490"/>
                        <a:pt x="877" y="444"/>
                        <a:pt x="819" y="440"/>
                      </a:cubicBezTo>
                      <a:cubicBezTo>
                        <a:pt x="794" y="438"/>
                        <a:pt x="762" y="446"/>
                        <a:pt x="746" y="467"/>
                      </a:cubicBezTo>
                      <a:cubicBezTo>
                        <a:pt x="730" y="488"/>
                        <a:pt x="733" y="518"/>
                        <a:pt x="750" y="538"/>
                      </a:cubicBezTo>
                      <a:cubicBezTo>
                        <a:pt x="759" y="549"/>
                        <a:pt x="771" y="557"/>
                        <a:pt x="784" y="562"/>
                      </a:cubicBezTo>
                      <a:cubicBezTo>
                        <a:pt x="789" y="564"/>
                        <a:pt x="809" y="574"/>
                        <a:pt x="813" y="569"/>
                      </a:cubicBezTo>
                      <a:cubicBezTo>
                        <a:pt x="813" y="567"/>
                        <a:pt x="788" y="537"/>
                        <a:pt x="783" y="527"/>
                      </a:cubicBezTo>
                      <a:cubicBezTo>
                        <a:pt x="779" y="521"/>
                        <a:pt x="774" y="507"/>
                        <a:pt x="781" y="501"/>
                      </a:cubicBezTo>
                      <a:cubicBezTo>
                        <a:pt x="788" y="495"/>
                        <a:pt x="803" y="495"/>
                        <a:pt x="812" y="497"/>
                      </a:cubicBezTo>
                      <a:cubicBezTo>
                        <a:pt x="833" y="500"/>
                        <a:pt x="853" y="512"/>
                        <a:pt x="864" y="531"/>
                      </a:cubicBezTo>
                      <a:cubicBezTo>
                        <a:pt x="875" y="550"/>
                        <a:pt x="875" y="575"/>
                        <a:pt x="874" y="597"/>
                      </a:cubicBezTo>
                      <a:cubicBezTo>
                        <a:pt x="873" y="623"/>
                        <a:pt x="870" y="650"/>
                        <a:pt x="863" y="676"/>
                      </a:cubicBezTo>
                      <a:cubicBezTo>
                        <a:pt x="837" y="647"/>
                        <a:pt x="803" y="623"/>
                        <a:pt x="763" y="616"/>
                      </a:cubicBezTo>
                      <a:cubicBezTo>
                        <a:pt x="724" y="609"/>
                        <a:pt x="680" y="619"/>
                        <a:pt x="652" y="650"/>
                      </a:cubicBezTo>
                      <a:cubicBezTo>
                        <a:pt x="639" y="664"/>
                        <a:pt x="631" y="681"/>
                        <a:pt x="622" y="698"/>
                      </a:cubicBezTo>
                      <a:cubicBezTo>
                        <a:pt x="619" y="704"/>
                        <a:pt x="616" y="711"/>
                        <a:pt x="610" y="716"/>
                      </a:cubicBezTo>
                      <a:cubicBezTo>
                        <a:pt x="604" y="722"/>
                        <a:pt x="595" y="726"/>
                        <a:pt x="587" y="728"/>
                      </a:cubicBezTo>
                      <a:cubicBezTo>
                        <a:pt x="552" y="736"/>
                        <a:pt x="496" y="733"/>
                        <a:pt x="489" y="688"/>
                      </a:cubicBezTo>
                      <a:cubicBezTo>
                        <a:pt x="485" y="666"/>
                        <a:pt x="501" y="647"/>
                        <a:pt x="523" y="643"/>
                      </a:cubicBezTo>
                      <a:cubicBezTo>
                        <a:pt x="543" y="639"/>
                        <a:pt x="562" y="648"/>
                        <a:pt x="572" y="665"/>
                      </a:cubicBezTo>
                      <a:cubicBezTo>
                        <a:pt x="566" y="643"/>
                        <a:pt x="543" y="630"/>
                        <a:pt x="520" y="629"/>
                      </a:cubicBezTo>
                      <a:cubicBezTo>
                        <a:pt x="502" y="629"/>
                        <a:pt x="486" y="636"/>
                        <a:pt x="473" y="649"/>
                      </a:cubicBezTo>
                      <a:cubicBezTo>
                        <a:pt x="467" y="657"/>
                        <a:pt x="460" y="671"/>
                        <a:pt x="458" y="683"/>
                      </a:cubicBezTo>
                      <a:cubicBezTo>
                        <a:pt x="455" y="703"/>
                        <a:pt x="461" y="725"/>
                        <a:pt x="473" y="741"/>
                      </a:cubicBezTo>
                      <a:cubicBezTo>
                        <a:pt x="499" y="777"/>
                        <a:pt x="548" y="788"/>
                        <a:pt x="589" y="784"/>
                      </a:cubicBezTo>
                      <a:cubicBezTo>
                        <a:pt x="615" y="782"/>
                        <a:pt x="640" y="772"/>
                        <a:pt x="657" y="753"/>
                      </a:cubicBezTo>
                      <a:cubicBezTo>
                        <a:pt x="645" y="792"/>
                        <a:pt x="643" y="834"/>
                        <a:pt x="644" y="875"/>
                      </a:cubicBezTo>
                      <a:cubicBezTo>
                        <a:pt x="645" y="906"/>
                        <a:pt x="649" y="938"/>
                        <a:pt x="654" y="969"/>
                      </a:cubicBezTo>
                      <a:cubicBezTo>
                        <a:pt x="655" y="975"/>
                        <a:pt x="656" y="981"/>
                        <a:pt x="658" y="987"/>
                      </a:cubicBezTo>
                      <a:cubicBezTo>
                        <a:pt x="616" y="985"/>
                        <a:pt x="574" y="984"/>
                        <a:pt x="532" y="985"/>
                      </a:cubicBezTo>
                      <a:cubicBezTo>
                        <a:pt x="578" y="976"/>
                        <a:pt x="594" y="917"/>
                        <a:pt x="582" y="877"/>
                      </a:cubicBezTo>
                      <a:cubicBezTo>
                        <a:pt x="576" y="857"/>
                        <a:pt x="561" y="839"/>
                        <a:pt x="540" y="835"/>
                      </a:cubicBezTo>
                      <a:cubicBezTo>
                        <a:pt x="530" y="833"/>
                        <a:pt x="519" y="833"/>
                        <a:pt x="512" y="840"/>
                      </a:cubicBezTo>
                      <a:cubicBezTo>
                        <a:pt x="506" y="845"/>
                        <a:pt x="500" y="857"/>
                        <a:pt x="505" y="865"/>
                      </a:cubicBezTo>
                      <a:cubicBezTo>
                        <a:pt x="510" y="872"/>
                        <a:pt x="514" y="859"/>
                        <a:pt x="520" y="859"/>
                      </a:cubicBezTo>
                      <a:cubicBezTo>
                        <a:pt x="527" y="858"/>
                        <a:pt x="535" y="867"/>
                        <a:pt x="537" y="873"/>
                      </a:cubicBezTo>
                      <a:cubicBezTo>
                        <a:pt x="541" y="883"/>
                        <a:pt x="540" y="895"/>
                        <a:pt x="537" y="905"/>
                      </a:cubicBezTo>
                      <a:cubicBezTo>
                        <a:pt x="535" y="912"/>
                        <a:pt x="531" y="925"/>
                        <a:pt x="525" y="928"/>
                      </a:cubicBezTo>
                      <a:cubicBezTo>
                        <a:pt x="519" y="931"/>
                        <a:pt x="505" y="925"/>
                        <a:pt x="499" y="924"/>
                      </a:cubicBezTo>
                      <a:cubicBezTo>
                        <a:pt x="487" y="921"/>
                        <a:pt x="475" y="919"/>
                        <a:pt x="463" y="918"/>
                      </a:cubicBezTo>
                      <a:cubicBezTo>
                        <a:pt x="439" y="917"/>
                        <a:pt x="415" y="921"/>
                        <a:pt x="394" y="932"/>
                      </a:cubicBezTo>
                      <a:cubicBezTo>
                        <a:pt x="371" y="944"/>
                        <a:pt x="354" y="964"/>
                        <a:pt x="348" y="990"/>
                      </a:cubicBezTo>
                      <a:cubicBezTo>
                        <a:pt x="344" y="1002"/>
                        <a:pt x="344" y="1015"/>
                        <a:pt x="346" y="1027"/>
                      </a:cubicBezTo>
                      <a:cubicBezTo>
                        <a:pt x="346" y="1030"/>
                        <a:pt x="347" y="1033"/>
                        <a:pt x="347" y="1036"/>
                      </a:cubicBezTo>
                      <a:cubicBezTo>
                        <a:pt x="348" y="1040"/>
                        <a:pt x="348" y="1041"/>
                        <a:pt x="347" y="1045"/>
                      </a:cubicBezTo>
                      <a:cubicBezTo>
                        <a:pt x="344" y="1051"/>
                        <a:pt x="344" y="1058"/>
                        <a:pt x="344" y="1065"/>
                      </a:cubicBezTo>
                      <a:cubicBezTo>
                        <a:pt x="319" y="1037"/>
                        <a:pt x="279" y="1033"/>
                        <a:pt x="247" y="1051"/>
                      </a:cubicBezTo>
                      <a:cubicBezTo>
                        <a:pt x="212" y="1070"/>
                        <a:pt x="195" y="1110"/>
                        <a:pt x="195" y="1149"/>
                      </a:cubicBezTo>
                      <a:cubicBezTo>
                        <a:pt x="195" y="1188"/>
                        <a:pt x="211" y="1230"/>
                        <a:pt x="248" y="1246"/>
                      </a:cubicBezTo>
                      <a:cubicBezTo>
                        <a:pt x="284" y="1262"/>
                        <a:pt x="326" y="1254"/>
                        <a:pt x="362" y="1244"/>
                      </a:cubicBezTo>
                      <a:cubicBezTo>
                        <a:pt x="381" y="1238"/>
                        <a:pt x="399" y="1231"/>
                        <a:pt x="418" y="1226"/>
                      </a:cubicBezTo>
                      <a:cubicBezTo>
                        <a:pt x="429" y="1222"/>
                        <a:pt x="440" y="1219"/>
                        <a:pt x="451" y="1216"/>
                      </a:cubicBezTo>
                      <a:cubicBezTo>
                        <a:pt x="456" y="1215"/>
                        <a:pt x="461" y="1214"/>
                        <a:pt x="466" y="1213"/>
                      </a:cubicBezTo>
                      <a:cubicBezTo>
                        <a:pt x="471" y="1212"/>
                        <a:pt x="472" y="1212"/>
                        <a:pt x="476" y="1214"/>
                      </a:cubicBezTo>
                      <a:cubicBezTo>
                        <a:pt x="425" y="1227"/>
                        <a:pt x="373" y="1242"/>
                        <a:pt x="327" y="1268"/>
                      </a:cubicBezTo>
                      <a:cubicBezTo>
                        <a:pt x="304" y="1281"/>
                        <a:pt x="280" y="1299"/>
                        <a:pt x="268" y="1324"/>
                      </a:cubicBezTo>
                      <a:cubicBezTo>
                        <a:pt x="254" y="1356"/>
                        <a:pt x="270" y="1389"/>
                        <a:pt x="293" y="1412"/>
                      </a:cubicBezTo>
                      <a:cubicBezTo>
                        <a:pt x="298" y="1418"/>
                        <a:pt x="305" y="1424"/>
                        <a:pt x="312" y="1429"/>
                      </a:cubicBezTo>
                      <a:cubicBezTo>
                        <a:pt x="276" y="1451"/>
                        <a:pt x="241" y="1475"/>
                        <a:pt x="210" y="1504"/>
                      </a:cubicBezTo>
                      <a:cubicBezTo>
                        <a:pt x="220" y="1485"/>
                        <a:pt x="224" y="1460"/>
                        <a:pt x="214" y="1441"/>
                      </a:cubicBezTo>
                      <a:cubicBezTo>
                        <a:pt x="203" y="1421"/>
                        <a:pt x="180" y="1417"/>
                        <a:pt x="160" y="1421"/>
                      </a:cubicBezTo>
                      <a:cubicBezTo>
                        <a:pt x="139" y="1424"/>
                        <a:pt x="118" y="1433"/>
                        <a:pt x="107" y="1451"/>
                      </a:cubicBezTo>
                      <a:cubicBezTo>
                        <a:pt x="101" y="1459"/>
                        <a:pt x="98" y="1469"/>
                        <a:pt x="99" y="1479"/>
                      </a:cubicBezTo>
                      <a:cubicBezTo>
                        <a:pt x="100" y="1483"/>
                        <a:pt x="101" y="1486"/>
                        <a:pt x="103" y="1489"/>
                      </a:cubicBezTo>
                      <a:cubicBezTo>
                        <a:pt x="103" y="1490"/>
                        <a:pt x="109" y="1496"/>
                        <a:pt x="110" y="1495"/>
                      </a:cubicBezTo>
                      <a:cubicBezTo>
                        <a:pt x="107" y="1484"/>
                        <a:pt x="115" y="1473"/>
                        <a:pt x="124" y="1467"/>
                      </a:cubicBezTo>
                      <a:cubicBezTo>
                        <a:pt x="134" y="1461"/>
                        <a:pt x="146" y="1459"/>
                        <a:pt x="158" y="1460"/>
                      </a:cubicBezTo>
                      <a:cubicBezTo>
                        <a:pt x="159" y="1460"/>
                        <a:pt x="168" y="1460"/>
                        <a:pt x="169" y="1461"/>
                      </a:cubicBezTo>
                      <a:cubicBezTo>
                        <a:pt x="170" y="1463"/>
                        <a:pt x="167" y="1469"/>
                        <a:pt x="166" y="1470"/>
                      </a:cubicBezTo>
                      <a:cubicBezTo>
                        <a:pt x="162" y="1481"/>
                        <a:pt x="152" y="1489"/>
                        <a:pt x="144" y="1497"/>
                      </a:cubicBezTo>
                      <a:cubicBezTo>
                        <a:pt x="127" y="1514"/>
                        <a:pt x="108" y="1530"/>
                        <a:pt x="94" y="1550"/>
                      </a:cubicBezTo>
                      <a:cubicBezTo>
                        <a:pt x="81" y="1571"/>
                        <a:pt x="75" y="1595"/>
                        <a:pt x="79" y="1620"/>
                      </a:cubicBezTo>
                      <a:cubicBezTo>
                        <a:pt x="83" y="1646"/>
                        <a:pt x="98" y="1669"/>
                        <a:pt x="117" y="1687"/>
                      </a:cubicBezTo>
                      <a:cubicBezTo>
                        <a:pt x="76" y="1686"/>
                        <a:pt x="44" y="1719"/>
                        <a:pt x="49" y="1760"/>
                      </a:cubicBezTo>
                      <a:cubicBezTo>
                        <a:pt x="51" y="1780"/>
                        <a:pt x="60" y="1799"/>
                        <a:pt x="72" y="1816"/>
                      </a:cubicBezTo>
                      <a:cubicBezTo>
                        <a:pt x="83" y="1832"/>
                        <a:pt x="100" y="1843"/>
                        <a:pt x="119" y="1845"/>
                      </a:cubicBezTo>
                      <a:cubicBezTo>
                        <a:pt x="142" y="1847"/>
                        <a:pt x="165" y="1844"/>
                        <a:pt x="186" y="1836"/>
                      </a:cubicBezTo>
                      <a:cubicBezTo>
                        <a:pt x="181" y="1841"/>
                        <a:pt x="176" y="1849"/>
                        <a:pt x="171" y="1853"/>
                      </a:cubicBezTo>
                      <a:cubicBezTo>
                        <a:pt x="165" y="1857"/>
                        <a:pt x="155" y="1859"/>
                        <a:pt x="149" y="1862"/>
                      </a:cubicBezTo>
                      <a:cubicBezTo>
                        <a:pt x="135" y="1868"/>
                        <a:pt x="121" y="1876"/>
                        <a:pt x="109" y="1884"/>
                      </a:cubicBezTo>
                      <a:cubicBezTo>
                        <a:pt x="86" y="1901"/>
                        <a:pt x="65" y="1922"/>
                        <a:pt x="50" y="1946"/>
                      </a:cubicBezTo>
                      <a:cubicBezTo>
                        <a:pt x="16" y="1998"/>
                        <a:pt x="1" y="2069"/>
                        <a:pt x="33" y="2125"/>
                      </a:cubicBezTo>
                      <a:cubicBezTo>
                        <a:pt x="47" y="2148"/>
                        <a:pt x="67" y="2166"/>
                        <a:pt x="91" y="2177"/>
                      </a:cubicBezTo>
                      <a:cubicBezTo>
                        <a:pt x="104" y="2183"/>
                        <a:pt x="118" y="2186"/>
                        <a:pt x="132" y="2188"/>
                      </a:cubicBezTo>
                      <a:cubicBezTo>
                        <a:pt x="144" y="2190"/>
                        <a:pt x="159" y="2191"/>
                        <a:pt x="169" y="2197"/>
                      </a:cubicBezTo>
                      <a:cubicBezTo>
                        <a:pt x="182" y="2206"/>
                        <a:pt x="180" y="2224"/>
                        <a:pt x="175" y="2236"/>
                      </a:cubicBezTo>
                      <a:cubicBezTo>
                        <a:pt x="170" y="2249"/>
                        <a:pt x="159" y="2259"/>
                        <a:pt x="147" y="2267"/>
                      </a:cubicBezTo>
                      <a:cubicBezTo>
                        <a:pt x="134" y="2275"/>
                        <a:pt x="120" y="2282"/>
                        <a:pt x="106" y="2287"/>
                      </a:cubicBezTo>
                      <a:cubicBezTo>
                        <a:pt x="92" y="2292"/>
                        <a:pt x="76" y="2295"/>
                        <a:pt x="61" y="2291"/>
                      </a:cubicBezTo>
                      <a:cubicBezTo>
                        <a:pt x="40" y="2285"/>
                        <a:pt x="20" y="2260"/>
                        <a:pt x="35" y="2239"/>
                      </a:cubicBezTo>
                      <a:cubicBezTo>
                        <a:pt x="44" y="2225"/>
                        <a:pt x="62" y="2222"/>
                        <a:pt x="77" y="2225"/>
                      </a:cubicBezTo>
                      <a:cubicBezTo>
                        <a:pt x="89" y="2228"/>
                        <a:pt x="100" y="2234"/>
                        <a:pt x="111" y="2241"/>
                      </a:cubicBezTo>
                      <a:cubicBezTo>
                        <a:pt x="95" y="2223"/>
                        <a:pt x="75" y="2209"/>
                        <a:pt x="51" y="2213"/>
                      </a:cubicBezTo>
                      <a:cubicBezTo>
                        <a:pt x="33" y="2216"/>
                        <a:pt x="18" y="2228"/>
                        <a:pt x="13" y="2244"/>
                      </a:cubicBezTo>
                      <a:cubicBezTo>
                        <a:pt x="0" y="2280"/>
                        <a:pt x="32" y="2314"/>
                        <a:pt x="66" y="2323"/>
                      </a:cubicBezTo>
                      <a:cubicBezTo>
                        <a:pt x="84" y="2328"/>
                        <a:pt x="104" y="2326"/>
                        <a:pt x="123" y="2321"/>
                      </a:cubicBezTo>
                      <a:cubicBezTo>
                        <a:pt x="143" y="2317"/>
                        <a:pt x="163" y="2310"/>
                        <a:pt x="181" y="2300"/>
                      </a:cubicBezTo>
                      <a:cubicBezTo>
                        <a:pt x="165" y="2334"/>
                        <a:pt x="152" y="2371"/>
                        <a:pt x="149" y="2410"/>
                      </a:cubicBezTo>
                      <a:cubicBezTo>
                        <a:pt x="147" y="2433"/>
                        <a:pt x="149" y="2458"/>
                        <a:pt x="162" y="2479"/>
                      </a:cubicBezTo>
                      <a:cubicBezTo>
                        <a:pt x="167" y="2489"/>
                        <a:pt x="175" y="2497"/>
                        <a:pt x="184" y="2504"/>
                      </a:cubicBezTo>
                      <a:cubicBezTo>
                        <a:pt x="163" y="2515"/>
                        <a:pt x="145" y="2532"/>
                        <a:pt x="135" y="2555"/>
                      </a:cubicBezTo>
                      <a:cubicBezTo>
                        <a:pt x="126" y="2577"/>
                        <a:pt x="125" y="2603"/>
                        <a:pt x="134" y="2625"/>
                      </a:cubicBezTo>
                      <a:cubicBezTo>
                        <a:pt x="151" y="2666"/>
                        <a:pt x="201" y="2690"/>
                        <a:pt x="241" y="2668"/>
                      </a:cubicBezTo>
                      <a:cubicBezTo>
                        <a:pt x="251" y="2663"/>
                        <a:pt x="261" y="2654"/>
                        <a:pt x="264" y="2642"/>
                      </a:cubicBezTo>
                      <a:cubicBezTo>
                        <a:pt x="265" y="2637"/>
                        <a:pt x="265" y="2632"/>
                        <a:pt x="262" y="2628"/>
                      </a:cubicBezTo>
                      <a:cubicBezTo>
                        <a:pt x="260" y="2626"/>
                        <a:pt x="237" y="2635"/>
                        <a:pt x="232" y="2636"/>
                      </a:cubicBezTo>
                      <a:cubicBezTo>
                        <a:pt x="222" y="2638"/>
                        <a:pt x="211" y="2636"/>
                        <a:pt x="202" y="2631"/>
                      </a:cubicBezTo>
                      <a:cubicBezTo>
                        <a:pt x="183" y="2620"/>
                        <a:pt x="179" y="2593"/>
                        <a:pt x="190" y="2575"/>
                      </a:cubicBezTo>
                      <a:cubicBezTo>
                        <a:pt x="203" y="2557"/>
                        <a:pt x="227" y="2548"/>
                        <a:pt x="248" y="2541"/>
                      </a:cubicBezTo>
                      <a:cubicBezTo>
                        <a:pt x="259" y="2538"/>
                        <a:pt x="272" y="2534"/>
                        <a:pt x="284" y="2532"/>
                      </a:cubicBezTo>
                      <a:cubicBezTo>
                        <a:pt x="296" y="2530"/>
                        <a:pt x="310" y="2532"/>
                        <a:pt x="323" y="2531"/>
                      </a:cubicBezTo>
                      <a:cubicBezTo>
                        <a:pt x="336" y="2531"/>
                        <a:pt x="350" y="2530"/>
                        <a:pt x="364" y="2528"/>
                      </a:cubicBezTo>
                      <a:cubicBezTo>
                        <a:pt x="369" y="2527"/>
                        <a:pt x="375" y="2526"/>
                        <a:pt x="381" y="2526"/>
                      </a:cubicBezTo>
                      <a:cubicBezTo>
                        <a:pt x="389" y="2526"/>
                        <a:pt x="396" y="2527"/>
                        <a:pt x="404" y="2528"/>
                      </a:cubicBezTo>
                      <a:cubicBezTo>
                        <a:pt x="364" y="2560"/>
                        <a:pt x="334" y="2609"/>
                        <a:pt x="329" y="2660"/>
                      </a:cubicBezTo>
                      <a:cubicBezTo>
                        <a:pt x="326" y="2687"/>
                        <a:pt x="332" y="2714"/>
                        <a:pt x="346" y="2738"/>
                      </a:cubicBezTo>
                      <a:cubicBezTo>
                        <a:pt x="352" y="2749"/>
                        <a:pt x="360" y="2760"/>
                        <a:pt x="368" y="2771"/>
                      </a:cubicBezTo>
                      <a:cubicBezTo>
                        <a:pt x="370" y="2773"/>
                        <a:pt x="372" y="2775"/>
                        <a:pt x="373" y="2778"/>
                      </a:cubicBezTo>
                      <a:cubicBezTo>
                        <a:pt x="374" y="2781"/>
                        <a:pt x="373" y="2786"/>
                        <a:pt x="373" y="2789"/>
                      </a:cubicBezTo>
                      <a:cubicBezTo>
                        <a:pt x="373" y="2796"/>
                        <a:pt x="373" y="2802"/>
                        <a:pt x="373" y="2809"/>
                      </a:cubicBezTo>
                      <a:cubicBezTo>
                        <a:pt x="374" y="2830"/>
                        <a:pt x="378" y="2852"/>
                        <a:pt x="386" y="2871"/>
                      </a:cubicBezTo>
                      <a:cubicBezTo>
                        <a:pt x="389" y="2880"/>
                        <a:pt x="393" y="2888"/>
                        <a:pt x="398" y="2895"/>
                      </a:cubicBezTo>
                      <a:cubicBezTo>
                        <a:pt x="400" y="2898"/>
                        <a:pt x="402" y="2901"/>
                        <a:pt x="405" y="2904"/>
                      </a:cubicBezTo>
                      <a:cubicBezTo>
                        <a:pt x="405" y="2906"/>
                        <a:pt x="408" y="2908"/>
                        <a:pt x="409" y="2909"/>
                      </a:cubicBezTo>
                      <a:cubicBezTo>
                        <a:pt x="409" y="2911"/>
                        <a:pt x="404" y="2914"/>
                        <a:pt x="403" y="2915"/>
                      </a:cubicBezTo>
                      <a:cubicBezTo>
                        <a:pt x="380" y="2928"/>
                        <a:pt x="350" y="2917"/>
                        <a:pt x="330" y="2904"/>
                      </a:cubicBezTo>
                      <a:cubicBezTo>
                        <a:pt x="316" y="2894"/>
                        <a:pt x="297" y="2878"/>
                        <a:pt x="300" y="2858"/>
                      </a:cubicBezTo>
                      <a:cubicBezTo>
                        <a:pt x="303" y="2838"/>
                        <a:pt x="326" y="2827"/>
                        <a:pt x="344" y="2832"/>
                      </a:cubicBezTo>
                      <a:cubicBezTo>
                        <a:pt x="369" y="2839"/>
                        <a:pt x="379" y="2867"/>
                        <a:pt x="371" y="2889"/>
                      </a:cubicBezTo>
                      <a:cubicBezTo>
                        <a:pt x="389" y="2857"/>
                        <a:pt x="364" y="2816"/>
                        <a:pt x="328" y="2817"/>
                      </a:cubicBezTo>
                      <a:cubicBezTo>
                        <a:pt x="289" y="2817"/>
                        <a:pt x="268" y="2856"/>
                        <a:pt x="280" y="2890"/>
                      </a:cubicBezTo>
                      <a:cubicBezTo>
                        <a:pt x="293" y="2926"/>
                        <a:pt x="332" y="2957"/>
                        <a:pt x="370" y="2964"/>
                      </a:cubicBezTo>
                      <a:cubicBezTo>
                        <a:pt x="391" y="2969"/>
                        <a:pt x="413" y="2966"/>
                        <a:pt x="432" y="2955"/>
                      </a:cubicBezTo>
                      <a:cubicBezTo>
                        <a:pt x="436" y="2953"/>
                        <a:pt x="440" y="2950"/>
                        <a:pt x="443" y="2947"/>
                      </a:cubicBezTo>
                      <a:cubicBezTo>
                        <a:pt x="445" y="2946"/>
                        <a:pt x="447" y="2944"/>
                        <a:pt x="449" y="2943"/>
                      </a:cubicBezTo>
                      <a:cubicBezTo>
                        <a:pt x="452" y="2940"/>
                        <a:pt x="452" y="2940"/>
                        <a:pt x="455" y="2941"/>
                      </a:cubicBezTo>
                      <a:cubicBezTo>
                        <a:pt x="465" y="2945"/>
                        <a:pt x="475" y="2947"/>
                        <a:pt x="485" y="2949"/>
                      </a:cubicBezTo>
                      <a:cubicBezTo>
                        <a:pt x="527" y="2955"/>
                        <a:pt x="571" y="2948"/>
                        <a:pt x="612" y="2937"/>
                      </a:cubicBezTo>
                      <a:cubicBezTo>
                        <a:pt x="594" y="2965"/>
                        <a:pt x="583" y="2997"/>
                        <a:pt x="579" y="3030"/>
                      </a:cubicBezTo>
                      <a:cubicBezTo>
                        <a:pt x="566" y="3003"/>
                        <a:pt x="535" y="2993"/>
                        <a:pt x="507" y="2999"/>
                      </a:cubicBezTo>
                      <a:cubicBezTo>
                        <a:pt x="480" y="3004"/>
                        <a:pt x="455" y="3024"/>
                        <a:pt x="446" y="3051"/>
                      </a:cubicBezTo>
                      <a:cubicBezTo>
                        <a:pt x="428" y="3105"/>
                        <a:pt x="482" y="3163"/>
                        <a:pt x="534" y="3170"/>
                      </a:cubicBezTo>
                      <a:cubicBezTo>
                        <a:pt x="567" y="3175"/>
                        <a:pt x="599" y="3158"/>
                        <a:pt x="616" y="3128"/>
                      </a:cubicBezTo>
                      <a:cubicBezTo>
                        <a:pt x="617" y="3169"/>
                        <a:pt x="628" y="3213"/>
                        <a:pt x="662" y="3239"/>
                      </a:cubicBezTo>
                      <a:cubicBezTo>
                        <a:pt x="642" y="3250"/>
                        <a:pt x="625" y="3267"/>
                        <a:pt x="617" y="3288"/>
                      </a:cubicBezTo>
                      <a:cubicBezTo>
                        <a:pt x="609" y="3311"/>
                        <a:pt x="609" y="3338"/>
                        <a:pt x="621" y="3359"/>
                      </a:cubicBezTo>
                      <a:cubicBezTo>
                        <a:pt x="646" y="3401"/>
                        <a:pt x="709" y="3397"/>
                        <a:pt x="730" y="3354"/>
                      </a:cubicBezTo>
                      <a:cubicBezTo>
                        <a:pt x="735" y="3344"/>
                        <a:pt x="730" y="3314"/>
                        <a:pt x="730" y="3314"/>
                      </a:cubicBezTo>
                      <a:cubicBezTo>
                        <a:pt x="730" y="3314"/>
                        <a:pt x="709" y="3336"/>
                        <a:pt x="700" y="3341"/>
                      </a:cubicBezTo>
                      <a:cubicBezTo>
                        <a:pt x="693" y="3346"/>
                        <a:pt x="682" y="3348"/>
                        <a:pt x="674" y="3343"/>
                      </a:cubicBezTo>
                      <a:cubicBezTo>
                        <a:pt x="667" y="3339"/>
                        <a:pt x="666" y="3330"/>
                        <a:pt x="667" y="3323"/>
                      </a:cubicBezTo>
                      <a:cubicBezTo>
                        <a:pt x="669" y="3303"/>
                        <a:pt x="687" y="3291"/>
                        <a:pt x="705" y="3285"/>
                      </a:cubicBezTo>
                      <a:cubicBezTo>
                        <a:pt x="726" y="3278"/>
                        <a:pt x="749" y="3279"/>
                        <a:pt x="771" y="3278"/>
                      </a:cubicBezTo>
                      <a:cubicBezTo>
                        <a:pt x="796" y="3277"/>
                        <a:pt x="820" y="3271"/>
                        <a:pt x="843" y="3260"/>
                      </a:cubicBezTo>
                      <a:cubicBezTo>
                        <a:pt x="822" y="3295"/>
                        <a:pt x="812" y="3337"/>
                        <a:pt x="816" y="3378"/>
                      </a:cubicBezTo>
                      <a:cubicBezTo>
                        <a:pt x="819" y="3415"/>
                        <a:pt x="834" y="3454"/>
                        <a:pt x="861" y="3480"/>
                      </a:cubicBezTo>
                      <a:cubicBezTo>
                        <a:pt x="890" y="3508"/>
                        <a:pt x="929" y="3509"/>
                        <a:pt x="966" y="3518"/>
                      </a:cubicBezTo>
                      <a:cubicBezTo>
                        <a:pt x="982" y="3522"/>
                        <a:pt x="998" y="3529"/>
                        <a:pt x="1005" y="3545"/>
                      </a:cubicBezTo>
                      <a:cubicBezTo>
                        <a:pt x="1012" y="3560"/>
                        <a:pt x="1012" y="3578"/>
                        <a:pt x="1003" y="3593"/>
                      </a:cubicBezTo>
                      <a:cubicBezTo>
                        <a:pt x="992" y="3612"/>
                        <a:pt x="970" y="3620"/>
                        <a:pt x="949" y="3619"/>
                      </a:cubicBezTo>
                      <a:cubicBezTo>
                        <a:pt x="930" y="3618"/>
                        <a:pt x="911" y="3605"/>
                        <a:pt x="898" y="3592"/>
                      </a:cubicBezTo>
                      <a:cubicBezTo>
                        <a:pt x="916" y="3631"/>
                        <a:pt x="973" y="3649"/>
                        <a:pt x="1010" y="3628"/>
                      </a:cubicBezTo>
                      <a:cubicBezTo>
                        <a:pt x="1049" y="3607"/>
                        <a:pt x="1063" y="3554"/>
                        <a:pt x="1043" y="3514"/>
                      </a:cubicBezTo>
                      <a:cubicBezTo>
                        <a:pt x="1068" y="3516"/>
                        <a:pt x="1093" y="3514"/>
                        <a:pt x="1117" y="3511"/>
                      </a:cubicBezTo>
                      <a:cubicBezTo>
                        <a:pt x="1104" y="3553"/>
                        <a:pt x="1131" y="3598"/>
                        <a:pt x="1170" y="3616"/>
                      </a:cubicBezTo>
                      <a:cubicBezTo>
                        <a:pt x="1187" y="3624"/>
                        <a:pt x="1207" y="3627"/>
                        <a:pt x="1226" y="3622"/>
                      </a:cubicBezTo>
                      <a:cubicBezTo>
                        <a:pt x="1235" y="3619"/>
                        <a:pt x="1245" y="3614"/>
                        <a:pt x="1251" y="3607"/>
                      </a:cubicBezTo>
                      <a:cubicBezTo>
                        <a:pt x="1254" y="3603"/>
                        <a:pt x="1257" y="3599"/>
                        <a:pt x="1258" y="3594"/>
                      </a:cubicBezTo>
                      <a:cubicBezTo>
                        <a:pt x="1258" y="3593"/>
                        <a:pt x="1257" y="3584"/>
                        <a:pt x="1255" y="3585"/>
                      </a:cubicBezTo>
                      <a:cubicBezTo>
                        <a:pt x="1251" y="3593"/>
                        <a:pt x="1238" y="3596"/>
                        <a:pt x="1230" y="3596"/>
                      </a:cubicBezTo>
                      <a:cubicBezTo>
                        <a:pt x="1220" y="3597"/>
                        <a:pt x="1209" y="3593"/>
                        <a:pt x="1200" y="3588"/>
                      </a:cubicBezTo>
                      <a:cubicBezTo>
                        <a:pt x="1183" y="3578"/>
                        <a:pt x="1168" y="3559"/>
                        <a:pt x="1169" y="3538"/>
                      </a:cubicBezTo>
                      <a:cubicBezTo>
                        <a:pt x="1169" y="3536"/>
                        <a:pt x="1169" y="3532"/>
                        <a:pt x="1170" y="3530"/>
                      </a:cubicBezTo>
                      <a:cubicBezTo>
                        <a:pt x="1172" y="3528"/>
                        <a:pt x="1178" y="3529"/>
                        <a:pt x="1181" y="3529"/>
                      </a:cubicBezTo>
                      <a:cubicBezTo>
                        <a:pt x="1193" y="3529"/>
                        <a:pt x="1205" y="3529"/>
                        <a:pt x="1216" y="3529"/>
                      </a:cubicBezTo>
                      <a:cubicBezTo>
                        <a:pt x="1240" y="3528"/>
                        <a:pt x="1263" y="3525"/>
                        <a:pt x="1286" y="3519"/>
                      </a:cubicBezTo>
                      <a:cubicBezTo>
                        <a:pt x="1309" y="3513"/>
                        <a:pt x="1331" y="3504"/>
                        <a:pt x="1350" y="3491"/>
                      </a:cubicBezTo>
                      <a:cubicBezTo>
                        <a:pt x="1348" y="3520"/>
                        <a:pt x="1354" y="3550"/>
                        <a:pt x="1366" y="3577"/>
                      </a:cubicBezTo>
                      <a:cubicBezTo>
                        <a:pt x="1371" y="3589"/>
                        <a:pt x="1379" y="3601"/>
                        <a:pt x="1386" y="3613"/>
                      </a:cubicBezTo>
                      <a:cubicBezTo>
                        <a:pt x="1391" y="3623"/>
                        <a:pt x="1397" y="3638"/>
                        <a:pt x="1385" y="3646"/>
                      </a:cubicBezTo>
                      <a:cubicBezTo>
                        <a:pt x="1362" y="3661"/>
                        <a:pt x="1327" y="3650"/>
                        <a:pt x="1309" y="3631"/>
                      </a:cubicBezTo>
                      <a:cubicBezTo>
                        <a:pt x="1296" y="3616"/>
                        <a:pt x="1290" y="3591"/>
                        <a:pt x="1313" y="3582"/>
                      </a:cubicBezTo>
                      <a:cubicBezTo>
                        <a:pt x="1317" y="3581"/>
                        <a:pt x="1318" y="3580"/>
                        <a:pt x="1321" y="3583"/>
                      </a:cubicBezTo>
                      <a:cubicBezTo>
                        <a:pt x="1323" y="3585"/>
                        <a:pt x="1326" y="3587"/>
                        <a:pt x="1328" y="3590"/>
                      </a:cubicBezTo>
                      <a:cubicBezTo>
                        <a:pt x="1338" y="3599"/>
                        <a:pt x="1345" y="3610"/>
                        <a:pt x="1350" y="3623"/>
                      </a:cubicBezTo>
                      <a:cubicBezTo>
                        <a:pt x="1350" y="3607"/>
                        <a:pt x="1345" y="3592"/>
                        <a:pt x="1337" y="3578"/>
                      </a:cubicBezTo>
                      <a:cubicBezTo>
                        <a:pt x="1335" y="3575"/>
                        <a:pt x="1329" y="3565"/>
                        <a:pt x="1324" y="3566"/>
                      </a:cubicBezTo>
                      <a:cubicBezTo>
                        <a:pt x="1314" y="3569"/>
                        <a:pt x="1303" y="3570"/>
                        <a:pt x="1295" y="3576"/>
                      </a:cubicBezTo>
                      <a:cubicBezTo>
                        <a:pt x="1281" y="3586"/>
                        <a:pt x="1276" y="3604"/>
                        <a:pt x="1278" y="3621"/>
                      </a:cubicBezTo>
                      <a:cubicBezTo>
                        <a:pt x="1287" y="3684"/>
                        <a:pt x="1374" y="3723"/>
                        <a:pt x="1425" y="3681"/>
                      </a:cubicBezTo>
                      <a:cubicBezTo>
                        <a:pt x="1440" y="3668"/>
                        <a:pt x="1448" y="3649"/>
                        <a:pt x="1449" y="3629"/>
                      </a:cubicBezTo>
                      <a:cubicBezTo>
                        <a:pt x="1449" y="3609"/>
                        <a:pt x="1441" y="3590"/>
                        <a:pt x="1431" y="3573"/>
                      </a:cubicBezTo>
                      <a:cubicBezTo>
                        <a:pt x="1444" y="3587"/>
                        <a:pt x="1460" y="3596"/>
                        <a:pt x="1478" y="3601"/>
                      </a:cubicBezTo>
                      <a:cubicBezTo>
                        <a:pt x="1487" y="3604"/>
                        <a:pt x="1497" y="3606"/>
                        <a:pt x="1506" y="3607"/>
                      </a:cubicBezTo>
                      <a:cubicBezTo>
                        <a:pt x="1511" y="3607"/>
                        <a:pt x="1516" y="3607"/>
                        <a:pt x="1521" y="3607"/>
                      </a:cubicBezTo>
                      <a:cubicBezTo>
                        <a:pt x="1523" y="3607"/>
                        <a:pt x="1526" y="3607"/>
                        <a:pt x="1528" y="3607"/>
                      </a:cubicBezTo>
                      <a:cubicBezTo>
                        <a:pt x="1531" y="3608"/>
                        <a:pt x="1532" y="3610"/>
                        <a:pt x="1534" y="3613"/>
                      </a:cubicBezTo>
                      <a:cubicBezTo>
                        <a:pt x="1557" y="3641"/>
                        <a:pt x="1601" y="3644"/>
                        <a:pt x="1634" y="3634"/>
                      </a:cubicBezTo>
                      <a:cubicBezTo>
                        <a:pt x="1657" y="3628"/>
                        <a:pt x="1678" y="3616"/>
                        <a:pt x="1696" y="3601"/>
                      </a:cubicBezTo>
                      <a:cubicBezTo>
                        <a:pt x="1701" y="3619"/>
                        <a:pt x="1691" y="3636"/>
                        <a:pt x="1677" y="3647"/>
                      </a:cubicBezTo>
                      <a:cubicBezTo>
                        <a:pt x="1664" y="3656"/>
                        <a:pt x="1647" y="3659"/>
                        <a:pt x="1631" y="3658"/>
                      </a:cubicBezTo>
                      <a:cubicBezTo>
                        <a:pt x="1672" y="3687"/>
                        <a:pt x="1729" y="3663"/>
                        <a:pt x="1742" y="3617"/>
                      </a:cubicBezTo>
                      <a:cubicBezTo>
                        <a:pt x="1752" y="3656"/>
                        <a:pt x="1768" y="3700"/>
                        <a:pt x="1803" y="3725"/>
                      </a:cubicBezTo>
                      <a:cubicBezTo>
                        <a:pt x="1828" y="3743"/>
                        <a:pt x="1858" y="3746"/>
                        <a:pt x="1888" y="3739"/>
                      </a:cubicBezTo>
                      <a:cubicBezTo>
                        <a:pt x="1948" y="3726"/>
                        <a:pt x="2002" y="3684"/>
                        <a:pt x="2046" y="3643"/>
                      </a:cubicBezTo>
                      <a:cubicBezTo>
                        <a:pt x="2058" y="3633"/>
                        <a:pt x="2069" y="3622"/>
                        <a:pt x="2080" y="3610"/>
                      </a:cubicBezTo>
                      <a:cubicBezTo>
                        <a:pt x="2082" y="3640"/>
                        <a:pt x="2086" y="3671"/>
                        <a:pt x="2096" y="3700"/>
                      </a:cubicBezTo>
                      <a:cubicBezTo>
                        <a:pt x="2102" y="3719"/>
                        <a:pt x="2110" y="3737"/>
                        <a:pt x="2124" y="3752"/>
                      </a:cubicBezTo>
                      <a:cubicBezTo>
                        <a:pt x="2145" y="3775"/>
                        <a:pt x="2176" y="3779"/>
                        <a:pt x="2205" y="3770"/>
                      </a:cubicBezTo>
                      <a:cubicBezTo>
                        <a:pt x="2240" y="3760"/>
                        <a:pt x="2270" y="3739"/>
                        <a:pt x="2298" y="3716"/>
                      </a:cubicBezTo>
                      <a:cubicBezTo>
                        <a:pt x="2326" y="3694"/>
                        <a:pt x="2351" y="3668"/>
                        <a:pt x="2375" y="3642"/>
                      </a:cubicBezTo>
                      <a:cubicBezTo>
                        <a:pt x="2384" y="3632"/>
                        <a:pt x="2393" y="3623"/>
                        <a:pt x="2401" y="3613"/>
                      </a:cubicBezTo>
                      <a:cubicBezTo>
                        <a:pt x="2403" y="3610"/>
                        <a:pt x="2406" y="3607"/>
                        <a:pt x="2409" y="3603"/>
                      </a:cubicBezTo>
                      <a:cubicBezTo>
                        <a:pt x="2410" y="3602"/>
                        <a:pt x="2412" y="3599"/>
                        <a:pt x="2413" y="3598"/>
                      </a:cubicBezTo>
                      <a:cubicBezTo>
                        <a:pt x="2413" y="3598"/>
                        <a:pt x="2413" y="3598"/>
                        <a:pt x="2413" y="3598"/>
                      </a:cubicBezTo>
                      <a:cubicBezTo>
                        <a:pt x="2447" y="3633"/>
                        <a:pt x="2484" y="3669"/>
                        <a:pt x="2529" y="3690"/>
                      </a:cubicBezTo>
                      <a:cubicBezTo>
                        <a:pt x="2552" y="3702"/>
                        <a:pt x="2579" y="3709"/>
                        <a:pt x="2605" y="3701"/>
                      </a:cubicBezTo>
                      <a:cubicBezTo>
                        <a:pt x="2642" y="3689"/>
                        <a:pt x="2662" y="3649"/>
                        <a:pt x="2672" y="3614"/>
                      </a:cubicBezTo>
                      <a:cubicBezTo>
                        <a:pt x="2674" y="3604"/>
                        <a:pt x="2677" y="3594"/>
                        <a:pt x="2678" y="3584"/>
                      </a:cubicBezTo>
                      <a:cubicBezTo>
                        <a:pt x="2727" y="3618"/>
                        <a:pt x="2781" y="3652"/>
                        <a:pt x="2840" y="3668"/>
                      </a:cubicBezTo>
                      <a:cubicBezTo>
                        <a:pt x="2870" y="3676"/>
                        <a:pt x="2905" y="3680"/>
                        <a:pt x="2933" y="3663"/>
                      </a:cubicBezTo>
                      <a:cubicBezTo>
                        <a:pt x="2945" y="3657"/>
                        <a:pt x="2954" y="3647"/>
                        <a:pt x="2962" y="3635"/>
                      </a:cubicBezTo>
                      <a:cubicBezTo>
                        <a:pt x="2985" y="3663"/>
                        <a:pt x="3031" y="3685"/>
                        <a:pt x="3065" y="3662"/>
                      </a:cubicBezTo>
                      <a:cubicBezTo>
                        <a:pt x="3080" y="3653"/>
                        <a:pt x="3089" y="3635"/>
                        <a:pt x="3086" y="3617"/>
                      </a:cubicBezTo>
                      <a:cubicBezTo>
                        <a:pt x="3083" y="3605"/>
                        <a:pt x="3071" y="3590"/>
                        <a:pt x="3057" y="3594"/>
                      </a:cubicBezTo>
                      <a:cubicBezTo>
                        <a:pt x="3062" y="3602"/>
                        <a:pt x="3061" y="3613"/>
                        <a:pt x="3053" y="3618"/>
                      </a:cubicBezTo>
                      <a:cubicBezTo>
                        <a:pt x="3045" y="3623"/>
                        <a:pt x="3035" y="3619"/>
                        <a:pt x="3028" y="3615"/>
                      </a:cubicBezTo>
                      <a:cubicBezTo>
                        <a:pt x="3009" y="3604"/>
                        <a:pt x="2995" y="3584"/>
                        <a:pt x="2986" y="3564"/>
                      </a:cubicBezTo>
                      <a:cubicBezTo>
                        <a:pt x="2981" y="3555"/>
                        <a:pt x="2985" y="3540"/>
                        <a:pt x="2985" y="3530"/>
                      </a:cubicBezTo>
                      <a:cubicBezTo>
                        <a:pt x="2985" y="3519"/>
                        <a:pt x="2984" y="3509"/>
                        <a:pt x="2983" y="3498"/>
                      </a:cubicBezTo>
                      <a:cubicBezTo>
                        <a:pt x="2982" y="3488"/>
                        <a:pt x="2981" y="3478"/>
                        <a:pt x="2979" y="3467"/>
                      </a:cubicBezTo>
                      <a:cubicBezTo>
                        <a:pt x="2993" y="3481"/>
                        <a:pt x="3007" y="3494"/>
                        <a:pt x="3022" y="3507"/>
                      </a:cubicBezTo>
                      <a:cubicBezTo>
                        <a:pt x="3029" y="3513"/>
                        <a:pt x="3037" y="3518"/>
                        <a:pt x="3043" y="3524"/>
                      </a:cubicBezTo>
                      <a:cubicBezTo>
                        <a:pt x="3046" y="3527"/>
                        <a:pt x="3047" y="3532"/>
                        <a:pt x="3049" y="3536"/>
                      </a:cubicBezTo>
                      <a:cubicBezTo>
                        <a:pt x="3051" y="3540"/>
                        <a:pt x="3053" y="3545"/>
                        <a:pt x="3056" y="3549"/>
                      </a:cubicBezTo>
                      <a:cubicBezTo>
                        <a:pt x="3075" y="3578"/>
                        <a:pt x="3107" y="3593"/>
                        <a:pt x="3139" y="3603"/>
                      </a:cubicBezTo>
                      <a:cubicBezTo>
                        <a:pt x="3105" y="3630"/>
                        <a:pt x="3117" y="3680"/>
                        <a:pt x="3151" y="3700"/>
                      </a:cubicBezTo>
                      <a:cubicBezTo>
                        <a:pt x="3188" y="3722"/>
                        <a:pt x="3242" y="3710"/>
                        <a:pt x="3270" y="3678"/>
                      </a:cubicBezTo>
                      <a:cubicBezTo>
                        <a:pt x="3286" y="3659"/>
                        <a:pt x="3292" y="3633"/>
                        <a:pt x="3284" y="3609"/>
                      </a:cubicBezTo>
                      <a:cubicBezTo>
                        <a:pt x="3318" y="3604"/>
                        <a:pt x="3351" y="3591"/>
                        <a:pt x="3380" y="3573"/>
                      </a:cubicBezTo>
                      <a:cubicBezTo>
                        <a:pt x="3386" y="3612"/>
                        <a:pt x="3419" y="3646"/>
                        <a:pt x="3459" y="3649"/>
                      </a:cubicBezTo>
                      <a:cubicBezTo>
                        <a:pt x="3497" y="3651"/>
                        <a:pt x="3534" y="3629"/>
                        <a:pt x="3545" y="3592"/>
                      </a:cubicBezTo>
                      <a:cubicBezTo>
                        <a:pt x="3550" y="3575"/>
                        <a:pt x="3549" y="3556"/>
                        <a:pt x="3540" y="3540"/>
                      </a:cubicBezTo>
                      <a:cubicBezTo>
                        <a:pt x="3541" y="3577"/>
                        <a:pt x="3512" y="3612"/>
                        <a:pt x="3474" y="3607"/>
                      </a:cubicBezTo>
                      <a:cubicBezTo>
                        <a:pt x="3456" y="3604"/>
                        <a:pt x="3442" y="3591"/>
                        <a:pt x="3437" y="3574"/>
                      </a:cubicBezTo>
                      <a:cubicBezTo>
                        <a:pt x="3432" y="3557"/>
                        <a:pt x="3440" y="3541"/>
                        <a:pt x="3452" y="3529"/>
                      </a:cubicBezTo>
                      <a:cubicBezTo>
                        <a:pt x="3464" y="3516"/>
                        <a:pt x="3481" y="3504"/>
                        <a:pt x="3498" y="3498"/>
                      </a:cubicBezTo>
                      <a:cubicBezTo>
                        <a:pt x="3516" y="3493"/>
                        <a:pt x="3535" y="3495"/>
                        <a:pt x="3554" y="3497"/>
                      </a:cubicBezTo>
                      <a:cubicBezTo>
                        <a:pt x="3591" y="3501"/>
                        <a:pt x="3633" y="3510"/>
                        <a:pt x="3667" y="3489"/>
                      </a:cubicBezTo>
                      <a:cubicBezTo>
                        <a:pt x="3675" y="3484"/>
                        <a:pt x="3682" y="3478"/>
                        <a:pt x="3685" y="3469"/>
                      </a:cubicBezTo>
                      <a:cubicBezTo>
                        <a:pt x="3687" y="3464"/>
                        <a:pt x="3686" y="3459"/>
                        <a:pt x="3687" y="3454"/>
                      </a:cubicBezTo>
                      <a:cubicBezTo>
                        <a:pt x="3689" y="3451"/>
                        <a:pt x="3691" y="3448"/>
                        <a:pt x="3693" y="3444"/>
                      </a:cubicBezTo>
                      <a:cubicBezTo>
                        <a:pt x="3700" y="3425"/>
                        <a:pt x="3700" y="3403"/>
                        <a:pt x="3700" y="3383"/>
                      </a:cubicBezTo>
                      <a:cubicBezTo>
                        <a:pt x="3720" y="3423"/>
                        <a:pt x="3765" y="3461"/>
                        <a:pt x="3813" y="3443"/>
                      </a:cubicBezTo>
                      <a:cubicBezTo>
                        <a:pt x="3833" y="3435"/>
                        <a:pt x="3848" y="3415"/>
                        <a:pt x="3847" y="3393"/>
                      </a:cubicBezTo>
                      <a:cubicBezTo>
                        <a:pt x="3846" y="3383"/>
                        <a:pt x="3841" y="3374"/>
                        <a:pt x="3832" y="3369"/>
                      </a:cubicBezTo>
                      <a:cubicBezTo>
                        <a:pt x="3828" y="3366"/>
                        <a:pt x="3822" y="3364"/>
                        <a:pt x="3817" y="3364"/>
                      </a:cubicBezTo>
                      <a:cubicBezTo>
                        <a:pt x="3816" y="3364"/>
                        <a:pt x="3808" y="3367"/>
                        <a:pt x="3809" y="3369"/>
                      </a:cubicBezTo>
                      <a:cubicBezTo>
                        <a:pt x="3821" y="3375"/>
                        <a:pt x="3820" y="3391"/>
                        <a:pt x="3807" y="3396"/>
                      </a:cubicBezTo>
                      <a:cubicBezTo>
                        <a:pt x="3795" y="3402"/>
                        <a:pt x="3780" y="3392"/>
                        <a:pt x="3771" y="3383"/>
                      </a:cubicBezTo>
                      <a:cubicBezTo>
                        <a:pt x="3750" y="3362"/>
                        <a:pt x="3739" y="3330"/>
                        <a:pt x="3737" y="3301"/>
                      </a:cubicBezTo>
                      <a:cubicBezTo>
                        <a:pt x="3774" y="3301"/>
                        <a:pt x="3810" y="3289"/>
                        <a:pt x="3837" y="3263"/>
                      </a:cubicBezTo>
                      <a:cubicBezTo>
                        <a:pt x="3862" y="3240"/>
                        <a:pt x="3877" y="3208"/>
                        <a:pt x="3887" y="3176"/>
                      </a:cubicBezTo>
                      <a:cubicBezTo>
                        <a:pt x="3900" y="3193"/>
                        <a:pt x="3917" y="3206"/>
                        <a:pt x="3934" y="3219"/>
                      </a:cubicBezTo>
                      <a:cubicBezTo>
                        <a:pt x="3950" y="3232"/>
                        <a:pt x="3967" y="3248"/>
                        <a:pt x="3969" y="3270"/>
                      </a:cubicBezTo>
                      <a:cubicBezTo>
                        <a:pt x="3972" y="3291"/>
                        <a:pt x="3956" y="3307"/>
                        <a:pt x="3937" y="3312"/>
                      </a:cubicBezTo>
                      <a:cubicBezTo>
                        <a:pt x="3918" y="3318"/>
                        <a:pt x="3900" y="3314"/>
                        <a:pt x="3884" y="3304"/>
                      </a:cubicBezTo>
                      <a:cubicBezTo>
                        <a:pt x="3900" y="3326"/>
                        <a:pt x="3929" y="3336"/>
                        <a:pt x="3956" y="3331"/>
                      </a:cubicBezTo>
                      <a:cubicBezTo>
                        <a:pt x="3983" y="3326"/>
                        <a:pt x="4004" y="3304"/>
                        <a:pt x="4010" y="3277"/>
                      </a:cubicBezTo>
                      <a:cubicBezTo>
                        <a:pt x="4016" y="3250"/>
                        <a:pt x="4008" y="3222"/>
                        <a:pt x="3993" y="3200"/>
                      </a:cubicBezTo>
                      <a:cubicBezTo>
                        <a:pt x="3977" y="3177"/>
                        <a:pt x="3954" y="3162"/>
                        <a:pt x="3935" y="3142"/>
                      </a:cubicBezTo>
                      <a:cubicBezTo>
                        <a:pt x="3913" y="3119"/>
                        <a:pt x="3908" y="3086"/>
                        <a:pt x="3907" y="3055"/>
                      </a:cubicBezTo>
                      <a:cubicBezTo>
                        <a:pt x="3940" y="3069"/>
                        <a:pt x="3979" y="3075"/>
                        <a:pt x="4014" y="3071"/>
                      </a:cubicBezTo>
                      <a:cubicBezTo>
                        <a:pt x="4049" y="3068"/>
                        <a:pt x="4079" y="3049"/>
                        <a:pt x="4099" y="3020"/>
                      </a:cubicBezTo>
                      <a:cubicBezTo>
                        <a:pt x="4120" y="2992"/>
                        <a:pt x="4130" y="2958"/>
                        <a:pt x="4149" y="2929"/>
                      </a:cubicBezTo>
                      <a:cubicBezTo>
                        <a:pt x="4157" y="2916"/>
                        <a:pt x="4170" y="2905"/>
                        <a:pt x="4186" y="2912"/>
                      </a:cubicBezTo>
                      <a:cubicBezTo>
                        <a:pt x="4202" y="2917"/>
                        <a:pt x="4211" y="2933"/>
                        <a:pt x="4215" y="2948"/>
                      </a:cubicBezTo>
                      <a:cubicBezTo>
                        <a:pt x="4222" y="2981"/>
                        <a:pt x="4205" y="3012"/>
                        <a:pt x="4177" y="3029"/>
                      </a:cubicBezTo>
                      <a:cubicBezTo>
                        <a:pt x="4221" y="3019"/>
                        <a:pt x="4249" y="2972"/>
                        <a:pt x="4241" y="2928"/>
                      </a:cubicBezTo>
                      <a:cubicBezTo>
                        <a:pt x="4232" y="2882"/>
                        <a:pt x="4182" y="2851"/>
                        <a:pt x="4138" y="2873"/>
                      </a:cubicBezTo>
                      <a:cubicBezTo>
                        <a:pt x="4142" y="2855"/>
                        <a:pt x="4145" y="2836"/>
                        <a:pt x="4146" y="2817"/>
                      </a:cubicBezTo>
                      <a:cubicBezTo>
                        <a:pt x="4168" y="2848"/>
                        <a:pt x="4212" y="2852"/>
                        <a:pt x="4243" y="2832"/>
                      </a:cubicBezTo>
                      <a:cubicBezTo>
                        <a:pt x="4258" y="2823"/>
                        <a:pt x="4270" y="2808"/>
                        <a:pt x="4279" y="2792"/>
                      </a:cubicBezTo>
                      <a:cubicBezTo>
                        <a:pt x="4285" y="2781"/>
                        <a:pt x="4291" y="2766"/>
                        <a:pt x="4288" y="2753"/>
                      </a:cubicBezTo>
                      <a:cubicBezTo>
                        <a:pt x="4280" y="2767"/>
                        <a:pt x="4267" y="2778"/>
                        <a:pt x="4254" y="2787"/>
                      </a:cubicBezTo>
                      <a:cubicBezTo>
                        <a:pt x="4242" y="2795"/>
                        <a:pt x="4229" y="2801"/>
                        <a:pt x="4214" y="2800"/>
                      </a:cubicBezTo>
                      <a:cubicBezTo>
                        <a:pt x="4204" y="2800"/>
                        <a:pt x="4187" y="2793"/>
                        <a:pt x="4191" y="2779"/>
                      </a:cubicBezTo>
                      <a:cubicBezTo>
                        <a:pt x="4192" y="2774"/>
                        <a:pt x="4201" y="2770"/>
                        <a:pt x="4205" y="2767"/>
                      </a:cubicBezTo>
                      <a:cubicBezTo>
                        <a:pt x="4213" y="2763"/>
                        <a:pt x="4220" y="2759"/>
                        <a:pt x="4228" y="2755"/>
                      </a:cubicBezTo>
                      <a:cubicBezTo>
                        <a:pt x="4255" y="2741"/>
                        <a:pt x="4280" y="2722"/>
                        <a:pt x="4291" y="2692"/>
                      </a:cubicBezTo>
                      <a:cubicBezTo>
                        <a:pt x="4295" y="2680"/>
                        <a:pt x="4299" y="2669"/>
                        <a:pt x="4301" y="2656"/>
                      </a:cubicBezTo>
                      <a:cubicBezTo>
                        <a:pt x="4302" y="2643"/>
                        <a:pt x="4302" y="2629"/>
                        <a:pt x="4300" y="2615"/>
                      </a:cubicBezTo>
                      <a:cubicBezTo>
                        <a:pt x="4298" y="2597"/>
                        <a:pt x="4295" y="2578"/>
                        <a:pt x="4291" y="2560"/>
                      </a:cubicBezTo>
                      <a:cubicBezTo>
                        <a:pt x="4290" y="2555"/>
                        <a:pt x="4289" y="2551"/>
                        <a:pt x="4287" y="2546"/>
                      </a:cubicBezTo>
                      <a:cubicBezTo>
                        <a:pt x="4286" y="2542"/>
                        <a:pt x="4287" y="2538"/>
                        <a:pt x="4288" y="2534"/>
                      </a:cubicBezTo>
                      <a:cubicBezTo>
                        <a:pt x="4290" y="2528"/>
                        <a:pt x="4292" y="2523"/>
                        <a:pt x="4294" y="2517"/>
                      </a:cubicBezTo>
                      <a:cubicBezTo>
                        <a:pt x="4290" y="2521"/>
                        <a:pt x="4286" y="2526"/>
                        <a:pt x="4283" y="2530"/>
                      </a:cubicBezTo>
                      <a:cubicBezTo>
                        <a:pt x="4281" y="2523"/>
                        <a:pt x="4279" y="2515"/>
                        <a:pt x="4277" y="2508"/>
                      </a:cubicBezTo>
                      <a:cubicBezTo>
                        <a:pt x="4324" y="2516"/>
                        <a:pt x="4375" y="2494"/>
                        <a:pt x="4396" y="2450"/>
                      </a:cubicBezTo>
                      <a:cubicBezTo>
                        <a:pt x="4406" y="2428"/>
                        <a:pt x="4408" y="2403"/>
                        <a:pt x="4401" y="2380"/>
                      </a:cubicBezTo>
                      <a:cubicBezTo>
                        <a:pt x="4398" y="2369"/>
                        <a:pt x="4392" y="2357"/>
                        <a:pt x="4383" y="2350"/>
                      </a:cubicBezTo>
                      <a:cubicBezTo>
                        <a:pt x="4374" y="2343"/>
                        <a:pt x="4362" y="2342"/>
                        <a:pt x="4351" y="2345"/>
                      </a:cubicBezTo>
                      <a:cubicBezTo>
                        <a:pt x="4329" y="2350"/>
                        <a:pt x="4309" y="2368"/>
                        <a:pt x="4311" y="2392"/>
                      </a:cubicBezTo>
                      <a:cubicBezTo>
                        <a:pt x="4316" y="2382"/>
                        <a:pt x="4325" y="2375"/>
                        <a:pt x="4335" y="2371"/>
                      </a:cubicBezTo>
                      <a:cubicBezTo>
                        <a:pt x="4341" y="2369"/>
                        <a:pt x="4355" y="2366"/>
                        <a:pt x="4359" y="2373"/>
                      </a:cubicBezTo>
                      <a:cubicBezTo>
                        <a:pt x="4364" y="2380"/>
                        <a:pt x="4363" y="2394"/>
                        <a:pt x="4362" y="2402"/>
                      </a:cubicBezTo>
                      <a:cubicBezTo>
                        <a:pt x="4360" y="2413"/>
                        <a:pt x="4355" y="2424"/>
                        <a:pt x="4348" y="2432"/>
                      </a:cubicBezTo>
                      <a:cubicBezTo>
                        <a:pt x="4333" y="2449"/>
                        <a:pt x="4307" y="2455"/>
                        <a:pt x="4286" y="2450"/>
                      </a:cubicBezTo>
                      <a:cubicBezTo>
                        <a:pt x="4274" y="2447"/>
                        <a:pt x="4264" y="2440"/>
                        <a:pt x="4255" y="2433"/>
                      </a:cubicBezTo>
                      <a:cubicBezTo>
                        <a:pt x="4252" y="2431"/>
                        <a:pt x="4250" y="2429"/>
                        <a:pt x="4248" y="2426"/>
                      </a:cubicBezTo>
                      <a:cubicBezTo>
                        <a:pt x="4246" y="2423"/>
                        <a:pt x="4246" y="2420"/>
                        <a:pt x="4244" y="2417"/>
                      </a:cubicBezTo>
                      <a:cubicBezTo>
                        <a:pt x="4242" y="2410"/>
                        <a:pt x="4239" y="2403"/>
                        <a:pt x="4236" y="2397"/>
                      </a:cubicBezTo>
                      <a:cubicBezTo>
                        <a:pt x="4227" y="2375"/>
                        <a:pt x="4218" y="2353"/>
                        <a:pt x="4209" y="2332"/>
                      </a:cubicBezTo>
                      <a:cubicBezTo>
                        <a:pt x="4207" y="2328"/>
                        <a:pt x="4205" y="2323"/>
                        <a:pt x="4203" y="2319"/>
                      </a:cubicBezTo>
                      <a:cubicBezTo>
                        <a:pt x="4202" y="2317"/>
                        <a:pt x="4201" y="2315"/>
                        <a:pt x="4200" y="2312"/>
                      </a:cubicBezTo>
                      <a:cubicBezTo>
                        <a:pt x="4198" y="2309"/>
                        <a:pt x="4199" y="2308"/>
                        <a:pt x="4200" y="2305"/>
                      </a:cubicBezTo>
                      <a:cubicBezTo>
                        <a:pt x="4201" y="2299"/>
                        <a:pt x="4204" y="2293"/>
                        <a:pt x="4206" y="2287"/>
                      </a:cubicBezTo>
                      <a:cubicBezTo>
                        <a:pt x="4208" y="2283"/>
                        <a:pt x="4211" y="2273"/>
                        <a:pt x="4215" y="2271"/>
                      </a:cubicBezTo>
                      <a:cubicBezTo>
                        <a:pt x="4219" y="2269"/>
                        <a:pt x="4227" y="2269"/>
                        <a:pt x="4232" y="2269"/>
                      </a:cubicBezTo>
                      <a:cubicBezTo>
                        <a:pt x="4238" y="2268"/>
                        <a:pt x="4244" y="2267"/>
                        <a:pt x="4249" y="2266"/>
                      </a:cubicBezTo>
                      <a:cubicBezTo>
                        <a:pt x="4259" y="2264"/>
                        <a:pt x="4269" y="2261"/>
                        <a:pt x="4278" y="2258"/>
                      </a:cubicBezTo>
                      <a:cubicBezTo>
                        <a:pt x="4293" y="2253"/>
                        <a:pt x="4308" y="2247"/>
                        <a:pt x="4320" y="2237"/>
                      </a:cubicBezTo>
                      <a:cubicBezTo>
                        <a:pt x="4344" y="2220"/>
                        <a:pt x="4356" y="2194"/>
                        <a:pt x="4357" y="2165"/>
                      </a:cubicBezTo>
                      <a:cubicBezTo>
                        <a:pt x="4393" y="2175"/>
                        <a:pt x="4430" y="2161"/>
                        <a:pt x="4456" y="2136"/>
                      </a:cubicBezTo>
                      <a:cubicBezTo>
                        <a:pt x="4479" y="2114"/>
                        <a:pt x="4503" y="2076"/>
                        <a:pt x="4486" y="2044"/>
                      </a:cubicBezTo>
                      <a:cubicBezTo>
                        <a:pt x="4479" y="2030"/>
                        <a:pt x="4489" y="2051"/>
                        <a:pt x="4486" y="2044"/>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21" name="Freeform 164">
                  <a:extLst>
                    <a:ext uri="{FF2B5EF4-FFF2-40B4-BE49-F238E27FC236}">
                      <a16:creationId xmlns:a16="http://schemas.microsoft.com/office/drawing/2014/main" id="{2AF0554D-BFD7-DBDD-A004-E4F19E328935}"/>
                    </a:ext>
                  </a:extLst>
                </p:cNvPr>
                <p:cNvSpPr>
                  <a:spLocks/>
                </p:cNvSpPr>
                <p:nvPr/>
              </p:nvSpPr>
              <p:spPr bwMode="auto">
                <a:xfrm>
                  <a:off x="5325242" y="3016106"/>
                  <a:ext cx="142491" cy="35536"/>
                </a:xfrm>
                <a:custGeom>
                  <a:avLst/>
                  <a:gdLst>
                    <a:gd name="T0" fmla="*/ 0 w 1648"/>
                    <a:gd name="T1" fmla="*/ 297 h 411"/>
                    <a:gd name="T2" fmla="*/ 408 w 1648"/>
                    <a:gd name="T3" fmla="*/ 36 h 411"/>
                    <a:gd name="T4" fmla="*/ 1233 w 1648"/>
                    <a:gd name="T5" fmla="*/ 65 h 411"/>
                    <a:gd name="T6" fmla="*/ 1648 w 1648"/>
                    <a:gd name="T7" fmla="*/ 411 h 411"/>
                    <a:gd name="T8" fmla="*/ 0 w 1648"/>
                    <a:gd name="T9" fmla="*/ 297 h 411"/>
                  </a:gdLst>
                  <a:ahLst/>
                  <a:cxnLst>
                    <a:cxn ang="0">
                      <a:pos x="T0" y="T1"/>
                    </a:cxn>
                    <a:cxn ang="0">
                      <a:pos x="T2" y="T3"/>
                    </a:cxn>
                    <a:cxn ang="0">
                      <a:pos x="T4" y="T5"/>
                    </a:cxn>
                    <a:cxn ang="0">
                      <a:pos x="T6" y="T7"/>
                    </a:cxn>
                    <a:cxn ang="0">
                      <a:pos x="T8" y="T9"/>
                    </a:cxn>
                  </a:cxnLst>
                  <a:rect l="0" t="0" r="r" b="b"/>
                  <a:pathLst>
                    <a:path w="1648" h="411">
                      <a:moveTo>
                        <a:pt x="0" y="297"/>
                      </a:moveTo>
                      <a:cubicBezTo>
                        <a:pt x="0" y="297"/>
                        <a:pt x="261" y="72"/>
                        <a:pt x="408" y="36"/>
                      </a:cubicBezTo>
                      <a:cubicBezTo>
                        <a:pt x="556" y="0"/>
                        <a:pt x="1062" y="19"/>
                        <a:pt x="1233" y="65"/>
                      </a:cubicBezTo>
                      <a:cubicBezTo>
                        <a:pt x="1405" y="110"/>
                        <a:pt x="1648" y="411"/>
                        <a:pt x="1648" y="411"/>
                      </a:cubicBezTo>
                      <a:lnTo>
                        <a:pt x="0" y="297"/>
                      </a:lnTo>
                    </a:path>
                  </a:pathLst>
                </a:custGeom>
                <a:solidFill>
                  <a:srgbClr val="2120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22" name="Freeform 165">
                  <a:extLst>
                    <a:ext uri="{FF2B5EF4-FFF2-40B4-BE49-F238E27FC236}">
                      <a16:creationId xmlns:a16="http://schemas.microsoft.com/office/drawing/2014/main" id="{66E84C37-EDE0-0DFB-ED18-163731303406}"/>
                    </a:ext>
                  </a:extLst>
                </p:cNvPr>
                <p:cNvSpPr>
                  <a:spLocks/>
                </p:cNvSpPr>
                <p:nvPr/>
              </p:nvSpPr>
              <p:spPr bwMode="auto">
                <a:xfrm>
                  <a:off x="5431152" y="3017151"/>
                  <a:ext cx="27871" cy="67936"/>
                </a:xfrm>
                <a:custGeom>
                  <a:avLst/>
                  <a:gdLst>
                    <a:gd name="T0" fmla="*/ 0 w 320"/>
                    <a:gd name="T1" fmla="*/ 0 h 786"/>
                    <a:gd name="T2" fmla="*/ 1 w 320"/>
                    <a:gd name="T3" fmla="*/ 74 h 786"/>
                    <a:gd name="T4" fmla="*/ 212 w 320"/>
                    <a:gd name="T5" fmla="*/ 237 h 786"/>
                    <a:gd name="T6" fmla="*/ 267 w 320"/>
                    <a:gd name="T7" fmla="*/ 531 h 786"/>
                    <a:gd name="T8" fmla="*/ 205 w 320"/>
                    <a:gd name="T9" fmla="*/ 786 h 786"/>
                    <a:gd name="T10" fmla="*/ 306 w 320"/>
                    <a:gd name="T11" fmla="*/ 414 h 786"/>
                    <a:gd name="T12" fmla="*/ 0 w 320"/>
                    <a:gd name="T13" fmla="*/ 0 h 786"/>
                  </a:gdLst>
                  <a:ahLst/>
                  <a:cxnLst>
                    <a:cxn ang="0">
                      <a:pos x="T0" y="T1"/>
                    </a:cxn>
                    <a:cxn ang="0">
                      <a:pos x="T2" y="T3"/>
                    </a:cxn>
                    <a:cxn ang="0">
                      <a:pos x="T4" y="T5"/>
                    </a:cxn>
                    <a:cxn ang="0">
                      <a:pos x="T6" y="T7"/>
                    </a:cxn>
                    <a:cxn ang="0">
                      <a:pos x="T8" y="T9"/>
                    </a:cxn>
                    <a:cxn ang="0">
                      <a:pos x="T10" y="T11"/>
                    </a:cxn>
                    <a:cxn ang="0">
                      <a:pos x="T12" y="T13"/>
                    </a:cxn>
                  </a:cxnLst>
                  <a:rect l="0" t="0" r="r" b="b"/>
                  <a:pathLst>
                    <a:path w="320" h="786">
                      <a:moveTo>
                        <a:pt x="0" y="0"/>
                      </a:moveTo>
                      <a:cubicBezTo>
                        <a:pt x="0" y="0"/>
                        <a:pt x="0" y="57"/>
                        <a:pt x="1" y="74"/>
                      </a:cubicBezTo>
                      <a:cubicBezTo>
                        <a:pt x="10" y="78"/>
                        <a:pt x="150" y="119"/>
                        <a:pt x="212" y="237"/>
                      </a:cubicBezTo>
                      <a:cubicBezTo>
                        <a:pt x="262" y="332"/>
                        <a:pt x="289" y="370"/>
                        <a:pt x="267" y="531"/>
                      </a:cubicBezTo>
                      <a:cubicBezTo>
                        <a:pt x="253" y="638"/>
                        <a:pt x="205" y="786"/>
                        <a:pt x="205" y="786"/>
                      </a:cubicBezTo>
                      <a:cubicBezTo>
                        <a:pt x="205" y="786"/>
                        <a:pt x="320" y="541"/>
                        <a:pt x="306" y="414"/>
                      </a:cubicBezTo>
                      <a:cubicBezTo>
                        <a:pt x="292" y="287"/>
                        <a:pt x="236" y="58"/>
                        <a:pt x="0" y="0"/>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23" name="Freeform 166">
                  <a:extLst>
                    <a:ext uri="{FF2B5EF4-FFF2-40B4-BE49-F238E27FC236}">
                      <a16:creationId xmlns:a16="http://schemas.microsoft.com/office/drawing/2014/main" id="{85288169-58D4-B043-E772-678874B3A2CC}"/>
                    </a:ext>
                  </a:extLst>
                </p:cNvPr>
                <p:cNvSpPr>
                  <a:spLocks/>
                </p:cNvSpPr>
                <p:nvPr/>
              </p:nvSpPr>
              <p:spPr bwMode="auto">
                <a:xfrm>
                  <a:off x="5303990" y="3018196"/>
                  <a:ext cx="58878" cy="87446"/>
                </a:xfrm>
                <a:custGeom>
                  <a:avLst/>
                  <a:gdLst>
                    <a:gd name="T0" fmla="*/ 0 w 679"/>
                    <a:gd name="T1" fmla="*/ 1007 h 1007"/>
                    <a:gd name="T2" fmla="*/ 238 w 679"/>
                    <a:gd name="T3" fmla="*/ 435 h 1007"/>
                    <a:gd name="T4" fmla="*/ 537 w 679"/>
                    <a:gd name="T5" fmla="*/ 102 h 1007"/>
                    <a:gd name="T6" fmla="*/ 678 w 679"/>
                    <a:gd name="T7" fmla="*/ 38 h 1007"/>
                    <a:gd name="T8" fmla="*/ 679 w 679"/>
                    <a:gd name="T9" fmla="*/ 0 h 1007"/>
                    <a:gd name="T10" fmla="*/ 514 w 679"/>
                    <a:gd name="T11" fmla="*/ 68 h 1007"/>
                    <a:gd name="T12" fmla="*/ 207 w 679"/>
                    <a:gd name="T13" fmla="*/ 411 h 1007"/>
                    <a:gd name="T14" fmla="*/ 0 w 679"/>
                    <a:gd name="T15" fmla="*/ 1007 h 10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9" h="1007">
                      <a:moveTo>
                        <a:pt x="0" y="1007"/>
                      </a:moveTo>
                      <a:cubicBezTo>
                        <a:pt x="0" y="1007"/>
                        <a:pt x="214" y="481"/>
                        <a:pt x="238" y="435"/>
                      </a:cubicBezTo>
                      <a:cubicBezTo>
                        <a:pt x="336" y="243"/>
                        <a:pt x="491" y="137"/>
                        <a:pt x="537" y="102"/>
                      </a:cubicBezTo>
                      <a:cubicBezTo>
                        <a:pt x="592" y="59"/>
                        <a:pt x="678" y="38"/>
                        <a:pt x="678" y="38"/>
                      </a:cubicBezTo>
                      <a:lnTo>
                        <a:pt x="679" y="0"/>
                      </a:lnTo>
                      <a:cubicBezTo>
                        <a:pt x="679" y="0"/>
                        <a:pt x="571" y="30"/>
                        <a:pt x="514" y="68"/>
                      </a:cubicBezTo>
                      <a:cubicBezTo>
                        <a:pt x="493" y="82"/>
                        <a:pt x="313" y="190"/>
                        <a:pt x="207" y="411"/>
                      </a:cubicBezTo>
                      <a:cubicBezTo>
                        <a:pt x="91" y="656"/>
                        <a:pt x="0" y="1007"/>
                        <a:pt x="0" y="1007"/>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24" name="Freeform 167">
                  <a:extLst>
                    <a:ext uri="{FF2B5EF4-FFF2-40B4-BE49-F238E27FC236}">
                      <a16:creationId xmlns:a16="http://schemas.microsoft.com/office/drawing/2014/main" id="{453DB985-E02B-1A5C-E285-9D5243429170}"/>
                    </a:ext>
                  </a:extLst>
                </p:cNvPr>
                <p:cNvSpPr>
                  <a:spLocks/>
                </p:cNvSpPr>
                <p:nvPr/>
              </p:nvSpPr>
              <p:spPr bwMode="auto">
                <a:xfrm>
                  <a:off x="5339526" y="2999731"/>
                  <a:ext cx="117059" cy="53652"/>
                </a:xfrm>
                <a:custGeom>
                  <a:avLst/>
                  <a:gdLst>
                    <a:gd name="T0" fmla="*/ 16 w 1356"/>
                    <a:gd name="T1" fmla="*/ 325 h 619"/>
                    <a:gd name="T2" fmla="*/ 267 w 1356"/>
                    <a:gd name="T3" fmla="*/ 115 h 619"/>
                    <a:gd name="T4" fmla="*/ 1155 w 1356"/>
                    <a:gd name="T5" fmla="*/ 167 h 619"/>
                    <a:gd name="T6" fmla="*/ 1356 w 1356"/>
                    <a:gd name="T7" fmla="*/ 619 h 619"/>
                    <a:gd name="T8" fmla="*/ 0 w 1356"/>
                    <a:gd name="T9" fmla="*/ 597 h 619"/>
                    <a:gd name="T10" fmla="*/ 16 w 1356"/>
                    <a:gd name="T11" fmla="*/ 325 h 619"/>
                  </a:gdLst>
                  <a:ahLst/>
                  <a:cxnLst>
                    <a:cxn ang="0">
                      <a:pos x="T0" y="T1"/>
                    </a:cxn>
                    <a:cxn ang="0">
                      <a:pos x="T2" y="T3"/>
                    </a:cxn>
                    <a:cxn ang="0">
                      <a:pos x="T4" y="T5"/>
                    </a:cxn>
                    <a:cxn ang="0">
                      <a:pos x="T6" y="T7"/>
                    </a:cxn>
                    <a:cxn ang="0">
                      <a:pos x="T8" y="T9"/>
                    </a:cxn>
                    <a:cxn ang="0">
                      <a:pos x="T10" y="T11"/>
                    </a:cxn>
                  </a:cxnLst>
                  <a:rect l="0" t="0" r="r" b="b"/>
                  <a:pathLst>
                    <a:path w="1356" h="619">
                      <a:moveTo>
                        <a:pt x="16" y="325"/>
                      </a:moveTo>
                      <a:cubicBezTo>
                        <a:pt x="13" y="307"/>
                        <a:pt x="148" y="146"/>
                        <a:pt x="267" y="115"/>
                      </a:cubicBezTo>
                      <a:cubicBezTo>
                        <a:pt x="705" y="0"/>
                        <a:pt x="1081" y="98"/>
                        <a:pt x="1155" y="167"/>
                      </a:cubicBezTo>
                      <a:cubicBezTo>
                        <a:pt x="1229" y="236"/>
                        <a:pt x="1356" y="619"/>
                        <a:pt x="1356" y="619"/>
                      </a:cubicBezTo>
                      <a:lnTo>
                        <a:pt x="0" y="597"/>
                      </a:lnTo>
                      <a:lnTo>
                        <a:pt x="16" y="325"/>
                      </a:lnTo>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25" name="Freeform 168">
                  <a:extLst>
                    <a:ext uri="{FF2B5EF4-FFF2-40B4-BE49-F238E27FC236}">
                      <a16:creationId xmlns:a16="http://schemas.microsoft.com/office/drawing/2014/main" id="{B9A60A42-9D4C-5059-235E-8AFD5EFC1008}"/>
                    </a:ext>
                  </a:extLst>
                </p:cNvPr>
                <p:cNvSpPr>
                  <a:spLocks/>
                </p:cNvSpPr>
                <p:nvPr/>
              </p:nvSpPr>
              <p:spPr bwMode="auto">
                <a:xfrm>
                  <a:off x="5353810" y="3004609"/>
                  <a:ext cx="85704" cy="10103"/>
                </a:xfrm>
                <a:custGeom>
                  <a:avLst/>
                  <a:gdLst>
                    <a:gd name="T0" fmla="*/ 102 w 994"/>
                    <a:gd name="T1" fmla="*/ 53 h 118"/>
                    <a:gd name="T2" fmla="*/ 893 w 994"/>
                    <a:gd name="T3" fmla="*/ 37 h 118"/>
                    <a:gd name="T4" fmla="*/ 994 w 994"/>
                    <a:gd name="T5" fmla="*/ 118 h 118"/>
                    <a:gd name="T6" fmla="*/ 831 w 994"/>
                    <a:gd name="T7" fmla="*/ 40 h 118"/>
                    <a:gd name="T8" fmla="*/ 0 w 994"/>
                    <a:gd name="T9" fmla="*/ 116 h 118"/>
                    <a:gd name="T10" fmla="*/ 102 w 994"/>
                    <a:gd name="T11" fmla="*/ 53 h 118"/>
                  </a:gdLst>
                  <a:ahLst/>
                  <a:cxnLst>
                    <a:cxn ang="0">
                      <a:pos x="T0" y="T1"/>
                    </a:cxn>
                    <a:cxn ang="0">
                      <a:pos x="T2" y="T3"/>
                    </a:cxn>
                    <a:cxn ang="0">
                      <a:pos x="T4" y="T5"/>
                    </a:cxn>
                    <a:cxn ang="0">
                      <a:pos x="T6" y="T7"/>
                    </a:cxn>
                    <a:cxn ang="0">
                      <a:pos x="T8" y="T9"/>
                    </a:cxn>
                    <a:cxn ang="0">
                      <a:pos x="T10" y="T11"/>
                    </a:cxn>
                  </a:cxnLst>
                  <a:rect l="0" t="0" r="r" b="b"/>
                  <a:pathLst>
                    <a:path w="994" h="118">
                      <a:moveTo>
                        <a:pt x="102" y="53"/>
                      </a:moveTo>
                      <a:cubicBezTo>
                        <a:pt x="152" y="39"/>
                        <a:pt x="852" y="23"/>
                        <a:pt x="893" y="37"/>
                      </a:cubicBezTo>
                      <a:cubicBezTo>
                        <a:pt x="956" y="60"/>
                        <a:pt x="994" y="118"/>
                        <a:pt x="994" y="118"/>
                      </a:cubicBezTo>
                      <a:cubicBezTo>
                        <a:pt x="994" y="118"/>
                        <a:pt x="873" y="39"/>
                        <a:pt x="831" y="40"/>
                      </a:cubicBezTo>
                      <a:cubicBezTo>
                        <a:pt x="789" y="40"/>
                        <a:pt x="150" y="0"/>
                        <a:pt x="0" y="116"/>
                      </a:cubicBezTo>
                      <a:cubicBezTo>
                        <a:pt x="0" y="116"/>
                        <a:pt x="49" y="68"/>
                        <a:pt x="102" y="53"/>
                      </a:cubicBezTo>
                    </a:path>
                  </a:pathLst>
                </a:custGeom>
                <a:solidFill>
                  <a:srgbClr val="F8F7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26" name="Freeform 171">
                  <a:extLst>
                    <a:ext uri="{FF2B5EF4-FFF2-40B4-BE49-F238E27FC236}">
                      <a16:creationId xmlns:a16="http://schemas.microsoft.com/office/drawing/2014/main" id="{23474E38-536B-CF59-EAFF-951C1876FBD5}"/>
                    </a:ext>
                  </a:extLst>
                </p:cNvPr>
                <p:cNvSpPr>
                  <a:spLocks/>
                </p:cNvSpPr>
                <p:nvPr/>
              </p:nvSpPr>
              <p:spPr bwMode="auto">
                <a:xfrm>
                  <a:off x="5324197" y="3794409"/>
                  <a:ext cx="78736" cy="399604"/>
                </a:xfrm>
                <a:custGeom>
                  <a:avLst/>
                  <a:gdLst>
                    <a:gd name="T0" fmla="*/ 0 w 911"/>
                    <a:gd name="T1" fmla="*/ 0 h 4616"/>
                    <a:gd name="T2" fmla="*/ 123 w 911"/>
                    <a:gd name="T3" fmla="*/ 1250 h 4616"/>
                    <a:gd name="T4" fmla="*/ 399 w 911"/>
                    <a:gd name="T5" fmla="*/ 3199 h 4616"/>
                    <a:gd name="T6" fmla="*/ 101 w 911"/>
                    <a:gd name="T7" fmla="*/ 4233 h 4616"/>
                    <a:gd name="T8" fmla="*/ 684 w 911"/>
                    <a:gd name="T9" fmla="*/ 4153 h 4616"/>
                    <a:gd name="T10" fmla="*/ 898 w 911"/>
                    <a:gd name="T11" fmla="*/ 3370 h 4616"/>
                    <a:gd name="T12" fmla="*/ 839 w 911"/>
                    <a:gd name="T13" fmla="*/ 3128 h 4616"/>
                    <a:gd name="T14" fmla="*/ 799 w 911"/>
                    <a:gd name="T15" fmla="*/ 2726 h 4616"/>
                    <a:gd name="T16" fmla="*/ 902 w 911"/>
                    <a:gd name="T17" fmla="*/ 1107 h 4616"/>
                    <a:gd name="T18" fmla="*/ 0 w 911"/>
                    <a:gd name="T19" fmla="*/ 0 h 4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1" h="4616">
                      <a:moveTo>
                        <a:pt x="0" y="0"/>
                      </a:moveTo>
                      <a:cubicBezTo>
                        <a:pt x="0" y="0"/>
                        <a:pt x="123" y="1086"/>
                        <a:pt x="123" y="1250"/>
                      </a:cubicBezTo>
                      <a:cubicBezTo>
                        <a:pt x="123" y="1414"/>
                        <a:pt x="399" y="3054"/>
                        <a:pt x="399" y="3199"/>
                      </a:cubicBezTo>
                      <a:cubicBezTo>
                        <a:pt x="397" y="3540"/>
                        <a:pt x="196" y="3969"/>
                        <a:pt x="101" y="4233"/>
                      </a:cubicBezTo>
                      <a:cubicBezTo>
                        <a:pt x="32" y="4422"/>
                        <a:pt x="341" y="4616"/>
                        <a:pt x="684" y="4153"/>
                      </a:cubicBezTo>
                      <a:cubicBezTo>
                        <a:pt x="796" y="4002"/>
                        <a:pt x="911" y="3575"/>
                        <a:pt x="898" y="3370"/>
                      </a:cubicBezTo>
                      <a:cubicBezTo>
                        <a:pt x="894" y="3316"/>
                        <a:pt x="845" y="3152"/>
                        <a:pt x="839" y="3128"/>
                      </a:cubicBezTo>
                      <a:cubicBezTo>
                        <a:pt x="823" y="3007"/>
                        <a:pt x="805" y="2864"/>
                        <a:pt x="799" y="2726"/>
                      </a:cubicBezTo>
                      <a:cubicBezTo>
                        <a:pt x="779" y="2234"/>
                        <a:pt x="902" y="1107"/>
                        <a:pt x="902" y="1107"/>
                      </a:cubicBezTo>
                      <a:lnTo>
                        <a:pt x="0" y="0"/>
                      </a:lnTo>
                    </a:path>
                  </a:pathLst>
                </a:custGeom>
                <a:solidFill>
                  <a:srgbClr val="D0D0D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27" name="Freeform 173">
                  <a:extLst>
                    <a:ext uri="{FF2B5EF4-FFF2-40B4-BE49-F238E27FC236}">
                      <a16:creationId xmlns:a16="http://schemas.microsoft.com/office/drawing/2014/main" id="{B3F8595C-1B06-9DD2-6489-084D89F6B3E2}"/>
                    </a:ext>
                  </a:extLst>
                </p:cNvPr>
                <p:cNvSpPr>
                  <a:spLocks/>
                </p:cNvSpPr>
                <p:nvPr/>
              </p:nvSpPr>
              <p:spPr bwMode="auto">
                <a:xfrm>
                  <a:off x="5313397" y="3670382"/>
                  <a:ext cx="208686" cy="505166"/>
                </a:xfrm>
                <a:custGeom>
                  <a:avLst/>
                  <a:gdLst>
                    <a:gd name="T0" fmla="*/ 2213 w 2412"/>
                    <a:gd name="T1" fmla="*/ 4391 h 5833"/>
                    <a:gd name="T2" fmla="*/ 1926 w 2412"/>
                    <a:gd name="T3" fmla="*/ 4016 h 5833"/>
                    <a:gd name="T4" fmla="*/ 1413 w 2412"/>
                    <a:gd name="T5" fmla="*/ 2048 h 5833"/>
                    <a:gd name="T6" fmla="*/ 1004 w 2412"/>
                    <a:gd name="T7" fmla="*/ 1412 h 5833"/>
                    <a:gd name="T8" fmla="*/ 997 w 2412"/>
                    <a:gd name="T9" fmla="*/ 1412 h 5833"/>
                    <a:gd name="T10" fmla="*/ 1368 w 2412"/>
                    <a:gd name="T11" fmla="*/ 151 h 5833"/>
                    <a:gd name="T12" fmla="*/ 164 w 2412"/>
                    <a:gd name="T13" fmla="*/ 0 h 5833"/>
                    <a:gd name="T14" fmla="*/ 102 w 2412"/>
                    <a:gd name="T15" fmla="*/ 1740 h 5833"/>
                    <a:gd name="T16" fmla="*/ 1504 w 2412"/>
                    <a:gd name="T17" fmla="*/ 4093 h 5833"/>
                    <a:gd name="T18" fmla="*/ 1880 w 2412"/>
                    <a:gd name="T19" fmla="*/ 5424 h 5833"/>
                    <a:gd name="T20" fmla="*/ 1877 w 2412"/>
                    <a:gd name="T21" fmla="*/ 5503 h 5833"/>
                    <a:gd name="T22" fmla="*/ 2412 w 2412"/>
                    <a:gd name="T23" fmla="*/ 5334 h 5833"/>
                    <a:gd name="T24" fmla="*/ 2213 w 2412"/>
                    <a:gd name="T25" fmla="*/ 4391 h 5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2" h="5833">
                      <a:moveTo>
                        <a:pt x="2213" y="4391"/>
                      </a:moveTo>
                      <a:cubicBezTo>
                        <a:pt x="2131" y="4268"/>
                        <a:pt x="2008" y="4118"/>
                        <a:pt x="1926" y="4016"/>
                      </a:cubicBezTo>
                      <a:cubicBezTo>
                        <a:pt x="1844" y="3913"/>
                        <a:pt x="1741" y="2519"/>
                        <a:pt x="1413" y="2048"/>
                      </a:cubicBezTo>
                      <a:cubicBezTo>
                        <a:pt x="1086" y="1576"/>
                        <a:pt x="1004" y="1412"/>
                        <a:pt x="1004" y="1412"/>
                      </a:cubicBezTo>
                      <a:lnTo>
                        <a:pt x="997" y="1412"/>
                      </a:lnTo>
                      <a:cubicBezTo>
                        <a:pt x="1003" y="1162"/>
                        <a:pt x="1368" y="151"/>
                        <a:pt x="1368" y="151"/>
                      </a:cubicBezTo>
                      <a:lnTo>
                        <a:pt x="164" y="0"/>
                      </a:lnTo>
                      <a:cubicBezTo>
                        <a:pt x="68" y="506"/>
                        <a:pt x="0" y="1423"/>
                        <a:pt x="102" y="1740"/>
                      </a:cubicBezTo>
                      <a:cubicBezTo>
                        <a:pt x="133" y="1840"/>
                        <a:pt x="1442" y="3826"/>
                        <a:pt x="1504" y="4093"/>
                      </a:cubicBezTo>
                      <a:cubicBezTo>
                        <a:pt x="1565" y="4359"/>
                        <a:pt x="1655" y="4778"/>
                        <a:pt x="1880" y="5424"/>
                      </a:cubicBezTo>
                      <a:lnTo>
                        <a:pt x="1877" y="5503"/>
                      </a:lnTo>
                      <a:cubicBezTo>
                        <a:pt x="1877" y="5503"/>
                        <a:pt x="2409" y="5833"/>
                        <a:pt x="2412" y="5334"/>
                      </a:cubicBezTo>
                      <a:cubicBezTo>
                        <a:pt x="2412" y="5334"/>
                        <a:pt x="2351" y="4595"/>
                        <a:pt x="2213" y="4391"/>
                      </a:cubicBezTo>
                    </a:path>
                  </a:pathLst>
                </a:custGeom>
                <a:solidFill>
                  <a:srgbClr val="D0D0D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28" name="Freeform 175">
                  <a:extLst>
                    <a:ext uri="{FF2B5EF4-FFF2-40B4-BE49-F238E27FC236}">
                      <a16:creationId xmlns:a16="http://schemas.microsoft.com/office/drawing/2014/main" id="{54A7B980-A8C6-D711-7CF3-1F7BF4FAE902}"/>
                    </a:ext>
                  </a:extLst>
                </p:cNvPr>
                <p:cNvSpPr>
                  <a:spLocks/>
                </p:cNvSpPr>
                <p:nvPr/>
              </p:nvSpPr>
              <p:spPr bwMode="auto">
                <a:xfrm>
                  <a:off x="5473308" y="4035495"/>
                  <a:ext cx="61317" cy="155382"/>
                </a:xfrm>
                <a:custGeom>
                  <a:avLst/>
                  <a:gdLst>
                    <a:gd name="T0" fmla="*/ 30 w 710"/>
                    <a:gd name="T1" fmla="*/ 1270 h 1796"/>
                    <a:gd name="T2" fmla="*/ 527 w 710"/>
                    <a:gd name="T3" fmla="*/ 1086 h 1796"/>
                    <a:gd name="T4" fmla="*/ 242 w 710"/>
                    <a:gd name="T5" fmla="*/ 0 h 1796"/>
                    <a:gd name="T6" fmla="*/ 482 w 710"/>
                    <a:gd name="T7" fmla="*/ 225 h 1796"/>
                    <a:gd name="T8" fmla="*/ 566 w 710"/>
                    <a:gd name="T9" fmla="*/ 734 h 1796"/>
                    <a:gd name="T10" fmla="*/ 680 w 710"/>
                    <a:gd name="T11" fmla="*/ 1207 h 1796"/>
                    <a:gd name="T12" fmla="*/ 143 w 710"/>
                    <a:gd name="T13" fmla="*/ 1743 h 1796"/>
                    <a:gd name="T14" fmla="*/ 30 w 710"/>
                    <a:gd name="T15" fmla="*/ 1270 h 17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0" h="1796">
                      <a:moveTo>
                        <a:pt x="30" y="1270"/>
                      </a:moveTo>
                      <a:cubicBezTo>
                        <a:pt x="121" y="1368"/>
                        <a:pt x="450" y="1287"/>
                        <a:pt x="527" y="1086"/>
                      </a:cubicBezTo>
                      <a:cubicBezTo>
                        <a:pt x="577" y="958"/>
                        <a:pt x="476" y="430"/>
                        <a:pt x="242" y="0"/>
                      </a:cubicBezTo>
                      <a:cubicBezTo>
                        <a:pt x="242" y="0"/>
                        <a:pt x="385" y="88"/>
                        <a:pt x="482" y="225"/>
                      </a:cubicBezTo>
                      <a:cubicBezTo>
                        <a:pt x="580" y="361"/>
                        <a:pt x="527" y="617"/>
                        <a:pt x="566" y="734"/>
                      </a:cubicBezTo>
                      <a:cubicBezTo>
                        <a:pt x="606" y="851"/>
                        <a:pt x="710" y="1063"/>
                        <a:pt x="680" y="1207"/>
                      </a:cubicBezTo>
                      <a:cubicBezTo>
                        <a:pt x="628" y="1462"/>
                        <a:pt x="373" y="1796"/>
                        <a:pt x="143" y="1743"/>
                      </a:cubicBezTo>
                      <a:cubicBezTo>
                        <a:pt x="0" y="1711"/>
                        <a:pt x="17" y="1472"/>
                        <a:pt x="30" y="1270"/>
                      </a:cubicBezTo>
                    </a:path>
                  </a:pathLst>
                </a:custGeom>
                <a:solidFill>
                  <a:srgbClr val="232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29" name="Freeform 178">
                  <a:extLst>
                    <a:ext uri="{FF2B5EF4-FFF2-40B4-BE49-F238E27FC236}">
                      <a16:creationId xmlns:a16="http://schemas.microsoft.com/office/drawing/2014/main" id="{632FE45B-E80F-3A21-2A09-44BF024F8723}"/>
                    </a:ext>
                  </a:extLst>
                </p:cNvPr>
                <p:cNvSpPr>
                  <a:spLocks/>
                </p:cNvSpPr>
                <p:nvPr/>
              </p:nvSpPr>
              <p:spPr bwMode="auto">
                <a:xfrm>
                  <a:off x="5322106" y="4067199"/>
                  <a:ext cx="87794" cy="135872"/>
                </a:xfrm>
                <a:custGeom>
                  <a:avLst/>
                  <a:gdLst>
                    <a:gd name="T0" fmla="*/ 886 w 1014"/>
                    <a:gd name="T1" fmla="*/ 701 h 1569"/>
                    <a:gd name="T2" fmla="*/ 1007 w 1014"/>
                    <a:gd name="T3" fmla="*/ 375 h 1569"/>
                    <a:gd name="T4" fmla="*/ 867 w 1014"/>
                    <a:gd name="T5" fmla="*/ 0 h 1569"/>
                    <a:gd name="T6" fmla="*/ 873 w 1014"/>
                    <a:gd name="T7" fmla="*/ 530 h 1569"/>
                    <a:gd name="T8" fmla="*/ 621 w 1014"/>
                    <a:gd name="T9" fmla="*/ 1061 h 1569"/>
                    <a:gd name="T10" fmla="*/ 146 w 1014"/>
                    <a:gd name="T11" fmla="*/ 1020 h 1569"/>
                    <a:gd name="T12" fmla="*/ 9 w 1014"/>
                    <a:gd name="T13" fmla="*/ 1410 h 1569"/>
                    <a:gd name="T14" fmla="*/ 595 w 1014"/>
                    <a:gd name="T15" fmla="*/ 1408 h 1569"/>
                    <a:gd name="T16" fmla="*/ 750 w 1014"/>
                    <a:gd name="T17" fmla="*/ 1257 h 1569"/>
                    <a:gd name="T18" fmla="*/ 790 w 1014"/>
                    <a:gd name="T19" fmla="*/ 907 h 1569"/>
                    <a:gd name="T20" fmla="*/ 790 w 1014"/>
                    <a:gd name="T21" fmla="*/ 1072 h 1569"/>
                    <a:gd name="T22" fmla="*/ 847 w 1014"/>
                    <a:gd name="T23" fmla="*/ 1062 h 1569"/>
                    <a:gd name="T24" fmla="*/ 886 w 1014"/>
                    <a:gd name="T25" fmla="*/ 701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4" h="1569">
                      <a:moveTo>
                        <a:pt x="886" y="701"/>
                      </a:moveTo>
                      <a:cubicBezTo>
                        <a:pt x="950" y="578"/>
                        <a:pt x="1014" y="451"/>
                        <a:pt x="1007" y="375"/>
                      </a:cubicBezTo>
                      <a:cubicBezTo>
                        <a:pt x="990" y="171"/>
                        <a:pt x="867" y="0"/>
                        <a:pt x="867" y="0"/>
                      </a:cubicBezTo>
                      <a:cubicBezTo>
                        <a:pt x="912" y="168"/>
                        <a:pt x="921" y="400"/>
                        <a:pt x="873" y="530"/>
                      </a:cubicBezTo>
                      <a:cubicBezTo>
                        <a:pt x="745" y="878"/>
                        <a:pt x="680" y="1029"/>
                        <a:pt x="621" y="1061"/>
                      </a:cubicBezTo>
                      <a:cubicBezTo>
                        <a:pt x="353" y="1206"/>
                        <a:pt x="114" y="1105"/>
                        <a:pt x="146" y="1020"/>
                      </a:cubicBezTo>
                      <a:cubicBezTo>
                        <a:pt x="10" y="1247"/>
                        <a:pt x="0" y="1347"/>
                        <a:pt x="9" y="1410"/>
                      </a:cubicBezTo>
                      <a:cubicBezTo>
                        <a:pt x="23" y="1509"/>
                        <a:pt x="193" y="1569"/>
                        <a:pt x="595" y="1408"/>
                      </a:cubicBezTo>
                      <a:cubicBezTo>
                        <a:pt x="739" y="1350"/>
                        <a:pt x="750" y="1257"/>
                        <a:pt x="750" y="1257"/>
                      </a:cubicBezTo>
                      <a:cubicBezTo>
                        <a:pt x="759" y="1116"/>
                        <a:pt x="768" y="991"/>
                        <a:pt x="790" y="907"/>
                      </a:cubicBezTo>
                      <a:lnTo>
                        <a:pt x="790" y="1072"/>
                      </a:lnTo>
                      <a:lnTo>
                        <a:pt x="847" y="1062"/>
                      </a:lnTo>
                      <a:cubicBezTo>
                        <a:pt x="828" y="990"/>
                        <a:pt x="878" y="740"/>
                        <a:pt x="886" y="701"/>
                      </a:cubicBezTo>
                    </a:path>
                  </a:pathLst>
                </a:custGeom>
                <a:solidFill>
                  <a:srgbClr val="232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30" name="Freeform 180">
                  <a:extLst>
                    <a:ext uri="{FF2B5EF4-FFF2-40B4-BE49-F238E27FC236}">
                      <a16:creationId xmlns:a16="http://schemas.microsoft.com/office/drawing/2014/main" id="{F43F8BDB-853E-A405-DB1B-2B319937ACF1}"/>
                    </a:ext>
                  </a:extLst>
                </p:cNvPr>
                <p:cNvSpPr>
                  <a:spLocks/>
                </p:cNvSpPr>
                <p:nvPr/>
              </p:nvSpPr>
              <p:spPr bwMode="auto">
                <a:xfrm>
                  <a:off x="5269499" y="3071500"/>
                  <a:ext cx="22297" cy="58530"/>
                </a:xfrm>
                <a:custGeom>
                  <a:avLst/>
                  <a:gdLst>
                    <a:gd name="T0" fmla="*/ 0 w 258"/>
                    <a:gd name="T1" fmla="*/ 562 h 675"/>
                    <a:gd name="T2" fmla="*/ 250 w 258"/>
                    <a:gd name="T3" fmla="*/ 17 h 675"/>
                    <a:gd name="T4" fmla="*/ 63 w 258"/>
                    <a:gd name="T5" fmla="*/ 675 h 675"/>
                    <a:gd name="T6" fmla="*/ 0 w 258"/>
                    <a:gd name="T7" fmla="*/ 562 h 675"/>
                  </a:gdLst>
                  <a:ahLst/>
                  <a:cxnLst>
                    <a:cxn ang="0">
                      <a:pos x="T0" y="T1"/>
                    </a:cxn>
                    <a:cxn ang="0">
                      <a:pos x="T2" y="T3"/>
                    </a:cxn>
                    <a:cxn ang="0">
                      <a:pos x="T4" y="T5"/>
                    </a:cxn>
                    <a:cxn ang="0">
                      <a:pos x="T6" y="T7"/>
                    </a:cxn>
                  </a:cxnLst>
                  <a:rect l="0" t="0" r="r" b="b"/>
                  <a:pathLst>
                    <a:path w="258" h="675">
                      <a:moveTo>
                        <a:pt x="0" y="562"/>
                      </a:moveTo>
                      <a:cubicBezTo>
                        <a:pt x="0" y="562"/>
                        <a:pt x="75" y="392"/>
                        <a:pt x="250" y="17"/>
                      </a:cubicBezTo>
                      <a:cubicBezTo>
                        <a:pt x="258" y="0"/>
                        <a:pt x="63" y="675"/>
                        <a:pt x="63" y="675"/>
                      </a:cubicBezTo>
                      <a:lnTo>
                        <a:pt x="0" y="562"/>
                      </a:lnTo>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31" name="Freeform 181">
                  <a:extLst>
                    <a:ext uri="{FF2B5EF4-FFF2-40B4-BE49-F238E27FC236}">
                      <a16:creationId xmlns:a16="http://schemas.microsoft.com/office/drawing/2014/main" id="{297FBC2A-1AEA-8B0C-4E2B-65175E6053AE}"/>
                    </a:ext>
                  </a:extLst>
                </p:cNvPr>
                <p:cNvSpPr>
                  <a:spLocks/>
                </p:cNvSpPr>
                <p:nvPr/>
              </p:nvSpPr>
              <p:spPr bwMode="auto">
                <a:xfrm>
                  <a:off x="5256609" y="3125152"/>
                  <a:ext cx="241434" cy="227847"/>
                </a:xfrm>
                <a:custGeom>
                  <a:avLst/>
                  <a:gdLst>
                    <a:gd name="T0" fmla="*/ 208 w 2792"/>
                    <a:gd name="T1" fmla="*/ 76 h 2633"/>
                    <a:gd name="T2" fmla="*/ 623 w 2792"/>
                    <a:gd name="T3" fmla="*/ 703 h 2633"/>
                    <a:gd name="T4" fmla="*/ 2739 w 2792"/>
                    <a:gd name="T5" fmla="*/ 0 h 2633"/>
                    <a:gd name="T6" fmla="*/ 2792 w 2792"/>
                    <a:gd name="T7" fmla="*/ 337 h 2633"/>
                    <a:gd name="T8" fmla="*/ 2592 w 2792"/>
                    <a:gd name="T9" fmla="*/ 2633 h 2633"/>
                    <a:gd name="T10" fmla="*/ 397 w 2792"/>
                    <a:gd name="T11" fmla="*/ 2066 h 2633"/>
                    <a:gd name="T12" fmla="*/ 298 w 2792"/>
                    <a:gd name="T13" fmla="*/ 1070 h 2633"/>
                    <a:gd name="T14" fmla="*/ 208 w 2792"/>
                    <a:gd name="T15" fmla="*/ 76 h 2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2" h="2633">
                      <a:moveTo>
                        <a:pt x="208" y="76"/>
                      </a:moveTo>
                      <a:cubicBezTo>
                        <a:pt x="208" y="76"/>
                        <a:pt x="21" y="650"/>
                        <a:pt x="623" y="703"/>
                      </a:cubicBezTo>
                      <a:cubicBezTo>
                        <a:pt x="1068" y="743"/>
                        <a:pt x="2051" y="946"/>
                        <a:pt x="2739" y="0"/>
                      </a:cubicBezTo>
                      <a:cubicBezTo>
                        <a:pt x="2739" y="0"/>
                        <a:pt x="2712" y="114"/>
                        <a:pt x="2792" y="337"/>
                      </a:cubicBezTo>
                      <a:cubicBezTo>
                        <a:pt x="2570" y="805"/>
                        <a:pt x="1218" y="2252"/>
                        <a:pt x="2592" y="2633"/>
                      </a:cubicBezTo>
                      <a:cubicBezTo>
                        <a:pt x="1053" y="2206"/>
                        <a:pt x="417" y="2093"/>
                        <a:pt x="397" y="2066"/>
                      </a:cubicBezTo>
                      <a:cubicBezTo>
                        <a:pt x="404" y="1989"/>
                        <a:pt x="521" y="1482"/>
                        <a:pt x="298" y="1070"/>
                      </a:cubicBezTo>
                      <a:cubicBezTo>
                        <a:pt x="0" y="518"/>
                        <a:pt x="208" y="76"/>
                        <a:pt x="208" y="76"/>
                      </a:cubicBezTo>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32" name="Freeform 182">
                  <a:extLst>
                    <a:ext uri="{FF2B5EF4-FFF2-40B4-BE49-F238E27FC236}">
                      <a16:creationId xmlns:a16="http://schemas.microsoft.com/office/drawing/2014/main" id="{503A1809-6620-489F-7D43-1B09D26788C8}"/>
                    </a:ext>
                  </a:extLst>
                </p:cNvPr>
                <p:cNvSpPr>
                  <a:spLocks/>
                </p:cNvSpPr>
                <p:nvPr/>
              </p:nvSpPr>
              <p:spPr bwMode="auto">
                <a:xfrm>
                  <a:off x="5199821" y="3035964"/>
                  <a:ext cx="121240" cy="188827"/>
                </a:xfrm>
                <a:custGeom>
                  <a:avLst/>
                  <a:gdLst>
                    <a:gd name="T0" fmla="*/ 0 w 1403"/>
                    <a:gd name="T1" fmla="*/ 2181 h 2181"/>
                    <a:gd name="T2" fmla="*/ 19 w 1403"/>
                    <a:gd name="T3" fmla="*/ 2041 h 2181"/>
                    <a:gd name="T4" fmla="*/ 506 w 1403"/>
                    <a:gd name="T5" fmla="*/ 1150 h 2181"/>
                    <a:gd name="T6" fmla="*/ 898 w 1403"/>
                    <a:gd name="T7" fmla="*/ 306 h 2181"/>
                    <a:gd name="T8" fmla="*/ 1055 w 1403"/>
                    <a:gd name="T9" fmla="*/ 126 h 2181"/>
                    <a:gd name="T10" fmla="*/ 1403 w 1403"/>
                    <a:gd name="T11" fmla="*/ 0 h 2181"/>
                    <a:gd name="T12" fmla="*/ 687 w 1403"/>
                    <a:gd name="T13" fmla="*/ 2069 h 2181"/>
                    <a:gd name="T14" fmla="*/ 0 w 1403"/>
                    <a:gd name="T15" fmla="*/ 2181 h 2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3" h="2181">
                      <a:moveTo>
                        <a:pt x="0" y="2181"/>
                      </a:moveTo>
                      <a:cubicBezTo>
                        <a:pt x="2" y="2148"/>
                        <a:pt x="2" y="2088"/>
                        <a:pt x="19" y="2041"/>
                      </a:cubicBezTo>
                      <a:cubicBezTo>
                        <a:pt x="36" y="1995"/>
                        <a:pt x="486" y="1190"/>
                        <a:pt x="506" y="1150"/>
                      </a:cubicBezTo>
                      <a:cubicBezTo>
                        <a:pt x="526" y="1110"/>
                        <a:pt x="867" y="355"/>
                        <a:pt x="898" y="306"/>
                      </a:cubicBezTo>
                      <a:cubicBezTo>
                        <a:pt x="928" y="257"/>
                        <a:pt x="1029" y="135"/>
                        <a:pt x="1055" y="126"/>
                      </a:cubicBezTo>
                      <a:cubicBezTo>
                        <a:pt x="1081" y="117"/>
                        <a:pt x="1403" y="0"/>
                        <a:pt x="1403" y="0"/>
                      </a:cubicBezTo>
                      <a:lnTo>
                        <a:pt x="687" y="2069"/>
                      </a:lnTo>
                      <a:lnTo>
                        <a:pt x="0" y="2181"/>
                      </a:ln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33" name="Freeform 183">
                  <a:extLst>
                    <a:ext uri="{FF2B5EF4-FFF2-40B4-BE49-F238E27FC236}">
                      <a16:creationId xmlns:a16="http://schemas.microsoft.com/office/drawing/2014/main" id="{5559FA9E-E511-A293-CF50-592A2B0A5F84}"/>
                    </a:ext>
                  </a:extLst>
                </p:cNvPr>
                <p:cNvSpPr>
                  <a:spLocks/>
                </p:cNvSpPr>
                <p:nvPr/>
              </p:nvSpPr>
              <p:spPr bwMode="auto">
                <a:xfrm>
                  <a:off x="5217938" y="3110171"/>
                  <a:ext cx="66891" cy="102427"/>
                </a:xfrm>
                <a:custGeom>
                  <a:avLst/>
                  <a:gdLst>
                    <a:gd name="T0" fmla="*/ 774 w 774"/>
                    <a:gd name="T1" fmla="*/ 0 h 1182"/>
                    <a:gd name="T2" fmla="*/ 38 w 774"/>
                    <a:gd name="T3" fmla="*/ 1149 h 1182"/>
                    <a:gd name="T4" fmla="*/ 551 w 774"/>
                    <a:gd name="T5" fmla="*/ 1125 h 1182"/>
                    <a:gd name="T6" fmla="*/ 677 w 774"/>
                    <a:gd name="T7" fmla="*/ 642 h 1182"/>
                    <a:gd name="T8" fmla="*/ 774 w 774"/>
                    <a:gd name="T9" fmla="*/ 0 h 1182"/>
                  </a:gdLst>
                  <a:ahLst/>
                  <a:cxnLst>
                    <a:cxn ang="0">
                      <a:pos x="T0" y="T1"/>
                    </a:cxn>
                    <a:cxn ang="0">
                      <a:pos x="T2" y="T3"/>
                    </a:cxn>
                    <a:cxn ang="0">
                      <a:pos x="T4" y="T5"/>
                    </a:cxn>
                    <a:cxn ang="0">
                      <a:pos x="T6" y="T7"/>
                    </a:cxn>
                    <a:cxn ang="0">
                      <a:pos x="T8" y="T9"/>
                    </a:cxn>
                  </a:cxnLst>
                  <a:rect l="0" t="0" r="r" b="b"/>
                  <a:pathLst>
                    <a:path w="774" h="1182">
                      <a:moveTo>
                        <a:pt x="774" y="0"/>
                      </a:moveTo>
                      <a:cubicBezTo>
                        <a:pt x="774" y="0"/>
                        <a:pt x="175" y="1033"/>
                        <a:pt x="38" y="1149"/>
                      </a:cubicBezTo>
                      <a:cubicBezTo>
                        <a:pt x="0" y="1182"/>
                        <a:pt x="319" y="1044"/>
                        <a:pt x="551" y="1125"/>
                      </a:cubicBezTo>
                      <a:lnTo>
                        <a:pt x="677" y="642"/>
                      </a:lnTo>
                      <a:lnTo>
                        <a:pt x="774" y="0"/>
                      </a:ln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34" name="Freeform 185">
                  <a:extLst>
                    <a:ext uri="{FF2B5EF4-FFF2-40B4-BE49-F238E27FC236}">
                      <a16:creationId xmlns:a16="http://schemas.microsoft.com/office/drawing/2014/main" id="{E5427537-6828-A984-4D80-DD5AB87248D2}"/>
                    </a:ext>
                  </a:extLst>
                </p:cNvPr>
                <p:cNvSpPr>
                  <a:spLocks/>
                </p:cNvSpPr>
                <p:nvPr/>
              </p:nvSpPr>
              <p:spPr bwMode="auto">
                <a:xfrm>
                  <a:off x="5313048" y="2986492"/>
                  <a:ext cx="166530" cy="165485"/>
                </a:xfrm>
                <a:custGeom>
                  <a:avLst/>
                  <a:gdLst>
                    <a:gd name="T0" fmla="*/ 0 w 1926"/>
                    <a:gd name="T1" fmla="*/ 642 h 1915"/>
                    <a:gd name="T2" fmla="*/ 480 w 1926"/>
                    <a:gd name="T3" fmla="*/ 1884 h 1915"/>
                    <a:gd name="T4" fmla="*/ 1926 w 1926"/>
                    <a:gd name="T5" fmla="*/ 751 h 1915"/>
                    <a:gd name="T6" fmla="*/ 1357 w 1926"/>
                    <a:gd name="T7" fmla="*/ 548 h 1915"/>
                    <a:gd name="T8" fmla="*/ 1358 w 1926"/>
                    <a:gd name="T9" fmla="*/ 0 h 1915"/>
                    <a:gd name="T10" fmla="*/ 620 w 1926"/>
                    <a:gd name="T11" fmla="*/ 16 h 1915"/>
                    <a:gd name="T12" fmla="*/ 558 w 1926"/>
                    <a:gd name="T13" fmla="*/ 565 h 1915"/>
                    <a:gd name="T14" fmla="*/ 0 w 1926"/>
                    <a:gd name="T15" fmla="*/ 642 h 19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6" h="1915">
                      <a:moveTo>
                        <a:pt x="0" y="642"/>
                      </a:moveTo>
                      <a:cubicBezTo>
                        <a:pt x="0" y="642"/>
                        <a:pt x="38" y="1853"/>
                        <a:pt x="480" y="1884"/>
                      </a:cubicBezTo>
                      <a:cubicBezTo>
                        <a:pt x="921" y="1915"/>
                        <a:pt x="1567" y="1273"/>
                        <a:pt x="1926" y="751"/>
                      </a:cubicBezTo>
                      <a:cubicBezTo>
                        <a:pt x="1926" y="751"/>
                        <a:pt x="1390" y="652"/>
                        <a:pt x="1357" y="548"/>
                      </a:cubicBezTo>
                      <a:cubicBezTo>
                        <a:pt x="1301" y="375"/>
                        <a:pt x="1352" y="16"/>
                        <a:pt x="1358" y="0"/>
                      </a:cubicBezTo>
                      <a:lnTo>
                        <a:pt x="620" y="16"/>
                      </a:lnTo>
                      <a:cubicBezTo>
                        <a:pt x="620" y="16"/>
                        <a:pt x="582" y="535"/>
                        <a:pt x="558" y="565"/>
                      </a:cubicBezTo>
                      <a:cubicBezTo>
                        <a:pt x="523" y="610"/>
                        <a:pt x="0" y="642"/>
                        <a:pt x="0" y="642"/>
                      </a:cubicBezTo>
                    </a:path>
                  </a:pathLst>
                </a:custGeom>
                <a:solidFill>
                  <a:srgbClr val="D0D0D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35" name="Freeform 190">
                  <a:extLst>
                    <a:ext uri="{FF2B5EF4-FFF2-40B4-BE49-F238E27FC236}">
                      <a16:creationId xmlns:a16="http://schemas.microsoft.com/office/drawing/2014/main" id="{E2BFC4B4-E80D-3487-CA38-FEB1D3C6F93D}"/>
                    </a:ext>
                  </a:extLst>
                </p:cNvPr>
                <p:cNvSpPr>
                  <a:spLocks/>
                </p:cNvSpPr>
                <p:nvPr/>
              </p:nvSpPr>
              <p:spPr bwMode="auto">
                <a:xfrm>
                  <a:off x="5260441" y="3037357"/>
                  <a:ext cx="245615" cy="390197"/>
                </a:xfrm>
                <a:custGeom>
                  <a:avLst/>
                  <a:gdLst>
                    <a:gd name="T0" fmla="*/ 2708 w 2838"/>
                    <a:gd name="T1" fmla="*/ 4476 h 4509"/>
                    <a:gd name="T2" fmla="*/ 2232 w 2838"/>
                    <a:gd name="T3" fmla="*/ 3107 h 4509"/>
                    <a:gd name="T4" fmla="*/ 2278 w 2838"/>
                    <a:gd name="T5" fmla="*/ 2462 h 4509"/>
                    <a:gd name="T6" fmla="*/ 2350 w 2838"/>
                    <a:gd name="T7" fmla="*/ 1757 h 4509"/>
                    <a:gd name="T8" fmla="*/ 2277 w 2838"/>
                    <a:gd name="T9" fmla="*/ 1360 h 4509"/>
                    <a:gd name="T10" fmla="*/ 2838 w 2838"/>
                    <a:gd name="T11" fmla="*/ 244 h 4509"/>
                    <a:gd name="T12" fmla="*/ 2152 w 2838"/>
                    <a:gd name="T13" fmla="*/ 80 h 4509"/>
                    <a:gd name="T14" fmla="*/ 1133 w 2838"/>
                    <a:gd name="T15" fmla="*/ 1260 h 4509"/>
                    <a:gd name="T16" fmla="*/ 877 w 2838"/>
                    <a:gd name="T17" fmla="*/ 0 h 4509"/>
                    <a:gd name="T18" fmla="*/ 634 w 2838"/>
                    <a:gd name="T19" fmla="*/ 22 h 4509"/>
                    <a:gd name="T20" fmla="*/ 236 w 2838"/>
                    <a:gd name="T21" fmla="*/ 840 h 4509"/>
                    <a:gd name="T22" fmla="*/ 35 w 2838"/>
                    <a:gd name="T23" fmla="*/ 1605 h 4509"/>
                    <a:gd name="T24" fmla="*/ 341 w 2838"/>
                    <a:gd name="T25" fmla="*/ 2712 h 4509"/>
                    <a:gd name="T26" fmla="*/ 0 w 2838"/>
                    <a:gd name="T27" fmla="*/ 4509 h 4509"/>
                    <a:gd name="T28" fmla="*/ 2618 w 2838"/>
                    <a:gd name="T29" fmla="*/ 4509 h 4509"/>
                    <a:gd name="T30" fmla="*/ 2708 w 2838"/>
                    <a:gd name="T31" fmla="*/ 4476 h 4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38" h="4509">
                      <a:moveTo>
                        <a:pt x="2708" y="4476"/>
                      </a:moveTo>
                      <a:cubicBezTo>
                        <a:pt x="2450" y="3680"/>
                        <a:pt x="2258" y="3193"/>
                        <a:pt x="2232" y="3107"/>
                      </a:cubicBezTo>
                      <a:cubicBezTo>
                        <a:pt x="2194" y="2986"/>
                        <a:pt x="2216" y="2607"/>
                        <a:pt x="2278" y="2462"/>
                      </a:cubicBezTo>
                      <a:cubicBezTo>
                        <a:pt x="2346" y="2304"/>
                        <a:pt x="2350" y="1757"/>
                        <a:pt x="2350" y="1757"/>
                      </a:cubicBezTo>
                      <a:lnTo>
                        <a:pt x="2277" y="1360"/>
                      </a:lnTo>
                      <a:cubicBezTo>
                        <a:pt x="2350" y="776"/>
                        <a:pt x="2561" y="232"/>
                        <a:pt x="2838" y="244"/>
                      </a:cubicBezTo>
                      <a:cubicBezTo>
                        <a:pt x="2658" y="185"/>
                        <a:pt x="2152" y="80"/>
                        <a:pt x="2152" y="80"/>
                      </a:cubicBezTo>
                      <a:cubicBezTo>
                        <a:pt x="1737" y="705"/>
                        <a:pt x="1520" y="1281"/>
                        <a:pt x="1133" y="1260"/>
                      </a:cubicBezTo>
                      <a:cubicBezTo>
                        <a:pt x="737" y="1239"/>
                        <a:pt x="877" y="0"/>
                        <a:pt x="877" y="0"/>
                      </a:cubicBezTo>
                      <a:lnTo>
                        <a:pt x="634" y="22"/>
                      </a:lnTo>
                      <a:cubicBezTo>
                        <a:pt x="488" y="271"/>
                        <a:pt x="370" y="494"/>
                        <a:pt x="236" y="840"/>
                      </a:cubicBezTo>
                      <a:cubicBezTo>
                        <a:pt x="123" y="1131"/>
                        <a:pt x="43" y="1333"/>
                        <a:pt x="35" y="1605"/>
                      </a:cubicBezTo>
                      <a:cubicBezTo>
                        <a:pt x="28" y="1841"/>
                        <a:pt x="328" y="2144"/>
                        <a:pt x="341" y="2712"/>
                      </a:cubicBezTo>
                      <a:cubicBezTo>
                        <a:pt x="353" y="3220"/>
                        <a:pt x="193" y="3762"/>
                        <a:pt x="0" y="4509"/>
                      </a:cubicBezTo>
                      <a:lnTo>
                        <a:pt x="2618" y="4509"/>
                      </a:lnTo>
                      <a:cubicBezTo>
                        <a:pt x="2649" y="4498"/>
                        <a:pt x="2679" y="4487"/>
                        <a:pt x="2708" y="4476"/>
                      </a:cubicBezTo>
                    </a:path>
                  </a:pathLst>
                </a:custGeom>
                <a:solidFill>
                  <a:srgbClr val="F1F0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36" name="Freeform 191">
                  <a:extLst>
                    <a:ext uri="{FF2B5EF4-FFF2-40B4-BE49-F238E27FC236}">
                      <a16:creationId xmlns:a16="http://schemas.microsoft.com/office/drawing/2014/main" id="{840C0592-ABAE-113D-B943-EA397A82A8A0}"/>
                    </a:ext>
                  </a:extLst>
                </p:cNvPr>
                <p:cNvSpPr>
                  <a:spLocks/>
                </p:cNvSpPr>
                <p:nvPr/>
              </p:nvSpPr>
              <p:spPr bwMode="auto">
                <a:xfrm>
                  <a:off x="5249641" y="3095887"/>
                  <a:ext cx="238996" cy="251538"/>
                </a:xfrm>
                <a:custGeom>
                  <a:avLst/>
                  <a:gdLst>
                    <a:gd name="T0" fmla="*/ 299 w 2765"/>
                    <a:gd name="T1" fmla="*/ 349 h 2906"/>
                    <a:gd name="T2" fmla="*/ 902 w 2765"/>
                    <a:gd name="T3" fmla="*/ 1047 h 2906"/>
                    <a:gd name="T4" fmla="*/ 2765 w 2765"/>
                    <a:gd name="T5" fmla="*/ 0 h 2906"/>
                    <a:gd name="T6" fmla="*/ 2212 w 2765"/>
                    <a:gd name="T7" fmla="*/ 1838 h 2906"/>
                    <a:gd name="T8" fmla="*/ 2393 w 2765"/>
                    <a:gd name="T9" fmla="*/ 2519 h 2906"/>
                    <a:gd name="T10" fmla="*/ 2199 w 2765"/>
                    <a:gd name="T11" fmla="*/ 2899 h 2906"/>
                    <a:gd name="T12" fmla="*/ 1592 w 2765"/>
                    <a:gd name="T13" fmla="*/ 2816 h 2906"/>
                    <a:gd name="T14" fmla="*/ 410 w 2765"/>
                    <a:gd name="T15" fmla="*/ 2658 h 2906"/>
                    <a:gd name="T16" fmla="*/ 320 w 2765"/>
                    <a:gd name="T17" fmla="*/ 1479 h 2906"/>
                    <a:gd name="T18" fmla="*/ 299 w 2765"/>
                    <a:gd name="T19" fmla="*/ 349 h 2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5" h="2906">
                      <a:moveTo>
                        <a:pt x="299" y="349"/>
                      </a:moveTo>
                      <a:cubicBezTo>
                        <a:pt x="299" y="349"/>
                        <a:pt x="164" y="1005"/>
                        <a:pt x="902" y="1047"/>
                      </a:cubicBezTo>
                      <a:cubicBezTo>
                        <a:pt x="1575" y="1085"/>
                        <a:pt x="2365" y="1130"/>
                        <a:pt x="2765" y="0"/>
                      </a:cubicBezTo>
                      <a:cubicBezTo>
                        <a:pt x="2765" y="0"/>
                        <a:pt x="2179" y="1762"/>
                        <a:pt x="2212" y="1838"/>
                      </a:cubicBezTo>
                      <a:cubicBezTo>
                        <a:pt x="2246" y="1915"/>
                        <a:pt x="2393" y="2519"/>
                        <a:pt x="2393" y="2519"/>
                      </a:cubicBezTo>
                      <a:cubicBezTo>
                        <a:pt x="2393" y="2519"/>
                        <a:pt x="2252" y="2906"/>
                        <a:pt x="2199" y="2899"/>
                      </a:cubicBezTo>
                      <a:cubicBezTo>
                        <a:pt x="2052" y="2880"/>
                        <a:pt x="1801" y="2855"/>
                        <a:pt x="1592" y="2816"/>
                      </a:cubicBezTo>
                      <a:cubicBezTo>
                        <a:pt x="1405" y="2780"/>
                        <a:pt x="430" y="2686"/>
                        <a:pt x="410" y="2658"/>
                      </a:cubicBezTo>
                      <a:cubicBezTo>
                        <a:pt x="417" y="2579"/>
                        <a:pt x="581" y="1953"/>
                        <a:pt x="320" y="1479"/>
                      </a:cubicBezTo>
                      <a:cubicBezTo>
                        <a:pt x="0" y="897"/>
                        <a:pt x="299" y="349"/>
                        <a:pt x="299" y="349"/>
                      </a:cubicBezTo>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37" name="Freeform 193">
                  <a:extLst>
                    <a:ext uri="{FF2B5EF4-FFF2-40B4-BE49-F238E27FC236}">
                      <a16:creationId xmlns:a16="http://schemas.microsoft.com/office/drawing/2014/main" id="{49950E4B-B624-E8F5-91A8-A96EB01F6B88}"/>
                    </a:ext>
                  </a:extLst>
                </p:cNvPr>
                <p:cNvSpPr>
                  <a:spLocks/>
                </p:cNvSpPr>
                <p:nvPr/>
              </p:nvSpPr>
              <p:spPr bwMode="auto">
                <a:xfrm>
                  <a:off x="5290403" y="3071151"/>
                  <a:ext cx="165834" cy="108698"/>
                </a:xfrm>
                <a:custGeom>
                  <a:avLst/>
                  <a:gdLst>
                    <a:gd name="T0" fmla="*/ 343 w 1919"/>
                    <a:gd name="T1" fmla="*/ 0 h 1254"/>
                    <a:gd name="T2" fmla="*/ 802 w 1919"/>
                    <a:gd name="T3" fmla="*/ 834 h 1254"/>
                    <a:gd name="T4" fmla="*/ 1836 w 1919"/>
                    <a:gd name="T5" fmla="*/ 135 h 1254"/>
                    <a:gd name="T6" fmla="*/ 1251 w 1919"/>
                    <a:gd name="T7" fmla="*/ 1162 h 1254"/>
                    <a:gd name="T8" fmla="*/ 34 w 1919"/>
                    <a:gd name="T9" fmla="*/ 896 h 1254"/>
                    <a:gd name="T10" fmla="*/ 343 w 1919"/>
                    <a:gd name="T11" fmla="*/ 0 h 1254"/>
                  </a:gdLst>
                  <a:ahLst/>
                  <a:cxnLst>
                    <a:cxn ang="0">
                      <a:pos x="T0" y="T1"/>
                    </a:cxn>
                    <a:cxn ang="0">
                      <a:pos x="T2" y="T3"/>
                    </a:cxn>
                    <a:cxn ang="0">
                      <a:pos x="T4" y="T5"/>
                    </a:cxn>
                    <a:cxn ang="0">
                      <a:pos x="T6" y="T7"/>
                    </a:cxn>
                    <a:cxn ang="0">
                      <a:pos x="T8" y="T9"/>
                    </a:cxn>
                    <a:cxn ang="0">
                      <a:pos x="T10" y="T11"/>
                    </a:cxn>
                  </a:cxnLst>
                  <a:rect l="0" t="0" r="r" b="b"/>
                  <a:pathLst>
                    <a:path w="1919" h="1254">
                      <a:moveTo>
                        <a:pt x="343" y="0"/>
                      </a:moveTo>
                      <a:cubicBezTo>
                        <a:pt x="618" y="214"/>
                        <a:pt x="666" y="811"/>
                        <a:pt x="802" y="834"/>
                      </a:cubicBezTo>
                      <a:cubicBezTo>
                        <a:pt x="938" y="857"/>
                        <a:pt x="1332" y="341"/>
                        <a:pt x="1836" y="135"/>
                      </a:cubicBezTo>
                      <a:cubicBezTo>
                        <a:pt x="1919" y="101"/>
                        <a:pt x="1703" y="1069"/>
                        <a:pt x="1251" y="1162"/>
                      </a:cubicBezTo>
                      <a:cubicBezTo>
                        <a:pt x="800" y="1254"/>
                        <a:pt x="0" y="1121"/>
                        <a:pt x="34" y="896"/>
                      </a:cubicBezTo>
                      <a:cubicBezTo>
                        <a:pt x="68" y="671"/>
                        <a:pt x="343" y="0"/>
                        <a:pt x="343" y="0"/>
                      </a:cubicBezTo>
                    </a:path>
                  </a:pathLst>
                </a:custGeom>
                <a:solidFill>
                  <a:srgbClr val="F8F7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38" name="Freeform 194">
                  <a:extLst>
                    <a:ext uri="{FF2B5EF4-FFF2-40B4-BE49-F238E27FC236}">
                      <a16:creationId xmlns:a16="http://schemas.microsoft.com/office/drawing/2014/main" id="{53BBD1DA-E8C8-57F0-8881-1838B6FAA770}"/>
                    </a:ext>
                  </a:extLst>
                </p:cNvPr>
                <p:cNvSpPr>
                  <a:spLocks/>
                </p:cNvSpPr>
                <p:nvPr/>
              </p:nvSpPr>
              <p:spPr bwMode="auto">
                <a:xfrm>
                  <a:off x="5351023" y="3034919"/>
                  <a:ext cx="112878" cy="132040"/>
                </a:xfrm>
                <a:custGeom>
                  <a:avLst/>
                  <a:gdLst>
                    <a:gd name="T0" fmla="*/ 914 w 1306"/>
                    <a:gd name="T1" fmla="*/ 325 h 1523"/>
                    <a:gd name="T2" fmla="*/ 703 w 1306"/>
                    <a:gd name="T3" fmla="*/ 541 h 1523"/>
                    <a:gd name="T4" fmla="*/ 95 w 1306"/>
                    <a:gd name="T5" fmla="*/ 1242 h 1523"/>
                    <a:gd name="T6" fmla="*/ 0 w 1306"/>
                    <a:gd name="T7" fmla="*/ 1523 h 1523"/>
                    <a:gd name="T8" fmla="*/ 653 w 1306"/>
                    <a:gd name="T9" fmla="*/ 867 h 1523"/>
                    <a:gd name="T10" fmla="*/ 1025 w 1306"/>
                    <a:gd name="T11" fmla="*/ 362 h 1523"/>
                    <a:gd name="T12" fmla="*/ 1306 w 1306"/>
                    <a:gd name="T13" fmla="*/ 145 h 1523"/>
                    <a:gd name="T14" fmla="*/ 1084 w 1306"/>
                    <a:gd name="T15" fmla="*/ 0 h 1523"/>
                    <a:gd name="T16" fmla="*/ 914 w 1306"/>
                    <a:gd name="T17" fmla="*/ 325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523">
                      <a:moveTo>
                        <a:pt x="914" y="325"/>
                      </a:moveTo>
                      <a:cubicBezTo>
                        <a:pt x="914" y="325"/>
                        <a:pt x="760" y="476"/>
                        <a:pt x="703" y="541"/>
                      </a:cubicBezTo>
                      <a:cubicBezTo>
                        <a:pt x="576" y="687"/>
                        <a:pt x="377" y="918"/>
                        <a:pt x="95" y="1242"/>
                      </a:cubicBezTo>
                      <a:lnTo>
                        <a:pt x="0" y="1523"/>
                      </a:lnTo>
                      <a:cubicBezTo>
                        <a:pt x="0" y="1523"/>
                        <a:pt x="206" y="1340"/>
                        <a:pt x="653" y="867"/>
                      </a:cubicBezTo>
                      <a:cubicBezTo>
                        <a:pt x="835" y="674"/>
                        <a:pt x="1024" y="391"/>
                        <a:pt x="1025" y="362"/>
                      </a:cubicBezTo>
                      <a:cubicBezTo>
                        <a:pt x="1025" y="362"/>
                        <a:pt x="1229" y="180"/>
                        <a:pt x="1306" y="145"/>
                      </a:cubicBezTo>
                      <a:lnTo>
                        <a:pt x="1084" y="0"/>
                      </a:lnTo>
                      <a:lnTo>
                        <a:pt x="914" y="325"/>
                      </a:lnTo>
                    </a:path>
                  </a:pathLst>
                </a:custGeom>
                <a:solidFill>
                  <a:srgbClr val="F8F7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39" name="Freeform 195">
                  <a:extLst>
                    <a:ext uri="{FF2B5EF4-FFF2-40B4-BE49-F238E27FC236}">
                      <a16:creationId xmlns:a16="http://schemas.microsoft.com/office/drawing/2014/main" id="{E8E56974-A682-9ADB-475D-498933F7AAD8}"/>
                    </a:ext>
                  </a:extLst>
                </p:cNvPr>
                <p:cNvSpPr>
                  <a:spLocks/>
                </p:cNvSpPr>
                <p:nvPr/>
              </p:nvSpPr>
              <p:spPr bwMode="auto">
                <a:xfrm>
                  <a:off x="5344055" y="3142571"/>
                  <a:ext cx="18813" cy="89885"/>
                </a:xfrm>
                <a:custGeom>
                  <a:avLst/>
                  <a:gdLst>
                    <a:gd name="T0" fmla="*/ 173 w 217"/>
                    <a:gd name="T1" fmla="*/ 0 h 1037"/>
                    <a:gd name="T2" fmla="*/ 0 w 217"/>
                    <a:gd name="T3" fmla="*/ 345 h 1037"/>
                    <a:gd name="T4" fmla="*/ 60 w 217"/>
                    <a:gd name="T5" fmla="*/ 948 h 1037"/>
                    <a:gd name="T6" fmla="*/ 173 w 217"/>
                    <a:gd name="T7" fmla="*/ 1037 h 1037"/>
                    <a:gd name="T8" fmla="*/ 210 w 217"/>
                    <a:gd name="T9" fmla="*/ 515 h 1037"/>
                    <a:gd name="T10" fmla="*/ 173 w 217"/>
                    <a:gd name="T11" fmla="*/ 0 h 1037"/>
                  </a:gdLst>
                  <a:ahLst/>
                  <a:cxnLst>
                    <a:cxn ang="0">
                      <a:pos x="T0" y="T1"/>
                    </a:cxn>
                    <a:cxn ang="0">
                      <a:pos x="T2" y="T3"/>
                    </a:cxn>
                    <a:cxn ang="0">
                      <a:pos x="T4" y="T5"/>
                    </a:cxn>
                    <a:cxn ang="0">
                      <a:pos x="T6" y="T7"/>
                    </a:cxn>
                    <a:cxn ang="0">
                      <a:pos x="T8" y="T9"/>
                    </a:cxn>
                    <a:cxn ang="0">
                      <a:pos x="T10" y="T11"/>
                    </a:cxn>
                  </a:cxnLst>
                  <a:rect l="0" t="0" r="r" b="b"/>
                  <a:pathLst>
                    <a:path w="217" h="1037">
                      <a:moveTo>
                        <a:pt x="173" y="0"/>
                      </a:moveTo>
                      <a:lnTo>
                        <a:pt x="0" y="345"/>
                      </a:lnTo>
                      <a:lnTo>
                        <a:pt x="60" y="948"/>
                      </a:lnTo>
                      <a:lnTo>
                        <a:pt x="173" y="1037"/>
                      </a:lnTo>
                      <a:cubicBezTo>
                        <a:pt x="173" y="1037"/>
                        <a:pt x="202" y="777"/>
                        <a:pt x="210" y="515"/>
                      </a:cubicBezTo>
                      <a:cubicBezTo>
                        <a:pt x="217" y="252"/>
                        <a:pt x="173" y="0"/>
                        <a:pt x="173" y="0"/>
                      </a:cubicBezTo>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40" name="Freeform 196">
                  <a:extLst>
                    <a:ext uri="{FF2B5EF4-FFF2-40B4-BE49-F238E27FC236}">
                      <a16:creationId xmlns:a16="http://schemas.microsoft.com/office/drawing/2014/main" id="{018B0F66-30D5-7879-8F38-19A7A0417C31}"/>
                    </a:ext>
                  </a:extLst>
                </p:cNvPr>
                <p:cNvSpPr>
                  <a:spLocks/>
                </p:cNvSpPr>
                <p:nvPr/>
              </p:nvSpPr>
              <p:spPr bwMode="auto">
                <a:xfrm>
                  <a:off x="5326287" y="3052338"/>
                  <a:ext cx="32749" cy="188479"/>
                </a:xfrm>
                <a:custGeom>
                  <a:avLst/>
                  <a:gdLst>
                    <a:gd name="T0" fmla="*/ 0 w 381"/>
                    <a:gd name="T1" fmla="*/ 0 h 2178"/>
                    <a:gd name="T2" fmla="*/ 240 w 381"/>
                    <a:gd name="T3" fmla="*/ 89 h 2178"/>
                    <a:gd name="T4" fmla="*/ 381 w 381"/>
                    <a:gd name="T5" fmla="*/ 1042 h 2178"/>
                    <a:gd name="T6" fmla="*/ 371 w 381"/>
                    <a:gd name="T7" fmla="*/ 1495 h 2178"/>
                    <a:gd name="T8" fmla="*/ 307 w 381"/>
                    <a:gd name="T9" fmla="*/ 2142 h 2178"/>
                    <a:gd name="T10" fmla="*/ 152 w 381"/>
                    <a:gd name="T11" fmla="*/ 2142 h 2178"/>
                    <a:gd name="T12" fmla="*/ 175 w 381"/>
                    <a:gd name="T13" fmla="*/ 1557 h 2178"/>
                    <a:gd name="T14" fmla="*/ 191 w 381"/>
                    <a:gd name="T15" fmla="*/ 999 h 2178"/>
                    <a:gd name="T16" fmla="*/ 0 w 381"/>
                    <a:gd name="T17" fmla="*/ 0 h 2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1" h="2178">
                      <a:moveTo>
                        <a:pt x="0" y="0"/>
                      </a:moveTo>
                      <a:lnTo>
                        <a:pt x="240" y="89"/>
                      </a:lnTo>
                      <a:cubicBezTo>
                        <a:pt x="240" y="89"/>
                        <a:pt x="286" y="587"/>
                        <a:pt x="381" y="1042"/>
                      </a:cubicBezTo>
                      <a:cubicBezTo>
                        <a:pt x="381" y="1042"/>
                        <a:pt x="372" y="1236"/>
                        <a:pt x="371" y="1495"/>
                      </a:cubicBezTo>
                      <a:cubicBezTo>
                        <a:pt x="370" y="1702"/>
                        <a:pt x="307" y="2142"/>
                        <a:pt x="307" y="2142"/>
                      </a:cubicBezTo>
                      <a:cubicBezTo>
                        <a:pt x="307" y="2142"/>
                        <a:pt x="312" y="2178"/>
                        <a:pt x="152" y="2142"/>
                      </a:cubicBezTo>
                      <a:cubicBezTo>
                        <a:pt x="140" y="2140"/>
                        <a:pt x="175" y="1557"/>
                        <a:pt x="175" y="1557"/>
                      </a:cubicBezTo>
                      <a:cubicBezTo>
                        <a:pt x="188" y="1384"/>
                        <a:pt x="202" y="1138"/>
                        <a:pt x="191" y="999"/>
                      </a:cubicBezTo>
                      <a:cubicBezTo>
                        <a:pt x="176" y="968"/>
                        <a:pt x="96" y="439"/>
                        <a:pt x="0" y="0"/>
                      </a:cubicBezTo>
                    </a:path>
                  </a:pathLst>
                </a:custGeom>
                <a:solidFill>
                  <a:srgbClr val="F8F7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41" name="Freeform 197">
                  <a:extLst>
                    <a:ext uri="{FF2B5EF4-FFF2-40B4-BE49-F238E27FC236}">
                      <a16:creationId xmlns:a16="http://schemas.microsoft.com/office/drawing/2014/main" id="{AEDB033A-0368-CDD4-7A03-57FF04CF5766}"/>
                    </a:ext>
                  </a:extLst>
                </p:cNvPr>
                <p:cNvSpPr>
                  <a:spLocks/>
                </p:cNvSpPr>
                <p:nvPr/>
              </p:nvSpPr>
              <p:spPr bwMode="auto">
                <a:xfrm>
                  <a:off x="5431501" y="3119926"/>
                  <a:ext cx="77343" cy="277319"/>
                </a:xfrm>
                <a:custGeom>
                  <a:avLst/>
                  <a:gdLst>
                    <a:gd name="T0" fmla="*/ 723 w 893"/>
                    <a:gd name="T1" fmla="*/ 0 h 3204"/>
                    <a:gd name="T2" fmla="*/ 893 w 893"/>
                    <a:gd name="T3" fmla="*/ 491 h 3204"/>
                    <a:gd name="T4" fmla="*/ 355 w 893"/>
                    <a:gd name="T5" fmla="*/ 1463 h 3204"/>
                    <a:gd name="T6" fmla="*/ 310 w 893"/>
                    <a:gd name="T7" fmla="*/ 2006 h 3204"/>
                    <a:gd name="T8" fmla="*/ 729 w 893"/>
                    <a:gd name="T9" fmla="*/ 3204 h 3204"/>
                    <a:gd name="T10" fmla="*/ 62 w 893"/>
                    <a:gd name="T11" fmla="*/ 1729 h 3204"/>
                    <a:gd name="T12" fmla="*/ 274 w 893"/>
                    <a:gd name="T13" fmla="*/ 940 h 3204"/>
                    <a:gd name="T14" fmla="*/ 723 w 893"/>
                    <a:gd name="T15" fmla="*/ 0 h 3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3" h="3204">
                      <a:moveTo>
                        <a:pt x="723" y="0"/>
                      </a:moveTo>
                      <a:cubicBezTo>
                        <a:pt x="723" y="0"/>
                        <a:pt x="695" y="419"/>
                        <a:pt x="893" y="491"/>
                      </a:cubicBezTo>
                      <a:cubicBezTo>
                        <a:pt x="893" y="491"/>
                        <a:pt x="642" y="788"/>
                        <a:pt x="355" y="1463"/>
                      </a:cubicBezTo>
                      <a:cubicBezTo>
                        <a:pt x="327" y="1531"/>
                        <a:pt x="275" y="1889"/>
                        <a:pt x="310" y="2006"/>
                      </a:cubicBezTo>
                      <a:cubicBezTo>
                        <a:pt x="345" y="2123"/>
                        <a:pt x="485" y="2454"/>
                        <a:pt x="729" y="3204"/>
                      </a:cubicBezTo>
                      <a:cubicBezTo>
                        <a:pt x="653" y="3048"/>
                        <a:pt x="144" y="1893"/>
                        <a:pt x="62" y="1729"/>
                      </a:cubicBezTo>
                      <a:cubicBezTo>
                        <a:pt x="0" y="1604"/>
                        <a:pt x="109" y="1220"/>
                        <a:pt x="274" y="940"/>
                      </a:cubicBezTo>
                      <a:cubicBezTo>
                        <a:pt x="438" y="659"/>
                        <a:pt x="655" y="297"/>
                        <a:pt x="723" y="0"/>
                      </a:cubicBezTo>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42" name="Freeform 198">
                  <a:extLst>
                    <a:ext uri="{FF2B5EF4-FFF2-40B4-BE49-F238E27FC236}">
                      <a16:creationId xmlns:a16="http://schemas.microsoft.com/office/drawing/2014/main" id="{0F8BDE4A-52A6-E5DD-984E-C29E8BB3D629}"/>
                    </a:ext>
                  </a:extLst>
                </p:cNvPr>
                <p:cNvSpPr>
                  <a:spLocks/>
                </p:cNvSpPr>
                <p:nvPr/>
              </p:nvSpPr>
              <p:spPr bwMode="auto">
                <a:xfrm>
                  <a:off x="5261138" y="3088222"/>
                  <a:ext cx="60271" cy="276274"/>
                </a:xfrm>
                <a:custGeom>
                  <a:avLst/>
                  <a:gdLst>
                    <a:gd name="T0" fmla="*/ 263 w 698"/>
                    <a:gd name="T1" fmla="*/ 0 h 3190"/>
                    <a:gd name="T2" fmla="*/ 80 w 698"/>
                    <a:gd name="T3" fmla="*/ 720 h 3190"/>
                    <a:gd name="T4" fmla="*/ 138 w 698"/>
                    <a:gd name="T5" fmla="*/ 1321 h 3190"/>
                    <a:gd name="T6" fmla="*/ 370 w 698"/>
                    <a:gd name="T7" fmla="*/ 1999 h 3190"/>
                    <a:gd name="T8" fmla="*/ 204 w 698"/>
                    <a:gd name="T9" fmla="*/ 3190 h 3190"/>
                    <a:gd name="T10" fmla="*/ 683 w 698"/>
                    <a:gd name="T11" fmla="*/ 1905 h 3190"/>
                    <a:gd name="T12" fmla="*/ 134 w 698"/>
                    <a:gd name="T13" fmla="*/ 886 h 3190"/>
                    <a:gd name="T14" fmla="*/ 263 w 698"/>
                    <a:gd name="T15" fmla="*/ 0 h 31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8" h="3190">
                      <a:moveTo>
                        <a:pt x="263" y="0"/>
                      </a:moveTo>
                      <a:cubicBezTo>
                        <a:pt x="263" y="0"/>
                        <a:pt x="91" y="667"/>
                        <a:pt x="80" y="720"/>
                      </a:cubicBezTo>
                      <a:cubicBezTo>
                        <a:pt x="67" y="781"/>
                        <a:pt x="0" y="917"/>
                        <a:pt x="138" y="1321"/>
                      </a:cubicBezTo>
                      <a:cubicBezTo>
                        <a:pt x="250" y="1647"/>
                        <a:pt x="348" y="1709"/>
                        <a:pt x="370" y="1999"/>
                      </a:cubicBezTo>
                      <a:cubicBezTo>
                        <a:pt x="402" y="2415"/>
                        <a:pt x="204" y="3190"/>
                        <a:pt x="204" y="3190"/>
                      </a:cubicBezTo>
                      <a:cubicBezTo>
                        <a:pt x="204" y="3190"/>
                        <a:pt x="662" y="2234"/>
                        <a:pt x="683" y="1905"/>
                      </a:cubicBezTo>
                      <a:cubicBezTo>
                        <a:pt x="698" y="1664"/>
                        <a:pt x="205" y="1691"/>
                        <a:pt x="134" y="886"/>
                      </a:cubicBezTo>
                      <a:cubicBezTo>
                        <a:pt x="115" y="676"/>
                        <a:pt x="284" y="70"/>
                        <a:pt x="263" y="0"/>
                      </a:cubicBezTo>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43" name="Freeform 199">
                  <a:extLst>
                    <a:ext uri="{FF2B5EF4-FFF2-40B4-BE49-F238E27FC236}">
                      <a16:creationId xmlns:a16="http://schemas.microsoft.com/office/drawing/2014/main" id="{69D6DDD3-0E1B-2E72-81B2-8174F413F004}"/>
                    </a:ext>
                  </a:extLst>
                </p:cNvPr>
                <p:cNvSpPr>
                  <a:spLocks/>
                </p:cNvSpPr>
                <p:nvPr/>
              </p:nvSpPr>
              <p:spPr bwMode="auto">
                <a:xfrm>
                  <a:off x="5261138" y="3316069"/>
                  <a:ext cx="247705" cy="420507"/>
                </a:xfrm>
                <a:custGeom>
                  <a:avLst/>
                  <a:gdLst>
                    <a:gd name="T0" fmla="*/ 257 w 2865"/>
                    <a:gd name="T1" fmla="*/ 0 h 4859"/>
                    <a:gd name="T2" fmla="*/ 2222 w 2865"/>
                    <a:gd name="T3" fmla="*/ 9 h 4859"/>
                    <a:gd name="T4" fmla="*/ 2865 w 2865"/>
                    <a:gd name="T5" fmla="*/ 1442 h 4859"/>
                    <a:gd name="T6" fmla="*/ 2228 w 2865"/>
                    <a:gd name="T7" fmla="*/ 4859 h 4859"/>
                    <a:gd name="T8" fmla="*/ 487 w 2865"/>
                    <a:gd name="T9" fmla="*/ 4807 h 4859"/>
                    <a:gd name="T10" fmla="*/ 115 w 2865"/>
                    <a:gd name="T11" fmla="*/ 1143 h 4859"/>
                    <a:gd name="T12" fmla="*/ 257 w 2865"/>
                    <a:gd name="T13" fmla="*/ 0 h 4859"/>
                  </a:gdLst>
                  <a:ahLst/>
                  <a:cxnLst>
                    <a:cxn ang="0">
                      <a:pos x="T0" y="T1"/>
                    </a:cxn>
                    <a:cxn ang="0">
                      <a:pos x="T2" y="T3"/>
                    </a:cxn>
                    <a:cxn ang="0">
                      <a:pos x="T4" y="T5"/>
                    </a:cxn>
                    <a:cxn ang="0">
                      <a:pos x="T6" y="T7"/>
                    </a:cxn>
                    <a:cxn ang="0">
                      <a:pos x="T8" y="T9"/>
                    </a:cxn>
                    <a:cxn ang="0">
                      <a:pos x="T10" y="T11"/>
                    </a:cxn>
                    <a:cxn ang="0">
                      <a:pos x="T12" y="T13"/>
                    </a:cxn>
                  </a:cxnLst>
                  <a:rect l="0" t="0" r="r" b="b"/>
                  <a:pathLst>
                    <a:path w="2865" h="4859">
                      <a:moveTo>
                        <a:pt x="257" y="0"/>
                      </a:moveTo>
                      <a:cubicBezTo>
                        <a:pt x="257" y="0"/>
                        <a:pt x="1091" y="423"/>
                        <a:pt x="2222" y="9"/>
                      </a:cubicBezTo>
                      <a:cubicBezTo>
                        <a:pt x="2222" y="9"/>
                        <a:pt x="2865" y="1238"/>
                        <a:pt x="2865" y="1442"/>
                      </a:cubicBezTo>
                      <a:cubicBezTo>
                        <a:pt x="2865" y="2293"/>
                        <a:pt x="2136" y="4073"/>
                        <a:pt x="2228" y="4859"/>
                      </a:cubicBezTo>
                      <a:cubicBezTo>
                        <a:pt x="1677" y="4859"/>
                        <a:pt x="1055" y="4843"/>
                        <a:pt x="487" y="4807"/>
                      </a:cubicBezTo>
                      <a:cubicBezTo>
                        <a:pt x="306" y="3552"/>
                        <a:pt x="0" y="2192"/>
                        <a:pt x="115" y="1143"/>
                      </a:cubicBezTo>
                      <a:cubicBezTo>
                        <a:pt x="230" y="93"/>
                        <a:pt x="257" y="0"/>
                        <a:pt x="257" y="0"/>
                      </a:cubicBezTo>
                    </a:path>
                  </a:pathLst>
                </a:custGeom>
                <a:solidFill>
                  <a:srgbClr val="7F7F7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44" name="Freeform 200">
                  <a:extLst>
                    <a:ext uri="{FF2B5EF4-FFF2-40B4-BE49-F238E27FC236}">
                      <a16:creationId xmlns:a16="http://schemas.microsoft.com/office/drawing/2014/main" id="{D119978C-6B64-BEE4-513A-93A28B01B2D5}"/>
                    </a:ext>
                  </a:extLst>
                </p:cNvPr>
                <p:cNvSpPr>
                  <a:spLocks/>
                </p:cNvSpPr>
                <p:nvPr/>
              </p:nvSpPr>
              <p:spPr bwMode="auto">
                <a:xfrm>
                  <a:off x="5351023" y="3294121"/>
                  <a:ext cx="5574" cy="43549"/>
                </a:xfrm>
                <a:custGeom>
                  <a:avLst/>
                  <a:gdLst>
                    <a:gd name="T0" fmla="*/ 0 w 16"/>
                    <a:gd name="T1" fmla="*/ 0 h 125"/>
                    <a:gd name="T2" fmla="*/ 16 w 16"/>
                    <a:gd name="T3" fmla="*/ 0 h 125"/>
                    <a:gd name="T4" fmla="*/ 16 w 16"/>
                    <a:gd name="T5" fmla="*/ 125 h 125"/>
                    <a:gd name="T6" fmla="*/ 7 w 16"/>
                    <a:gd name="T7" fmla="*/ 121 h 125"/>
                    <a:gd name="T8" fmla="*/ 0 w 16"/>
                    <a:gd name="T9" fmla="*/ 0 h 125"/>
                  </a:gdLst>
                  <a:ahLst/>
                  <a:cxnLst>
                    <a:cxn ang="0">
                      <a:pos x="T0" y="T1"/>
                    </a:cxn>
                    <a:cxn ang="0">
                      <a:pos x="T2" y="T3"/>
                    </a:cxn>
                    <a:cxn ang="0">
                      <a:pos x="T4" y="T5"/>
                    </a:cxn>
                    <a:cxn ang="0">
                      <a:pos x="T6" y="T7"/>
                    </a:cxn>
                    <a:cxn ang="0">
                      <a:pos x="T8" y="T9"/>
                    </a:cxn>
                  </a:cxnLst>
                  <a:rect l="0" t="0" r="r" b="b"/>
                  <a:pathLst>
                    <a:path w="16" h="125">
                      <a:moveTo>
                        <a:pt x="0" y="0"/>
                      </a:moveTo>
                      <a:lnTo>
                        <a:pt x="16" y="0"/>
                      </a:lnTo>
                      <a:lnTo>
                        <a:pt x="16" y="125"/>
                      </a:lnTo>
                      <a:lnTo>
                        <a:pt x="7" y="121"/>
                      </a:lnTo>
                      <a:lnTo>
                        <a:pt x="0" y="0"/>
                      </a:lnTo>
                      <a:close/>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45" name="Freeform 201">
                  <a:extLst>
                    <a:ext uri="{FF2B5EF4-FFF2-40B4-BE49-F238E27FC236}">
                      <a16:creationId xmlns:a16="http://schemas.microsoft.com/office/drawing/2014/main" id="{7D06578E-E7AF-04D7-EEC7-2D8602D91BEC}"/>
                    </a:ext>
                  </a:extLst>
                </p:cNvPr>
                <p:cNvSpPr>
                  <a:spLocks/>
                </p:cNvSpPr>
                <p:nvPr/>
              </p:nvSpPr>
              <p:spPr bwMode="auto">
                <a:xfrm>
                  <a:off x="5335345" y="3291682"/>
                  <a:ext cx="19161" cy="48775"/>
                </a:xfrm>
                <a:custGeom>
                  <a:avLst/>
                  <a:gdLst>
                    <a:gd name="T0" fmla="*/ 1 w 55"/>
                    <a:gd name="T1" fmla="*/ 0 h 140"/>
                    <a:gd name="T2" fmla="*/ 52 w 55"/>
                    <a:gd name="T3" fmla="*/ 8 h 140"/>
                    <a:gd name="T4" fmla="*/ 55 w 55"/>
                    <a:gd name="T5" fmla="*/ 140 h 140"/>
                    <a:gd name="T6" fmla="*/ 0 w 55"/>
                    <a:gd name="T7" fmla="*/ 136 h 140"/>
                    <a:gd name="T8" fmla="*/ 1 w 55"/>
                    <a:gd name="T9" fmla="*/ 0 h 140"/>
                  </a:gdLst>
                  <a:ahLst/>
                  <a:cxnLst>
                    <a:cxn ang="0">
                      <a:pos x="T0" y="T1"/>
                    </a:cxn>
                    <a:cxn ang="0">
                      <a:pos x="T2" y="T3"/>
                    </a:cxn>
                    <a:cxn ang="0">
                      <a:pos x="T4" y="T5"/>
                    </a:cxn>
                    <a:cxn ang="0">
                      <a:pos x="T6" y="T7"/>
                    </a:cxn>
                    <a:cxn ang="0">
                      <a:pos x="T8" y="T9"/>
                    </a:cxn>
                  </a:cxnLst>
                  <a:rect l="0" t="0" r="r" b="b"/>
                  <a:pathLst>
                    <a:path w="55" h="140">
                      <a:moveTo>
                        <a:pt x="1" y="0"/>
                      </a:moveTo>
                      <a:lnTo>
                        <a:pt x="52" y="8"/>
                      </a:lnTo>
                      <a:lnTo>
                        <a:pt x="55" y="140"/>
                      </a:lnTo>
                      <a:lnTo>
                        <a:pt x="0" y="136"/>
                      </a:lnTo>
                      <a:lnTo>
                        <a:pt x="1" y="0"/>
                      </a:lnTo>
                      <a:close/>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46" name="Freeform 202">
                  <a:extLst>
                    <a:ext uri="{FF2B5EF4-FFF2-40B4-BE49-F238E27FC236}">
                      <a16:creationId xmlns:a16="http://schemas.microsoft.com/office/drawing/2014/main" id="{160B5DC1-1DC8-4EAF-2478-33D92E250158}"/>
                    </a:ext>
                  </a:extLst>
                </p:cNvPr>
                <p:cNvSpPr>
                  <a:spLocks/>
                </p:cNvSpPr>
                <p:nvPr/>
              </p:nvSpPr>
              <p:spPr bwMode="auto">
                <a:xfrm>
                  <a:off x="5284829" y="3317463"/>
                  <a:ext cx="156079" cy="40065"/>
                </a:xfrm>
                <a:custGeom>
                  <a:avLst/>
                  <a:gdLst>
                    <a:gd name="T0" fmla="*/ 57 w 1807"/>
                    <a:gd name="T1" fmla="*/ 0 h 463"/>
                    <a:gd name="T2" fmla="*/ 862 w 1807"/>
                    <a:gd name="T3" fmla="*/ 173 h 463"/>
                    <a:gd name="T4" fmla="*/ 1766 w 1807"/>
                    <a:gd name="T5" fmla="*/ 28 h 463"/>
                    <a:gd name="T6" fmla="*/ 1807 w 1807"/>
                    <a:gd name="T7" fmla="*/ 340 h 463"/>
                    <a:gd name="T8" fmla="*/ 801 w 1807"/>
                    <a:gd name="T9" fmla="*/ 436 h 463"/>
                    <a:gd name="T10" fmla="*/ 0 w 1807"/>
                    <a:gd name="T11" fmla="*/ 239 h 463"/>
                    <a:gd name="T12" fmla="*/ 57 w 1807"/>
                    <a:gd name="T13" fmla="*/ 0 h 463"/>
                  </a:gdLst>
                  <a:ahLst/>
                  <a:cxnLst>
                    <a:cxn ang="0">
                      <a:pos x="T0" y="T1"/>
                    </a:cxn>
                    <a:cxn ang="0">
                      <a:pos x="T2" y="T3"/>
                    </a:cxn>
                    <a:cxn ang="0">
                      <a:pos x="T4" y="T5"/>
                    </a:cxn>
                    <a:cxn ang="0">
                      <a:pos x="T6" y="T7"/>
                    </a:cxn>
                    <a:cxn ang="0">
                      <a:pos x="T8" y="T9"/>
                    </a:cxn>
                    <a:cxn ang="0">
                      <a:pos x="T10" y="T11"/>
                    </a:cxn>
                    <a:cxn ang="0">
                      <a:pos x="T12" y="T13"/>
                    </a:cxn>
                  </a:cxnLst>
                  <a:rect l="0" t="0" r="r" b="b"/>
                  <a:pathLst>
                    <a:path w="1807" h="463">
                      <a:moveTo>
                        <a:pt x="57" y="0"/>
                      </a:moveTo>
                      <a:cubicBezTo>
                        <a:pt x="57" y="0"/>
                        <a:pt x="291" y="147"/>
                        <a:pt x="862" y="173"/>
                      </a:cubicBezTo>
                      <a:cubicBezTo>
                        <a:pt x="1433" y="199"/>
                        <a:pt x="1766" y="28"/>
                        <a:pt x="1766" y="28"/>
                      </a:cubicBezTo>
                      <a:lnTo>
                        <a:pt x="1807" y="340"/>
                      </a:lnTo>
                      <a:cubicBezTo>
                        <a:pt x="1807" y="340"/>
                        <a:pt x="1333" y="463"/>
                        <a:pt x="801" y="436"/>
                      </a:cubicBezTo>
                      <a:cubicBezTo>
                        <a:pt x="239" y="409"/>
                        <a:pt x="0" y="239"/>
                        <a:pt x="0" y="239"/>
                      </a:cubicBezTo>
                      <a:lnTo>
                        <a:pt x="57" y="0"/>
                      </a:ln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47" name="Freeform 203">
                  <a:extLst>
                    <a:ext uri="{FF2B5EF4-FFF2-40B4-BE49-F238E27FC236}">
                      <a16:creationId xmlns:a16="http://schemas.microsoft.com/office/drawing/2014/main" id="{A7CC8E62-7002-8E61-B1C3-68D9797BFEB2}"/>
                    </a:ext>
                  </a:extLst>
                </p:cNvPr>
                <p:cNvSpPr>
                  <a:spLocks/>
                </p:cNvSpPr>
                <p:nvPr/>
              </p:nvSpPr>
              <p:spPr bwMode="auto">
                <a:xfrm>
                  <a:off x="5339526" y="3187165"/>
                  <a:ext cx="18465" cy="34491"/>
                </a:xfrm>
                <a:custGeom>
                  <a:avLst/>
                  <a:gdLst>
                    <a:gd name="T0" fmla="*/ 20 w 214"/>
                    <a:gd name="T1" fmla="*/ 0 h 399"/>
                    <a:gd name="T2" fmla="*/ 214 w 214"/>
                    <a:gd name="T3" fmla="*/ 3 h 399"/>
                    <a:gd name="T4" fmla="*/ 197 w 214"/>
                    <a:gd name="T5" fmla="*/ 399 h 399"/>
                    <a:gd name="T6" fmla="*/ 1 w 214"/>
                    <a:gd name="T7" fmla="*/ 350 h 399"/>
                    <a:gd name="T8" fmla="*/ 20 w 214"/>
                    <a:gd name="T9" fmla="*/ 0 h 399"/>
                  </a:gdLst>
                  <a:ahLst/>
                  <a:cxnLst>
                    <a:cxn ang="0">
                      <a:pos x="T0" y="T1"/>
                    </a:cxn>
                    <a:cxn ang="0">
                      <a:pos x="T2" y="T3"/>
                    </a:cxn>
                    <a:cxn ang="0">
                      <a:pos x="T4" y="T5"/>
                    </a:cxn>
                    <a:cxn ang="0">
                      <a:pos x="T6" y="T7"/>
                    </a:cxn>
                    <a:cxn ang="0">
                      <a:pos x="T8" y="T9"/>
                    </a:cxn>
                  </a:cxnLst>
                  <a:rect l="0" t="0" r="r" b="b"/>
                  <a:pathLst>
                    <a:path w="214" h="399">
                      <a:moveTo>
                        <a:pt x="20" y="0"/>
                      </a:moveTo>
                      <a:lnTo>
                        <a:pt x="214" y="3"/>
                      </a:lnTo>
                      <a:lnTo>
                        <a:pt x="197" y="399"/>
                      </a:lnTo>
                      <a:cubicBezTo>
                        <a:pt x="197" y="399"/>
                        <a:pt x="2" y="365"/>
                        <a:pt x="1" y="350"/>
                      </a:cubicBezTo>
                      <a:cubicBezTo>
                        <a:pt x="0" y="334"/>
                        <a:pt x="20" y="0"/>
                        <a:pt x="20" y="0"/>
                      </a:cubicBezTo>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48" name="Freeform 204">
                  <a:extLst>
                    <a:ext uri="{FF2B5EF4-FFF2-40B4-BE49-F238E27FC236}">
                      <a16:creationId xmlns:a16="http://schemas.microsoft.com/office/drawing/2014/main" id="{433EE9E7-0375-E115-F34E-815938CEE3D0}"/>
                    </a:ext>
                  </a:extLst>
                </p:cNvPr>
                <p:cNvSpPr>
                  <a:spLocks/>
                </p:cNvSpPr>
                <p:nvPr/>
              </p:nvSpPr>
              <p:spPr bwMode="auto">
                <a:xfrm>
                  <a:off x="5254170" y="3160339"/>
                  <a:ext cx="24039" cy="72465"/>
                </a:xfrm>
                <a:custGeom>
                  <a:avLst/>
                  <a:gdLst>
                    <a:gd name="T0" fmla="*/ 260 w 281"/>
                    <a:gd name="T1" fmla="*/ 184 h 837"/>
                    <a:gd name="T2" fmla="*/ 159 w 281"/>
                    <a:gd name="T3" fmla="*/ 0 h 837"/>
                    <a:gd name="T4" fmla="*/ 0 w 281"/>
                    <a:gd name="T5" fmla="*/ 837 h 837"/>
                    <a:gd name="T6" fmla="*/ 276 w 281"/>
                    <a:gd name="T7" fmla="*/ 407 h 837"/>
                    <a:gd name="T8" fmla="*/ 260 w 281"/>
                    <a:gd name="T9" fmla="*/ 184 h 837"/>
                  </a:gdLst>
                  <a:ahLst/>
                  <a:cxnLst>
                    <a:cxn ang="0">
                      <a:pos x="T0" y="T1"/>
                    </a:cxn>
                    <a:cxn ang="0">
                      <a:pos x="T2" y="T3"/>
                    </a:cxn>
                    <a:cxn ang="0">
                      <a:pos x="T4" y="T5"/>
                    </a:cxn>
                    <a:cxn ang="0">
                      <a:pos x="T6" y="T7"/>
                    </a:cxn>
                    <a:cxn ang="0">
                      <a:pos x="T8" y="T9"/>
                    </a:cxn>
                  </a:cxnLst>
                  <a:rect l="0" t="0" r="r" b="b"/>
                  <a:pathLst>
                    <a:path w="281" h="837">
                      <a:moveTo>
                        <a:pt x="260" y="184"/>
                      </a:moveTo>
                      <a:cubicBezTo>
                        <a:pt x="239" y="164"/>
                        <a:pt x="183" y="108"/>
                        <a:pt x="159" y="0"/>
                      </a:cubicBezTo>
                      <a:cubicBezTo>
                        <a:pt x="145" y="229"/>
                        <a:pt x="234" y="430"/>
                        <a:pt x="0" y="837"/>
                      </a:cubicBezTo>
                      <a:cubicBezTo>
                        <a:pt x="0" y="837"/>
                        <a:pt x="281" y="442"/>
                        <a:pt x="276" y="407"/>
                      </a:cubicBezTo>
                      <a:cubicBezTo>
                        <a:pt x="279" y="430"/>
                        <a:pt x="280" y="194"/>
                        <a:pt x="260" y="184"/>
                      </a:cubicBezTo>
                    </a:path>
                  </a:pathLst>
                </a:custGeom>
                <a:solidFill>
                  <a:srgbClr val="2120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49" name="Freeform 205">
                  <a:extLst>
                    <a:ext uri="{FF2B5EF4-FFF2-40B4-BE49-F238E27FC236}">
                      <a16:creationId xmlns:a16="http://schemas.microsoft.com/office/drawing/2014/main" id="{B036D2F7-72EE-29A7-A1BB-2A290E8B9C61}"/>
                    </a:ext>
                  </a:extLst>
                </p:cNvPr>
                <p:cNvSpPr>
                  <a:spLocks/>
                </p:cNvSpPr>
                <p:nvPr/>
              </p:nvSpPr>
              <p:spPr bwMode="auto">
                <a:xfrm>
                  <a:off x="5265319" y="3150933"/>
                  <a:ext cx="194402" cy="86052"/>
                </a:xfrm>
                <a:custGeom>
                  <a:avLst/>
                  <a:gdLst>
                    <a:gd name="T0" fmla="*/ 0 w 2248"/>
                    <a:gd name="T1" fmla="*/ 469 h 991"/>
                    <a:gd name="T2" fmla="*/ 525 w 2248"/>
                    <a:gd name="T3" fmla="*/ 705 h 991"/>
                    <a:gd name="T4" fmla="*/ 1703 w 2248"/>
                    <a:gd name="T5" fmla="*/ 620 h 991"/>
                    <a:gd name="T6" fmla="*/ 1895 w 2248"/>
                    <a:gd name="T7" fmla="*/ 629 h 991"/>
                    <a:gd name="T8" fmla="*/ 2248 w 2248"/>
                    <a:gd name="T9" fmla="*/ 0 h 991"/>
                    <a:gd name="T10" fmla="*/ 1901 w 2248"/>
                    <a:gd name="T11" fmla="*/ 991 h 991"/>
                    <a:gd name="T12" fmla="*/ 232 w 2248"/>
                    <a:gd name="T13" fmla="*/ 937 h 991"/>
                    <a:gd name="T14" fmla="*/ 0 w 2248"/>
                    <a:gd name="T15" fmla="*/ 469 h 9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48" h="991">
                      <a:moveTo>
                        <a:pt x="0" y="469"/>
                      </a:moveTo>
                      <a:cubicBezTo>
                        <a:pt x="0" y="469"/>
                        <a:pt x="216" y="677"/>
                        <a:pt x="525" y="705"/>
                      </a:cubicBezTo>
                      <a:cubicBezTo>
                        <a:pt x="1123" y="759"/>
                        <a:pt x="1630" y="627"/>
                        <a:pt x="1703" y="620"/>
                      </a:cubicBezTo>
                      <a:cubicBezTo>
                        <a:pt x="1728" y="618"/>
                        <a:pt x="1895" y="629"/>
                        <a:pt x="1895" y="629"/>
                      </a:cubicBezTo>
                      <a:cubicBezTo>
                        <a:pt x="1895" y="629"/>
                        <a:pt x="2020" y="464"/>
                        <a:pt x="2248" y="0"/>
                      </a:cubicBezTo>
                      <a:cubicBezTo>
                        <a:pt x="2105" y="535"/>
                        <a:pt x="1901" y="991"/>
                        <a:pt x="1901" y="991"/>
                      </a:cubicBezTo>
                      <a:lnTo>
                        <a:pt x="232" y="937"/>
                      </a:lnTo>
                      <a:lnTo>
                        <a:pt x="0" y="469"/>
                      </a:lnTo>
                    </a:path>
                  </a:pathLst>
                </a:custGeom>
                <a:solidFill>
                  <a:srgbClr val="D9D8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50" name="Freeform 206">
                  <a:extLst>
                    <a:ext uri="{FF2B5EF4-FFF2-40B4-BE49-F238E27FC236}">
                      <a16:creationId xmlns:a16="http://schemas.microsoft.com/office/drawing/2014/main" id="{127A975C-6459-A133-2B3B-590C8589C964}"/>
                    </a:ext>
                  </a:extLst>
                </p:cNvPr>
                <p:cNvSpPr>
                  <a:spLocks/>
                </p:cNvSpPr>
                <p:nvPr/>
              </p:nvSpPr>
              <p:spPr bwMode="auto">
                <a:xfrm>
                  <a:off x="5420352" y="3323734"/>
                  <a:ext cx="89188" cy="132737"/>
                </a:xfrm>
                <a:custGeom>
                  <a:avLst/>
                  <a:gdLst>
                    <a:gd name="T0" fmla="*/ 0 w 1030"/>
                    <a:gd name="T1" fmla="*/ 27 h 1534"/>
                    <a:gd name="T2" fmla="*/ 30 w 1030"/>
                    <a:gd name="T3" fmla="*/ 708 h 1534"/>
                    <a:gd name="T4" fmla="*/ 132 w 1030"/>
                    <a:gd name="T5" fmla="*/ 1336 h 1534"/>
                    <a:gd name="T6" fmla="*/ 1013 w 1030"/>
                    <a:gd name="T7" fmla="*/ 1534 h 1534"/>
                    <a:gd name="T8" fmla="*/ 1030 w 1030"/>
                    <a:gd name="T9" fmla="*/ 1355 h 1534"/>
                    <a:gd name="T10" fmla="*/ 127 w 1030"/>
                    <a:gd name="T11" fmla="*/ 0 h 1534"/>
                    <a:gd name="T12" fmla="*/ 0 w 1030"/>
                    <a:gd name="T13" fmla="*/ 27 h 1534"/>
                  </a:gdLst>
                  <a:ahLst/>
                  <a:cxnLst>
                    <a:cxn ang="0">
                      <a:pos x="T0" y="T1"/>
                    </a:cxn>
                    <a:cxn ang="0">
                      <a:pos x="T2" y="T3"/>
                    </a:cxn>
                    <a:cxn ang="0">
                      <a:pos x="T4" y="T5"/>
                    </a:cxn>
                    <a:cxn ang="0">
                      <a:pos x="T6" y="T7"/>
                    </a:cxn>
                    <a:cxn ang="0">
                      <a:pos x="T8" y="T9"/>
                    </a:cxn>
                    <a:cxn ang="0">
                      <a:pos x="T10" y="T11"/>
                    </a:cxn>
                    <a:cxn ang="0">
                      <a:pos x="T12" y="T13"/>
                    </a:cxn>
                  </a:cxnLst>
                  <a:rect l="0" t="0" r="r" b="b"/>
                  <a:pathLst>
                    <a:path w="1030" h="1534">
                      <a:moveTo>
                        <a:pt x="0" y="27"/>
                      </a:moveTo>
                      <a:cubicBezTo>
                        <a:pt x="0" y="27"/>
                        <a:pt x="17" y="528"/>
                        <a:pt x="30" y="708"/>
                      </a:cubicBezTo>
                      <a:cubicBezTo>
                        <a:pt x="44" y="887"/>
                        <a:pt x="68" y="1290"/>
                        <a:pt x="132" y="1336"/>
                      </a:cubicBezTo>
                      <a:cubicBezTo>
                        <a:pt x="197" y="1382"/>
                        <a:pt x="843" y="1510"/>
                        <a:pt x="1013" y="1534"/>
                      </a:cubicBezTo>
                      <a:lnTo>
                        <a:pt x="1030" y="1355"/>
                      </a:lnTo>
                      <a:lnTo>
                        <a:pt x="127" y="0"/>
                      </a:lnTo>
                      <a:lnTo>
                        <a:pt x="0" y="27"/>
                      </a:ln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51" name="Freeform 207">
                  <a:extLst>
                    <a:ext uri="{FF2B5EF4-FFF2-40B4-BE49-F238E27FC236}">
                      <a16:creationId xmlns:a16="http://schemas.microsoft.com/office/drawing/2014/main" id="{64218342-6341-61F5-A2C2-B5BB8A1405F7}"/>
                    </a:ext>
                  </a:extLst>
                </p:cNvPr>
                <p:cNvSpPr>
                  <a:spLocks/>
                </p:cNvSpPr>
                <p:nvPr/>
              </p:nvSpPr>
              <p:spPr bwMode="auto">
                <a:xfrm>
                  <a:off x="5417914" y="3030041"/>
                  <a:ext cx="104865" cy="424339"/>
                </a:xfrm>
                <a:custGeom>
                  <a:avLst/>
                  <a:gdLst>
                    <a:gd name="T0" fmla="*/ 668 w 1213"/>
                    <a:gd name="T1" fmla="*/ 2500 h 4901"/>
                    <a:gd name="T2" fmla="*/ 889 w 1213"/>
                    <a:gd name="T3" fmla="*/ 1725 h 4901"/>
                    <a:gd name="T4" fmla="*/ 858 w 1213"/>
                    <a:gd name="T5" fmla="*/ 943 h 4901"/>
                    <a:gd name="T6" fmla="*/ 1213 w 1213"/>
                    <a:gd name="T7" fmla="*/ 368 h 4901"/>
                    <a:gd name="T8" fmla="*/ 385 w 1213"/>
                    <a:gd name="T9" fmla="*/ 0 h 4901"/>
                    <a:gd name="T10" fmla="*/ 381 w 1213"/>
                    <a:gd name="T11" fmla="*/ 19 h 4901"/>
                    <a:gd name="T12" fmla="*/ 461 w 1213"/>
                    <a:gd name="T13" fmla="*/ 168 h 4901"/>
                    <a:gd name="T14" fmla="*/ 88 w 1213"/>
                    <a:gd name="T15" fmla="*/ 1572 h 4901"/>
                    <a:gd name="T16" fmla="*/ 2 w 1213"/>
                    <a:gd name="T17" fmla="*/ 2240 h 4901"/>
                    <a:gd name="T18" fmla="*/ 88 w 1213"/>
                    <a:gd name="T19" fmla="*/ 3549 h 4901"/>
                    <a:gd name="T20" fmla="*/ 216 w 1213"/>
                    <a:gd name="T21" fmla="*/ 4703 h 4901"/>
                    <a:gd name="T22" fmla="*/ 1081 w 1213"/>
                    <a:gd name="T23" fmla="*/ 4863 h 4901"/>
                    <a:gd name="T24" fmla="*/ 835 w 1213"/>
                    <a:gd name="T25" fmla="*/ 3576 h 4901"/>
                    <a:gd name="T26" fmla="*/ 668 w 1213"/>
                    <a:gd name="T27" fmla="*/ 2500 h 4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3" h="4901">
                      <a:moveTo>
                        <a:pt x="668" y="2500"/>
                      </a:moveTo>
                      <a:cubicBezTo>
                        <a:pt x="687" y="2412"/>
                        <a:pt x="889" y="1725"/>
                        <a:pt x="889" y="1725"/>
                      </a:cubicBezTo>
                      <a:cubicBezTo>
                        <a:pt x="889" y="1725"/>
                        <a:pt x="817" y="1021"/>
                        <a:pt x="858" y="943"/>
                      </a:cubicBezTo>
                      <a:cubicBezTo>
                        <a:pt x="900" y="864"/>
                        <a:pt x="1213" y="368"/>
                        <a:pt x="1213" y="368"/>
                      </a:cubicBezTo>
                      <a:cubicBezTo>
                        <a:pt x="1213" y="368"/>
                        <a:pt x="1022" y="250"/>
                        <a:pt x="385" y="0"/>
                      </a:cubicBezTo>
                      <a:cubicBezTo>
                        <a:pt x="384" y="6"/>
                        <a:pt x="383" y="13"/>
                        <a:pt x="381" y="19"/>
                      </a:cubicBezTo>
                      <a:cubicBezTo>
                        <a:pt x="420" y="54"/>
                        <a:pt x="452" y="102"/>
                        <a:pt x="461" y="168"/>
                      </a:cubicBezTo>
                      <a:cubicBezTo>
                        <a:pt x="496" y="424"/>
                        <a:pt x="107" y="1481"/>
                        <a:pt x="88" y="1572"/>
                      </a:cubicBezTo>
                      <a:cubicBezTo>
                        <a:pt x="69" y="1664"/>
                        <a:pt x="0" y="2166"/>
                        <a:pt x="2" y="2240"/>
                      </a:cubicBezTo>
                      <a:cubicBezTo>
                        <a:pt x="5" y="2314"/>
                        <a:pt x="70" y="3410"/>
                        <a:pt x="88" y="3549"/>
                      </a:cubicBezTo>
                      <a:cubicBezTo>
                        <a:pt x="106" y="3688"/>
                        <a:pt x="124" y="4670"/>
                        <a:pt x="216" y="4703"/>
                      </a:cubicBezTo>
                      <a:cubicBezTo>
                        <a:pt x="449" y="4786"/>
                        <a:pt x="1081" y="4901"/>
                        <a:pt x="1081" y="4863"/>
                      </a:cubicBezTo>
                      <a:cubicBezTo>
                        <a:pt x="1081" y="4479"/>
                        <a:pt x="888" y="3864"/>
                        <a:pt x="835" y="3576"/>
                      </a:cubicBezTo>
                      <a:cubicBezTo>
                        <a:pt x="812" y="3447"/>
                        <a:pt x="649" y="2587"/>
                        <a:pt x="668" y="2500"/>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52" name="Freeform 208">
                  <a:extLst>
                    <a:ext uri="{FF2B5EF4-FFF2-40B4-BE49-F238E27FC236}">
                      <a16:creationId xmlns:a16="http://schemas.microsoft.com/office/drawing/2014/main" id="{FDB0EB50-2CE9-172B-083B-EA40DDCFFF63}"/>
                    </a:ext>
                  </a:extLst>
                </p:cNvPr>
                <p:cNvSpPr>
                  <a:spLocks/>
                </p:cNvSpPr>
                <p:nvPr/>
              </p:nvSpPr>
              <p:spPr bwMode="auto">
                <a:xfrm>
                  <a:off x="5462508" y="3162778"/>
                  <a:ext cx="33445" cy="188131"/>
                </a:xfrm>
                <a:custGeom>
                  <a:avLst/>
                  <a:gdLst>
                    <a:gd name="T0" fmla="*/ 301 w 383"/>
                    <a:gd name="T1" fmla="*/ 0 h 2175"/>
                    <a:gd name="T2" fmla="*/ 336 w 383"/>
                    <a:gd name="T3" fmla="*/ 312 h 2175"/>
                    <a:gd name="T4" fmla="*/ 195 w 383"/>
                    <a:gd name="T5" fmla="*/ 800 h 2175"/>
                    <a:gd name="T6" fmla="*/ 149 w 383"/>
                    <a:gd name="T7" fmla="*/ 969 h 2175"/>
                    <a:gd name="T8" fmla="*/ 344 w 383"/>
                    <a:gd name="T9" fmla="*/ 2175 h 2175"/>
                    <a:gd name="T10" fmla="*/ 118 w 383"/>
                    <a:gd name="T11" fmla="*/ 1516 h 2175"/>
                    <a:gd name="T12" fmla="*/ 4 w 383"/>
                    <a:gd name="T13" fmla="*/ 819 h 2175"/>
                    <a:gd name="T14" fmla="*/ 301 w 383"/>
                    <a:gd name="T15" fmla="*/ 0 h 2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3" h="2175">
                      <a:moveTo>
                        <a:pt x="301" y="0"/>
                      </a:moveTo>
                      <a:cubicBezTo>
                        <a:pt x="383" y="0"/>
                        <a:pt x="334" y="296"/>
                        <a:pt x="336" y="312"/>
                      </a:cubicBezTo>
                      <a:cubicBezTo>
                        <a:pt x="336" y="312"/>
                        <a:pt x="201" y="779"/>
                        <a:pt x="195" y="800"/>
                      </a:cubicBezTo>
                      <a:cubicBezTo>
                        <a:pt x="189" y="820"/>
                        <a:pt x="149" y="969"/>
                        <a:pt x="149" y="969"/>
                      </a:cubicBezTo>
                      <a:cubicBezTo>
                        <a:pt x="149" y="969"/>
                        <a:pt x="293" y="1966"/>
                        <a:pt x="344" y="2175"/>
                      </a:cubicBezTo>
                      <a:cubicBezTo>
                        <a:pt x="344" y="2175"/>
                        <a:pt x="160" y="1680"/>
                        <a:pt x="118" y="1516"/>
                      </a:cubicBezTo>
                      <a:cubicBezTo>
                        <a:pt x="75" y="1351"/>
                        <a:pt x="7" y="879"/>
                        <a:pt x="4" y="819"/>
                      </a:cubicBezTo>
                      <a:cubicBezTo>
                        <a:pt x="0" y="760"/>
                        <a:pt x="218" y="0"/>
                        <a:pt x="301" y="0"/>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53" name="Freeform 209">
                  <a:extLst>
                    <a:ext uri="{FF2B5EF4-FFF2-40B4-BE49-F238E27FC236}">
                      <a16:creationId xmlns:a16="http://schemas.microsoft.com/office/drawing/2014/main" id="{ED548132-4D37-30BC-A1E6-D6E9AD73220B}"/>
                    </a:ext>
                  </a:extLst>
                </p:cNvPr>
                <p:cNvSpPr>
                  <a:spLocks/>
                </p:cNvSpPr>
                <p:nvPr/>
              </p:nvSpPr>
              <p:spPr bwMode="auto">
                <a:xfrm>
                  <a:off x="5408159" y="3061745"/>
                  <a:ext cx="58181" cy="264428"/>
                </a:xfrm>
                <a:custGeom>
                  <a:avLst/>
                  <a:gdLst>
                    <a:gd name="T0" fmla="*/ 599 w 672"/>
                    <a:gd name="T1" fmla="*/ 549 h 3055"/>
                    <a:gd name="T2" fmla="*/ 672 w 672"/>
                    <a:gd name="T3" fmla="*/ 223 h 3055"/>
                    <a:gd name="T4" fmla="*/ 475 w 672"/>
                    <a:gd name="T5" fmla="*/ 60 h 3055"/>
                    <a:gd name="T6" fmla="*/ 18 w 672"/>
                    <a:gd name="T7" fmla="*/ 1431 h 3055"/>
                    <a:gd name="T8" fmla="*/ 90 w 672"/>
                    <a:gd name="T9" fmla="*/ 2602 h 3055"/>
                    <a:gd name="T10" fmla="*/ 136 w 672"/>
                    <a:gd name="T11" fmla="*/ 3055 h 3055"/>
                    <a:gd name="T12" fmla="*/ 227 w 672"/>
                    <a:gd name="T13" fmla="*/ 3035 h 3055"/>
                    <a:gd name="T14" fmla="*/ 197 w 672"/>
                    <a:gd name="T15" fmla="*/ 1538 h 3055"/>
                    <a:gd name="T16" fmla="*/ 599 w 672"/>
                    <a:gd name="T17" fmla="*/ 549 h 3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2" h="3055">
                      <a:moveTo>
                        <a:pt x="599" y="549"/>
                      </a:moveTo>
                      <a:cubicBezTo>
                        <a:pt x="653" y="437"/>
                        <a:pt x="672" y="325"/>
                        <a:pt x="672" y="223"/>
                      </a:cubicBezTo>
                      <a:cubicBezTo>
                        <a:pt x="570" y="259"/>
                        <a:pt x="574" y="0"/>
                        <a:pt x="475" y="60"/>
                      </a:cubicBezTo>
                      <a:cubicBezTo>
                        <a:pt x="354" y="409"/>
                        <a:pt x="33" y="1341"/>
                        <a:pt x="18" y="1431"/>
                      </a:cubicBezTo>
                      <a:cubicBezTo>
                        <a:pt x="0" y="1536"/>
                        <a:pt x="79" y="2498"/>
                        <a:pt x="90" y="2602"/>
                      </a:cubicBezTo>
                      <a:cubicBezTo>
                        <a:pt x="102" y="2706"/>
                        <a:pt x="136" y="3055"/>
                        <a:pt x="136" y="3055"/>
                      </a:cubicBezTo>
                      <a:lnTo>
                        <a:pt x="227" y="3035"/>
                      </a:lnTo>
                      <a:cubicBezTo>
                        <a:pt x="227" y="3035"/>
                        <a:pt x="159" y="1645"/>
                        <a:pt x="197" y="1538"/>
                      </a:cubicBezTo>
                      <a:cubicBezTo>
                        <a:pt x="235" y="1431"/>
                        <a:pt x="419" y="915"/>
                        <a:pt x="599" y="549"/>
                      </a:cubicBezTo>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54" name="Freeform 210">
                  <a:extLst>
                    <a:ext uri="{FF2B5EF4-FFF2-40B4-BE49-F238E27FC236}">
                      <a16:creationId xmlns:a16="http://schemas.microsoft.com/office/drawing/2014/main" id="{6A2E0F97-906A-58A7-37D2-AC8D3EED7829}"/>
                    </a:ext>
                  </a:extLst>
                </p:cNvPr>
                <p:cNvSpPr>
                  <a:spLocks/>
                </p:cNvSpPr>
                <p:nvPr/>
              </p:nvSpPr>
              <p:spPr bwMode="auto">
                <a:xfrm>
                  <a:off x="5424881" y="3265901"/>
                  <a:ext cx="59226" cy="68284"/>
                </a:xfrm>
                <a:custGeom>
                  <a:avLst/>
                  <a:gdLst>
                    <a:gd name="T0" fmla="*/ 312 w 686"/>
                    <a:gd name="T1" fmla="*/ 781 h 787"/>
                    <a:gd name="T2" fmla="*/ 686 w 686"/>
                    <a:gd name="T3" fmla="*/ 430 h 787"/>
                    <a:gd name="T4" fmla="*/ 620 w 686"/>
                    <a:gd name="T5" fmla="*/ 0 h 787"/>
                    <a:gd name="T6" fmla="*/ 0 w 686"/>
                    <a:gd name="T7" fmla="*/ 265 h 787"/>
                    <a:gd name="T8" fmla="*/ 3 w 686"/>
                    <a:gd name="T9" fmla="*/ 695 h 787"/>
                    <a:gd name="T10" fmla="*/ 312 w 686"/>
                    <a:gd name="T11" fmla="*/ 781 h 787"/>
                  </a:gdLst>
                  <a:ahLst/>
                  <a:cxnLst>
                    <a:cxn ang="0">
                      <a:pos x="T0" y="T1"/>
                    </a:cxn>
                    <a:cxn ang="0">
                      <a:pos x="T2" y="T3"/>
                    </a:cxn>
                    <a:cxn ang="0">
                      <a:pos x="T4" y="T5"/>
                    </a:cxn>
                    <a:cxn ang="0">
                      <a:pos x="T6" y="T7"/>
                    </a:cxn>
                    <a:cxn ang="0">
                      <a:pos x="T8" y="T9"/>
                    </a:cxn>
                    <a:cxn ang="0">
                      <a:pos x="T10" y="T11"/>
                    </a:cxn>
                  </a:cxnLst>
                  <a:rect l="0" t="0" r="r" b="b"/>
                  <a:pathLst>
                    <a:path w="686" h="787">
                      <a:moveTo>
                        <a:pt x="312" y="781"/>
                      </a:moveTo>
                      <a:cubicBezTo>
                        <a:pt x="352" y="775"/>
                        <a:pt x="686" y="430"/>
                        <a:pt x="686" y="430"/>
                      </a:cubicBezTo>
                      <a:lnTo>
                        <a:pt x="620" y="0"/>
                      </a:lnTo>
                      <a:lnTo>
                        <a:pt x="0" y="265"/>
                      </a:lnTo>
                      <a:lnTo>
                        <a:pt x="3" y="695"/>
                      </a:lnTo>
                      <a:cubicBezTo>
                        <a:pt x="3" y="695"/>
                        <a:pt x="272" y="787"/>
                        <a:pt x="312" y="781"/>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55" name="Freeform 211">
                  <a:extLst>
                    <a:ext uri="{FF2B5EF4-FFF2-40B4-BE49-F238E27FC236}">
                      <a16:creationId xmlns:a16="http://schemas.microsoft.com/office/drawing/2014/main" id="{B1299338-591F-A8BE-6D9C-0DCF6FE8EA54}"/>
                    </a:ext>
                  </a:extLst>
                </p:cNvPr>
                <p:cNvSpPr>
                  <a:spLocks/>
                </p:cNvSpPr>
                <p:nvPr/>
              </p:nvSpPr>
              <p:spPr bwMode="auto">
                <a:xfrm>
                  <a:off x="5426275" y="3038751"/>
                  <a:ext cx="65846" cy="290906"/>
                </a:xfrm>
                <a:custGeom>
                  <a:avLst/>
                  <a:gdLst>
                    <a:gd name="T0" fmla="*/ 497 w 759"/>
                    <a:gd name="T1" fmla="*/ 0 h 3359"/>
                    <a:gd name="T2" fmla="*/ 747 w 759"/>
                    <a:gd name="T3" fmla="*/ 353 h 3359"/>
                    <a:gd name="T4" fmla="*/ 463 w 759"/>
                    <a:gd name="T5" fmla="*/ 387 h 3359"/>
                    <a:gd name="T6" fmla="*/ 759 w 759"/>
                    <a:gd name="T7" fmla="*/ 586 h 3359"/>
                    <a:gd name="T8" fmla="*/ 228 w 759"/>
                    <a:gd name="T9" fmla="*/ 1490 h 3359"/>
                    <a:gd name="T10" fmla="*/ 140 w 759"/>
                    <a:gd name="T11" fmla="*/ 1749 h 3359"/>
                    <a:gd name="T12" fmla="*/ 69 w 759"/>
                    <a:gd name="T13" fmla="*/ 2635 h 3359"/>
                    <a:gd name="T14" fmla="*/ 0 w 759"/>
                    <a:gd name="T15" fmla="*/ 3359 h 3359"/>
                    <a:gd name="T16" fmla="*/ 17 w 759"/>
                    <a:gd name="T17" fmla="*/ 2287 h 3359"/>
                    <a:gd name="T18" fmla="*/ 155 w 759"/>
                    <a:gd name="T19" fmla="*/ 1282 h 3359"/>
                    <a:gd name="T20" fmla="*/ 497 w 759"/>
                    <a:gd name="T21" fmla="*/ 0 h 3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9" h="3359">
                      <a:moveTo>
                        <a:pt x="497" y="0"/>
                      </a:moveTo>
                      <a:lnTo>
                        <a:pt x="747" y="353"/>
                      </a:lnTo>
                      <a:lnTo>
                        <a:pt x="463" y="387"/>
                      </a:lnTo>
                      <a:lnTo>
                        <a:pt x="759" y="586"/>
                      </a:lnTo>
                      <a:cubicBezTo>
                        <a:pt x="759" y="586"/>
                        <a:pt x="256" y="1438"/>
                        <a:pt x="228" y="1490"/>
                      </a:cubicBezTo>
                      <a:cubicBezTo>
                        <a:pt x="201" y="1542"/>
                        <a:pt x="158" y="1676"/>
                        <a:pt x="140" y="1749"/>
                      </a:cubicBezTo>
                      <a:cubicBezTo>
                        <a:pt x="121" y="1823"/>
                        <a:pt x="69" y="2635"/>
                        <a:pt x="69" y="2635"/>
                      </a:cubicBezTo>
                      <a:lnTo>
                        <a:pt x="0" y="3359"/>
                      </a:lnTo>
                      <a:lnTo>
                        <a:pt x="17" y="2287"/>
                      </a:lnTo>
                      <a:cubicBezTo>
                        <a:pt x="17" y="2287"/>
                        <a:pt x="75" y="1539"/>
                        <a:pt x="155" y="1282"/>
                      </a:cubicBezTo>
                      <a:cubicBezTo>
                        <a:pt x="234" y="1026"/>
                        <a:pt x="497" y="0"/>
                        <a:pt x="497" y="0"/>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56" name="Freeform 212">
                  <a:extLst>
                    <a:ext uri="{FF2B5EF4-FFF2-40B4-BE49-F238E27FC236}">
                      <a16:creationId xmlns:a16="http://schemas.microsoft.com/office/drawing/2014/main" id="{29E917EB-4092-6B77-B645-274889FB4F0A}"/>
                    </a:ext>
                  </a:extLst>
                </p:cNvPr>
                <p:cNvSpPr>
                  <a:spLocks/>
                </p:cNvSpPr>
                <p:nvPr/>
              </p:nvSpPr>
              <p:spPr bwMode="auto">
                <a:xfrm>
                  <a:off x="5394572" y="3039448"/>
                  <a:ext cx="78736" cy="63756"/>
                </a:xfrm>
                <a:custGeom>
                  <a:avLst/>
                  <a:gdLst>
                    <a:gd name="T0" fmla="*/ 566 w 911"/>
                    <a:gd name="T1" fmla="*/ 0 h 737"/>
                    <a:gd name="T2" fmla="*/ 0 w 911"/>
                    <a:gd name="T3" fmla="*/ 737 h 737"/>
                    <a:gd name="T4" fmla="*/ 514 w 911"/>
                    <a:gd name="T5" fmla="*/ 260 h 737"/>
                    <a:gd name="T6" fmla="*/ 775 w 911"/>
                    <a:gd name="T7" fmla="*/ 481 h 737"/>
                    <a:gd name="T8" fmla="*/ 911 w 911"/>
                    <a:gd name="T9" fmla="*/ 162 h 737"/>
                    <a:gd name="T10" fmla="*/ 566 w 911"/>
                    <a:gd name="T11" fmla="*/ 0 h 737"/>
                  </a:gdLst>
                  <a:ahLst/>
                  <a:cxnLst>
                    <a:cxn ang="0">
                      <a:pos x="T0" y="T1"/>
                    </a:cxn>
                    <a:cxn ang="0">
                      <a:pos x="T2" y="T3"/>
                    </a:cxn>
                    <a:cxn ang="0">
                      <a:pos x="T4" y="T5"/>
                    </a:cxn>
                    <a:cxn ang="0">
                      <a:pos x="T6" y="T7"/>
                    </a:cxn>
                    <a:cxn ang="0">
                      <a:pos x="T8" y="T9"/>
                    </a:cxn>
                    <a:cxn ang="0">
                      <a:pos x="T10" y="T11"/>
                    </a:cxn>
                  </a:cxnLst>
                  <a:rect l="0" t="0" r="r" b="b"/>
                  <a:pathLst>
                    <a:path w="911" h="737">
                      <a:moveTo>
                        <a:pt x="566" y="0"/>
                      </a:moveTo>
                      <a:cubicBezTo>
                        <a:pt x="566" y="0"/>
                        <a:pt x="153" y="537"/>
                        <a:pt x="0" y="737"/>
                      </a:cubicBezTo>
                      <a:cubicBezTo>
                        <a:pt x="0" y="737"/>
                        <a:pt x="476" y="255"/>
                        <a:pt x="514" y="260"/>
                      </a:cubicBezTo>
                      <a:lnTo>
                        <a:pt x="775" y="481"/>
                      </a:lnTo>
                      <a:lnTo>
                        <a:pt x="911" y="162"/>
                      </a:lnTo>
                      <a:lnTo>
                        <a:pt x="566" y="0"/>
                      </a:lnTo>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57" name="Freeform 213">
                  <a:extLst>
                    <a:ext uri="{FF2B5EF4-FFF2-40B4-BE49-F238E27FC236}">
                      <a16:creationId xmlns:a16="http://schemas.microsoft.com/office/drawing/2014/main" id="{90F0DDF6-9CA7-62D1-E145-AD146719C9B8}"/>
                    </a:ext>
                  </a:extLst>
                </p:cNvPr>
                <p:cNvSpPr>
                  <a:spLocks/>
                </p:cNvSpPr>
                <p:nvPr/>
              </p:nvSpPr>
              <p:spPr bwMode="auto">
                <a:xfrm>
                  <a:off x="5430107" y="3130029"/>
                  <a:ext cx="42504" cy="94762"/>
                </a:xfrm>
                <a:custGeom>
                  <a:avLst/>
                  <a:gdLst>
                    <a:gd name="T0" fmla="*/ 18 w 492"/>
                    <a:gd name="T1" fmla="*/ 1094 h 1094"/>
                    <a:gd name="T2" fmla="*/ 20 w 492"/>
                    <a:gd name="T3" fmla="*/ 739 h 1094"/>
                    <a:gd name="T4" fmla="*/ 492 w 492"/>
                    <a:gd name="T5" fmla="*/ 0 h 1094"/>
                    <a:gd name="T6" fmla="*/ 18 w 492"/>
                    <a:gd name="T7" fmla="*/ 1094 h 1094"/>
                  </a:gdLst>
                  <a:ahLst/>
                  <a:cxnLst>
                    <a:cxn ang="0">
                      <a:pos x="T0" y="T1"/>
                    </a:cxn>
                    <a:cxn ang="0">
                      <a:pos x="T2" y="T3"/>
                    </a:cxn>
                    <a:cxn ang="0">
                      <a:pos x="T4" y="T5"/>
                    </a:cxn>
                    <a:cxn ang="0">
                      <a:pos x="T6" y="T7"/>
                    </a:cxn>
                  </a:cxnLst>
                  <a:rect l="0" t="0" r="r" b="b"/>
                  <a:pathLst>
                    <a:path w="492" h="1094">
                      <a:moveTo>
                        <a:pt x="18" y="1094"/>
                      </a:moveTo>
                      <a:cubicBezTo>
                        <a:pt x="18" y="1094"/>
                        <a:pt x="0" y="850"/>
                        <a:pt x="20" y="739"/>
                      </a:cubicBezTo>
                      <a:cubicBezTo>
                        <a:pt x="39" y="628"/>
                        <a:pt x="492" y="0"/>
                        <a:pt x="492" y="0"/>
                      </a:cubicBezTo>
                      <a:lnTo>
                        <a:pt x="18" y="1094"/>
                      </a:ln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58" name="Freeform 214">
                  <a:extLst>
                    <a:ext uri="{FF2B5EF4-FFF2-40B4-BE49-F238E27FC236}">
                      <a16:creationId xmlns:a16="http://schemas.microsoft.com/office/drawing/2014/main" id="{247F8C4F-69A8-32F6-E5F0-071B0E206C79}"/>
                    </a:ext>
                  </a:extLst>
                </p:cNvPr>
                <p:cNvSpPr>
                  <a:spLocks/>
                </p:cNvSpPr>
                <p:nvPr/>
              </p:nvSpPr>
              <p:spPr bwMode="auto">
                <a:xfrm>
                  <a:off x="5413385" y="3023770"/>
                  <a:ext cx="78736" cy="315293"/>
                </a:xfrm>
                <a:custGeom>
                  <a:avLst/>
                  <a:gdLst>
                    <a:gd name="T0" fmla="*/ 910 w 910"/>
                    <a:gd name="T1" fmla="*/ 488 h 3639"/>
                    <a:gd name="T2" fmla="*/ 563 w 910"/>
                    <a:gd name="T3" fmla="*/ 80 h 3639"/>
                    <a:gd name="T4" fmla="*/ 363 w 910"/>
                    <a:gd name="T5" fmla="*/ 0 h 3639"/>
                    <a:gd name="T6" fmla="*/ 373 w 910"/>
                    <a:gd name="T7" fmla="*/ 68 h 3639"/>
                    <a:gd name="T8" fmla="*/ 486 w 910"/>
                    <a:gd name="T9" fmla="*/ 443 h 3639"/>
                    <a:gd name="T10" fmla="*/ 308 w 910"/>
                    <a:gd name="T11" fmla="*/ 998 h 3639"/>
                    <a:gd name="T12" fmla="*/ 27 w 910"/>
                    <a:gd name="T13" fmla="*/ 1888 h 3639"/>
                    <a:gd name="T14" fmla="*/ 140 w 910"/>
                    <a:gd name="T15" fmla="*/ 3639 h 3639"/>
                    <a:gd name="T16" fmla="*/ 250 w 910"/>
                    <a:gd name="T17" fmla="*/ 1857 h 3639"/>
                    <a:gd name="T18" fmla="*/ 862 w 910"/>
                    <a:gd name="T19" fmla="*/ 706 h 3639"/>
                    <a:gd name="T20" fmla="*/ 614 w 910"/>
                    <a:gd name="T21" fmla="*/ 526 h 3639"/>
                    <a:gd name="T22" fmla="*/ 910 w 910"/>
                    <a:gd name="T23" fmla="*/ 488 h 3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0" h="3639">
                      <a:moveTo>
                        <a:pt x="910" y="488"/>
                      </a:moveTo>
                      <a:cubicBezTo>
                        <a:pt x="910" y="488"/>
                        <a:pt x="659" y="126"/>
                        <a:pt x="563" y="80"/>
                      </a:cubicBezTo>
                      <a:cubicBezTo>
                        <a:pt x="491" y="46"/>
                        <a:pt x="421" y="20"/>
                        <a:pt x="363" y="0"/>
                      </a:cubicBezTo>
                      <a:cubicBezTo>
                        <a:pt x="369" y="21"/>
                        <a:pt x="372" y="44"/>
                        <a:pt x="373" y="68"/>
                      </a:cubicBezTo>
                      <a:cubicBezTo>
                        <a:pt x="449" y="153"/>
                        <a:pt x="503" y="280"/>
                        <a:pt x="486" y="443"/>
                      </a:cubicBezTo>
                      <a:cubicBezTo>
                        <a:pt x="476" y="544"/>
                        <a:pt x="308" y="998"/>
                        <a:pt x="308" y="998"/>
                      </a:cubicBezTo>
                      <a:cubicBezTo>
                        <a:pt x="308" y="998"/>
                        <a:pt x="78" y="1631"/>
                        <a:pt x="27" y="1888"/>
                      </a:cubicBezTo>
                      <a:cubicBezTo>
                        <a:pt x="0" y="2021"/>
                        <a:pt x="140" y="3639"/>
                        <a:pt x="140" y="3639"/>
                      </a:cubicBezTo>
                      <a:cubicBezTo>
                        <a:pt x="169" y="3459"/>
                        <a:pt x="203" y="2083"/>
                        <a:pt x="250" y="1857"/>
                      </a:cubicBezTo>
                      <a:cubicBezTo>
                        <a:pt x="289" y="1669"/>
                        <a:pt x="862" y="706"/>
                        <a:pt x="862" y="706"/>
                      </a:cubicBezTo>
                      <a:lnTo>
                        <a:pt x="614" y="526"/>
                      </a:lnTo>
                      <a:lnTo>
                        <a:pt x="910" y="488"/>
                      </a:ln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59" name="Freeform 215">
                  <a:extLst>
                    <a:ext uri="{FF2B5EF4-FFF2-40B4-BE49-F238E27FC236}">
                      <a16:creationId xmlns:a16="http://schemas.microsoft.com/office/drawing/2014/main" id="{9DDF3328-A44C-10B5-4FD1-B5D8740686D8}"/>
                    </a:ext>
                  </a:extLst>
                </p:cNvPr>
                <p:cNvSpPr>
                  <a:spLocks/>
                </p:cNvSpPr>
                <p:nvPr/>
              </p:nvSpPr>
              <p:spPr bwMode="auto">
                <a:xfrm>
                  <a:off x="5268803" y="3315373"/>
                  <a:ext cx="32400" cy="127859"/>
                </a:xfrm>
                <a:custGeom>
                  <a:avLst/>
                  <a:gdLst>
                    <a:gd name="T0" fmla="*/ 2 w 374"/>
                    <a:gd name="T1" fmla="*/ 1475 h 1475"/>
                    <a:gd name="T2" fmla="*/ 187 w 374"/>
                    <a:gd name="T3" fmla="*/ 1363 h 1475"/>
                    <a:gd name="T4" fmla="*/ 374 w 374"/>
                    <a:gd name="T5" fmla="*/ 81 h 1475"/>
                    <a:gd name="T6" fmla="*/ 168 w 374"/>
                    <a:gd name="T7" fmla="*/ 0 h 1475"/>
                    <a:gd name="T8" fmla="*/ 23 w 374"/>
                    <a:gd name="T9" fmla="*/ 1223 h 1475"/>
                    <a:gd name="T10" fmla="*/ 2 w 374"/>
                    <a:gd name="T11" fmla="*/ 1475 h 1475"/>
                  </a:gdLst>
                  <a:ahLst/>
                  <a:cxnLst>
                    <a:cxn ang="0">
                      <a:pos x="T0" y="T1"/>
                    </a:cxn>
                    <a:cxn ang="0">
                      <a:pos x="T2" y="T3"/>
                    </a:cxn>
                    <a:cxn ang="0">
                      <a:pos x="T4" y="T5"/>
                    </a:cxn>
                    <a:cxn ang="0">
                      <a:pos x="T6" y="T7"/>
                    </a:cxn>
                    <a:cxn ang="0">
                      <a:pos x="T8" y="T9"/>
                    </a:cxn>
                    <a:cxn ang="0">
                      <a:pos x="T10" y="T11"/>
                    </a:cxn>
                  </a:cxnLst>
                  <a:rect l="0" t="0" r="r" b="b"/>
                  <a:pathLst>
                    <a:path w="374" h="1475">
                      <a:moveTo>
                        <a:pt x="2" y="1475"/>
                      </a:moveTo>
                      <a:cubicBezTo>
                        <a:pt x="2" y="1475"/>
                        <a:pt x="165" y="1391"/>
                        <a:pt x="187" y="1363"/>
                      </a:cubicBezTo>
                      <a:cubicBezTo>
                        <a:pt x="208" y="1336"/>
                        <a:pt x="374" y="81"/>
                        <a:pt x="374" y="81"/>
                      </a:cubicBezTo>
                      <a:lnTo>
                        <a:pt x="168" y="0"/>
                      </a:lnTo>
                      <a:cubicBezTo>
                        <a:pt x="168" y="0"/>
                        <a:pt x="107" y="656"/>
                        <a:pt x="23" y="1223"/>
                      </a:cubicBezTo>
                      <a:cubicBezTo>
                        <a:pt x="10" y="1308"/>
                        <a:pt x="0" y="1391"/>
                        <a:pt x="2" y="1475"/>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60" name="Freeform 216">
                  <a:extLst>
                    <a:ext uri="{FF2B5EF4-FFF2-40B4-BE49-F238E27FC236}">
                      <a16:creationId xmlns:a16="http://schemas.microsoft.com/office/drawing/2014/main" id="{45CFA8E8-A7AC-F97F-191F-9A7B88B6264A}"/>
                    </a:ext>
                  </a:extLst>
                </p:cNvPr>
                <p:cNvSpPr>
                  <a:spLocks/>
                </p:cNvSpPr>
                <p:nvPr/>
              </p:nvSpPr>
              <p:spPr bwMode="auto">
                <a:xfrm>
                  <a:off x="5270545" y="3044325"/>
                  <a:ext cx="57136" cy="278015"/>
                </a:xfrm>
                <a:custGeom>
                  <a:avLst/>
                  <a:gdLst>
                    <a:gd name="T0" fmla="*/ 660 w 660"/>
                    <a:gd name="T1" fmla="*/ 163 h 3215"/>
                    <a:gd name="T2" fmla="*/ 642 w 660"/>
                    <a:gd name="T3" fmla="*/ 0 h 3215"/>
                    <a:gd name="T4" fmla="*/ 24 w 660"/>
                    <a:gd name="T5" fmla="*/ 1396 h 3215"/>
                    <a:gd name="T6" fmla="*/ 209 w 660"/>
                    <a:gd name="T7" fmla="*/ 2531 h 3215"/>
                    <a:gd name="T8" fmla="*/ 220 w 660"/>
                    <a:gd name="T9" fmla="*/ 3156 h 3215"/>
                    <a:gd name="T10" fmla="*/ 353 w 660"/>
                    <a:gd name="T11" fmla="*/ 3215 h 3215"/>
                    <a:gd name="T12" fmla="*/ 383 w 660"/>
                    <a:gd name="T13" fmla="*/ 2722 h 3215"/>
                    <a:gd name="T14" fmla="*/ 173 w 660"/>
                    <a:gd name="T15" fmla="*/ 1444 h 3215"/>
                    <a:gd name="T16" fmla="*/ 660 w 660"/>
                    <a:gd name="T17" fmla="*/ 163 h 3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0" h="3215">
                      <a:moveTo>
                        <a:pt x="660" y="163"/>
                      </a:moveTo>
                      <a:cubicBezTo>
                        <a:pt x="651" y="108"/>
                        <a:pt x="643" y="52"/>
                        <a:pt x="642" y="0"/>
                      </a:cubicBezTo>
                      <a:cubicBezTo>
                        <a:pt x="519" y="274"/>
                        <a:pt x="45" y="1331"/>
                        <a:pt x="24" y="1396"/>
                      </a:cubicBezTo>
                      <a:cubicBezTo>
                        <a:pt x="0" y="1471"/>
                        <a:pt x="210" y="2479"/>
                        <a:pt x="209" y="2531"/>
                      </a:cubicBezTo>
                      <a:cubicBezTo>
                        <a:pt x="208" y="2583"/>
                        <a:pt x="220" y="3156"/>
                        <a:pt x="220" y="3156"/>
                      </a:cubicBezTo>
                      <a:cubicBezTo>
                        <a:pt x="236" y="3174"/>
                        <a:pt x="353" y="3215"/>
                        <a:pt x="353" y="3215"/>
                      </a:cubicBezTo>
                      <a:cubicBezTo>
                        <a:pt x="353" y="3215"/>
                        <a:pt x="392" y="2788"/>
                        <a:pt x="383" y="2722"/>
                      </a:cubicBezTo>
                      <a:cubicBezTo>
                        <a:pt x="374" y="2656"/>
                        <a:pt x="170" y="1541"/>
                        <a:pt x="173" y="1444"/>
                      </a:cubicBezTo>
                      <a:cubicBezTo>
                        <a:pt x="177" y="1353"/>
                        <a:pt x="560" y="381"/>
                        <a:pt x="660" y="163"/>
                      </a:cubicBezTo>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61" name="Freeform 217">
                  <a:extLst>
                    <a:ext uri="{FF2B5EF4-FFF2-40B4-BE49-F238E27FC236}">
                      <a16:creationId xmlns:a16="http://schemas.microsoft.com/office/drawing/2014/main" id="{13CB695A-F649-F718-3A3C-80F779D1FC9B}"/>
                    </a:ext>
                  </a:extLst>
                </p:cNvPr>
                <p:cNvSpPr>
                  <a:spLocks/>
                </p:cNvSpPr>
                <p:nvPr/>
              </p:nvSpPr>
              <p:spPr bwMode="auto">
                <a:xfrm>
                  <a:off x="5256957" y="3180894"/>
                  <a:ext cx="43549" cy="256415"/>
                </a:xfrm>
                <a:custGeom>
                  <a:avLst/>
                  <a:gdLst>
                    <a:gd name="T0" fmla="*/ 300 w 504"/>
                    <a:gd name="T1" fmla="*/ 369 h 2965"/>
                    <a:gd name="T2" fmla="*/ 499 w 504"/>
                    <a:gd name="T3" fmla="*/ 1165 h 2965"/>
                    <a:gd name="T4" fmla="*/ 272 w 504"/>
                    <a:gd name="T5" fmla="*/ 2890 h 2965"/>
                    <a:gd name="T6" fmla="*/ 0 w 504"/>
                    <a:gd name="T7" fmla="*/ 2965 h 2965"/>
                    <a:gd name="T8" fmla="*/ 244 w 504"/>
                    <a:gd name="T9" fmla="*/ 991 h 2965"/>
                    <a:gd name="T10" fmla="*/ 174 w 504"/>
                    <a:gd name="T11" fmla="*/ 0 h 2965"/>
                    <a:gd name="T12" fmla="*/ 300 w 504"/>
                    <a:gd name="T13" fmla="*/ 369 h 2965"/>
                  </a:gdLst>
                  <a:ahLst/>
                  <a:cxnLst>
                    <a:cxn ang="0">
                      <a:pos x="T0" y="T1"/>
                    </a:cxn>
                    <a:cxn ang="0">
                      <a:pos x="T2" y="T3"/>
                    </a:cxn>
                    <a:cxn ang="0">
                      <a:pos x="T4" y="T5"/>
                    </a:cxn>
                    <a:cxn ang="0">
                      <a:pos x="T6" y="T7"/>
                    </a:cxn>
                    <a:cxn ang="0">
                      <a:pos x="T8" y="T9"/>
                    </a:cxn>
                    <a:cxn ang="0">
                      <a:pos x="T10" y="T11"/>
                    </a:cxn>
                    <a:cxn ang="0">
                      <a:pos x="T12" y="T13"/>
                    </a:cxn>
                  </a:cxnLst>
                  <a:rect l="0" t="0" r="r" b="b"/>
                  <a:pathLst>
                    <a:path w="504" h="2965">
                      <a:moveTo>
                        <a:pt x="300" y="369"/>
                      </a:moveTo>
                      <a:cubicBezTo>
                        <a:pt x="300" y="369"/>
                        <a:pt x="493" y="1110"/>
                        <a:pt x="499" y="1165"/>
                      </a:cubicBezTo>
                      <a:cubicBezTo>
                        <a:pt x="504" y="1220"/>
                        <a:pt x="305" y="2852"/>
                        <a:pt x="272" y="2890"/>
                      </a:cubicBezTo>
                      <a:cubicBezTo>
                        <a:pt x="222" y="2947"/>
                        <a:pt x="0" y="2965"/>
                        <a:pt x="0" y="2965"/>
                      </a:cubicBezTo>
                      <a:cubicBezTo>
                        <a:pt x="0" y="2965"/>
                        <a:pt x="251" y="1046"/>
                        <a:pt x="244" y="991"/>
                      </a:cubicBezTo>
                      <a:cubicBezTo>
                        <a:pt x="238" y="936"/>
                        <a:pt x="174" y="0"/>
                        <a:pt x="174" y="0"/>
                      </a:cubicBezTo>
                      <a:lnTo>
                        <a:pt x="300" y="369"/>
                      </a:ln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62" name="Freeform 218">
                  <a:extLst>
                    <a:ext uri="{FF2B5EF4-FFF2-40B4-BE49-F238E27FC236}">
                      <a16:creationId xmlns:a16="http://schemas.microsoft.com/office/drawing/2014/main" id="{C3A248AC-BC40-792C-0805-08F2DAF1E466}"/>
                    </a:ext>
                  </a:extLst>
                </p:cNvPr>
                <p:cNvSpPr>
                  <a:spLocks/>
                </p:cNvSpPr>
                <p:nvPr/>
              </p:nvSpPr>
              <p:spPr bwMode="auto">
                <a:xfrm>
                  <a:off x="5260790" y="3052338"/>
                  <a:ext cx="52259" cy="160259"/>
                </a:xfrm>
                <a:custGeom>
                  <a:avLst/>
                  <a:gdLst>
                    <a:gd name="T0" fmla="*/ 409 w 605"/>
                    <a:gd name="T1" fmla="*/ 76 h 1852"/>
                    <a:gd name="T2" fmla="*/ 351 w 605"/>
                    <a:gd name="T3" fmla="*/ 123 h 1852"/>
                    <a:gd name="T4" fmla="*/ 529 w 605"/>
                    <a:gd name="T5" fmla="*/ 162 h 1852"/>
                    <a:gd name="T6" fmla="*/ 207 w 605"/>
                    <a:gd name="T7" fmla="*/ 260 h 1852"/>
                    <a:gd name="T8" fmla="*/ 123 w 605"/>
                    <a:gd name="T9" fmla="*/ 733 h 1852"/>
                    <a:gd name="T10" fmla="*/ 0 w 605"/>
                    <a:gd name="T11" fmla="*/ 1220 h 1852"/>
                    <a:gd name="T12" fmla="*/ 156 w 605"/>
                    <a:gd name="T13" fmla="*/ 1851 h 1852"/>
                    <a:gd name="T14" fmla="*/ 254 w 605"/>
                    <a:gd name="T15" fmla="*/ 1852 h 1852"/>
                    <a:gd name="T16" fmla="*/ 165 w 605"/>
                    <a:gd name="T17" fmla="*/ 948 h 1852"/>
                    <a:gd name="T18" fmla="*/ 605 w 605"/>
                    <a:gd name="T19" fmla="*/ 0 h 1852"/>
                    <a:gd name="T20" fmla="*/ 409 w 605"/>
                    <a:gd name="T21" fmla="*/ 76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1852">
                      <a:moveTo>
                        <a:pt x="409" y="76"/>
                      </a:moveTo>
                      <a:lnTo>
                        <a:pt x="351" y="123"/>
                      </a:lnTo>
                      <a:lnTo>
                        <a:pt x="529" y="162"/>
                      </a:lnTo>
                      <a:lnTo>
                        <a:pt x="207" y="260"/>
                      </a:lnTo>
                      <a:cubicBezTo>
                        <a:pt x="207" y="260"/>
                        <a:pt x="144" y="611"/>
                        <a:pt x="123" y="733"/>
                      </a:cubicBezTo>
                      <a:cubicBezTo>
                        <a:pt x="102" y="856"/>
                        <a:pt x="0" y="1220"/>
                        <a:pt x="0" y="1220"/>
                      </a:cubicBezTo>
                      <a:lnTo>
                        <a:pt x="156" y="1851"/>
                      </a:lnTo>
                      <a:lnTo>
                        <a:pt x="254" y="1852"/>
                      </a:lnTo>
                      <a:lnTo>
                        <a:pt x="165" y="948"/>
                      </a:lnTo>
                      <a:lnTo>
                        <a:pt x="605" y="0"/>
                      </a:lnTo>
                      <a:lnTo>
                        <a:pt x="409" y="76"/>
                      </a:ln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63" name="Freeform 219">
                  <a:extLst>
                    <a:ext uri="{FF2B5EF4-FFF2-40B4-BE49-F238E27FC236}">
                      <a16:creationId xmlns:a16="http://schemas.microsoft.com/office/drawing/2014/main" id="{5AFB16FC-CA99-8FDF-70CB-EFF075B9B465}"/>
                    </a:ext>
                  </a:extLst>
                </p:cNvPr>
                <p:cNvSpPr>
                  <a:spLocks/>
                </p:cNvSpPr>
                <p:nvPr/>
              </p:nvSpPr>
              <p:spPr bwMode="auto">
                <a:xfrm>
                  <a:off x="5275422" y="3266598"/>
                  <a:ext cx="24387" cy="34839"/>
                </a:xfrm>
                <a:custGeom>
                  <a:avLst/>
                  <a:gdLst>
                    <a:gd name="T0" fmla="*/ 7 w 70"/>
                    <a:gd name="T1" fmla="*/ 0 h 100"/>
                    <a:gd name="T2" fmla="*/ 0 w 70"/>
                    <a:gd name="T3" fmla="*/ 67 h 100"/>
                    <a:gd name="T4" fmla="*/ 60 w 70"/>
                    <a:gd name="T5" fmla="*/ 100 h 100"/>
                    <a:gd name="T6" fmla="*/ 70 w 70"/>
                    <a:gd name="T7" fmla="*/ 17 h 100"/>
                    <a:gd name="T8" fmla="*/ 7 w 70"/>
                    <a:gd name="T9" fmla="*/ 0 h 100"/>
                  </a:gdLst>
                  <a:ahLst/>
                  <a:cxnLst>
                    <a:cxn ang="0">
                      <a:pos x="T0" y="T1"/>
                    </a:cxn>
                    <a:cxn ang="0">
                      <a:pos x="T2" y="T3"/>
                    </a:cxn>
                    <a:cxn ang="0">
                      <a:pos x="T4" y="T5"/>
                    </a:cxn>
                    <a:cxn ang="0">
                      <a:pos x="T6" y="T7"/>
                    </a:cxn>
                    <a:cxn ang="0">
                      <a:pos x="T8" y="T9"/>
                    </a:cxn>
                  </a:cxnLst>
                  <a:rect l="0" t="0" r="r" b="b"/>
                  <a:pathLst>
                    <a:path w="70" h="100">
                      <a:moveTo>
                        <a:pt x="7" y="0"/>
                      </a:moveTo>
                      <a:lnTo>
                        <a:pt x="0" y="67"/>
                      </a:lnTo>
                      <a:lnTo>
                        <a:pt x="60" y="100"/>
                      </a:lnTo>
                      <a:lnTo>
                        <a:pt x="70" y="17"/>
                      </a:lnTo>
                      <a:lnTo>
                        <a:pt x="7" y="0"/>
                      </a:lnTo>
                      <a:close/>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64" name="Freeform 220">
                  <a:extLst>
                    <a:ext uri="{FF2B5EF4-FFF2-40B4-BE49-F238E27FC236}">
                      <a16:creationId xmlns:a16="http://schemas.microsoft.com/office/drawing/2014/main" id="{87A74476-4E7F-E230-38FC-2A9A73EF09AD}"/>
                    </a:ext>
                  </a:extLst>
                </p:cNvPr>
                <p:cNvSpPr>
                  <a:spLocks/>
                </p:cNvSpPr>
                <p:nvPr/>
              </p:nvSpPr>
              <p:spPr bwMode="auto">
                <a:xfrm>
                  <a:off x="5309564" y="3040841"/>
                  <a:ext cx="43549" cy="69330"/>
                </a:xfrm>
                <a:custGeom>
                  <a:avLst/>
                  <a:gdLst>
                    <a:gd name="T0" fmla="*/ 501 w 501"/>
                    <a:gd name="T1" fmla="*/ 800 h 800"/>
                    <a:gd name="T2" fmla="*/ 322 w 501"/>
                    <a:gd name="T3" fmla="*/ 19 h 800"/>
                    <a:gd name="T4" fmla="*/ 0 w 501"/>
                    <a:gd name="T5" fmla="*/ 329 h 800"/>
                    <a:gd name="T6" fmla="*/ 211 w 501"/>
                    <a:gd name="T7" fmla="*/ 224 h 800"/>
                    <a:gd name="T8" fmla="*/ 345 w 501"/>
                    <a:gd name="T9" fmla="*/ 293 h 800"/>
                    <a:gd name="T10" fmla="*/ 501 w 501"/>
                    <a:gd name="T11" fmla="*/ 800 h 800"/>
                  </a:gdLst>
                  <a:ahLst/>
                  <a:cxnLst>
                    <a:cxn ang="0">
                      <a:pos x="T0" y="T1"/>
                    </a:cxn>
                    <a:cxn ang="0">
                      <a:pos x="T2" y="T3"/>
                    </a:cxn>
                    <a:cxn ang="0">
                      <a:pos x="T4" y="T5"/>
                    </a:cxn>
                    <a:cxn ang="0">
                      <a:pos x="T6" y="T7"/>
                    </a:cxn>
                    <a:cxn ang="0">
                      <a:pos x="T8" y="T9"/>
                    </a:cxn>
                    <a:cxn ang="0">
                      <a:pos x="T10" y="T11"/>
                    </a:cxn>
                  </a:cxnLst>
                  <a:rect l="0" t="0" r="r" b="b"/>
                  <a:pathLst>
                    <a:path w="501" h="800">
                      <a:moveTo>
                        <a:pt x="501" y="800"/>
                      </a:moveTo>
                      <a:cubicBezTo>
                        <a:pt x="501" y="800"/>
                        <a:pt x="351" y="39"/>
                        <a:pt x="322" y="19"/>
                      </a:cubicBezTo>
                      <a:cubicBezTo>
                        <a:pt x="294" y="0"/>
                        <a:pt x="0" y="329"/>
                        <a:pt x="0" y="329"/>
                      </a:cubicBezTo>
                      <a:cubicBezTo>
                        <a:pt x="0" y="329"/>
                        <a:pt x="202" y="230"/>
                        <a:pt x="211" y="224"/>
                      </a:cubicBezTo>
                      <a:cubicBezTo>
                        <a:pt x="216" y="221"/>
                        <a:pt x="345" y="293"/>
                        <a:pt x="345" y="293"/>
                      </a:cubicBezTo>
                      <a:lnTo>
                        <a:pt x="501" y="800"/>
                      </a:lnTo>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65" name="Freeform 221">
                  <a:extLst>
                    <a:ext uri="{FF2B5EF4-FFF2-40B4-BE49-F238E27FC236}">
                      <a16:creationId xmlns:a16="http://schemas.microsoft.com/office/drawing/2014/main" id="{BA29193E-785C-A57E-6225-F403A4FE7615}"/>
                    </a:ext>
                  </a:extLst>
                </p:cNvPr>
                <p:cNvSpPr>
                  <a:spLocks/>
                </p:cNvSpPr>
                <p:nvPr/>
              </p:nvSpPr>
              <p:spPr bwMode="auto">
                <a:xfrm>
                  <a:off x="5242673" y="3158249"/>
                  <a:ext cx="36581" cy="57833"/>
                </a:xfrm>
                <a:custGeom>
                  <a:avLst/>
                  <a:gdLst>
                    <a:gd name="T0" fmla="*/ 72 w 105"/>
                    <a:gd name="T1" fmla="*/ 0 h 166"/>
                    <a:gd name="T2" fmla="*/ 0 w 105"/>
                    <a:gd name="T3" fmla="*/ 154 h 166"/>
                    <a:gd name="T4" fmla="*/ 105 w 105"/>
                    <a:gd name="T5" fmla="*/ 166 h 166"/>
                    <a:gd name="T6" fmla="*/ 72 w 105"/>
                    <a:gd name="T7" fmla="*/ 0 h 166"/>
                  </a:gdLst>
                  <a:ahLst/>
                  <a:cxnLst>
                    <a:cxn ang="0">
                      <a:pos x="T0" y="T1"/>
                    </a:cxn>
                    <a:cxn ang="0">
                      <a:pos x="T2" y="T3"/>
                    </a:cxn>
                    <a:cxn ang="0">
                      <a:pos x="T4" y="T5"/>
                    </a:cxn>
                    <a:cxn ang="0">
                      <a:pos x="T6" y="T7"/>
                    </a:cxn>
                  </a:cxnLst>
                  <a:rect l="0" t="0" r="r" b="b"/>
                  <a:pathLst>
                    <a:path w="105" h="166">
                      <a:moveTo>
                        <a:pt x="72" y="0"/>
                      </a:moveTo>
                      <a:lnTo>
                        <a:pt x="0" y="154"/>
                      </a:lnTo>
                      <a:lnTo>
                        <a:pt x="105" y="166"/>
                      </a:lnTo>
                      <a:lnTo>
                        <a:pt x="72" y="0"/>
                      </a:lnTo>
                      <a:close/>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66" name="Freeform 222">
                  <a:extLst>
                    <a:ext uri="{FF2B5EF4-FFF2-40B4-BE49-F238E27FC236}">
                      <a16:creationId xmlns:a16="http://schemas.microsoft.com/office/drawing/2014/main" id="{5ED7E16D-3781-D1D5-4046-761B6DA0D722}"/>
                    </a:ext>
                  </a:extLst>
                </p:cNvPr>
                <p:cNvSpPr>
                  <a:spLocks/>
                </p:cNvSpPr>
                <p:nvPr/>
              </p:nvSpPr>
              <p:spPr bwMode="auto">
                <a:xfrm>
                  <a:off x="5263577" y="3022725"/>
                  <a:ext cx="82917" cy="312506"/>
                </a:xfrm>
                <a:custGeom>
                  <a:avLst/>
                  <a:gdLst>
                    <a:gd name="T0" fmla="*/ 726 w 958"/>
                    <a:gd name="T1" fmla="*/ 86 h 3611"/>
                    <a:gd name="T2" fmla="*/ 317 w 958"/>
                    <a:gd name="T3" fmla="*/ 429 h 3611"/>
                    <a:gd name="T4" fmla="*/ 511 w 958"/>
                    <a:gd name="T5" fmla="*/ 448 h 3611"/>
                    <a:gd name="T6" fmla="*/ 232 w 958"/>
                    <a:gd name="T7" fmla="*/ 549 h 3611"/>
                    <a:gd name="T8" fmla="*/ 160 w 958"/>
                    <a:gd name="T9" fmla="*/ 992 h 3611"/>
                    <a:gd name="T10" fmla="*/ 15 w 958"/>
                    <a:gd name="T11" fmla="*/ 1584 h 3611"/>
                    <a:gd name="T12" fmla="*/ 86 w 958"/>
                    <a:gd name="T13" fmla="*/ 1914 h 3611"/>
                    <a:gd name="T14" fmla="*/ 339 w 958"/>
                    <a:gd name="T15" fmla="*/ 2983 h 3611"/>
                    <a:gd name="T16" fmla="*/ 351 w 958"/>
                    <a:gd name="T17" fmla="*/ 3611 h 3611"/>
                    <a:gd name="T18" fmla="*/ 419 w 958"/>
                    <a:gd name="T19" fmla="*/ 2991 h 3611"/>
                    <a:gd name="T20" fmla="*/ 202 w 958"/>
                    <a:gd name="T21" fmla="*/ 1662 h 3611"/>
                    <a:gd name="T22" fmla="*/ 747 w 958"/>
                    <a:gd name="T23" fmla="*/ 305 h 3611"/>
                    <a:gd name="T24" fmla="*/ 958 w 958"/>
                    <a:gd name="T25" fmla="*/ 69 h 3611"/>
                    <a:gd name="T26" fmla="*/ 939 w 958"/>
                    <a:gd name="T27" fmla="*/ 0 h 3611"/>
                    <a:gd name="T28" fmla="*/ 726 w 958"/>
                    <a:gd name="T29" fmla="*/ 86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8" h="3611">
                      <a:moveTo>
                        <a:pt x="726" y="86"/>
                      </a:moveTo>
                      <a:cubicBezTo>
                        <a:pt x="647" y="123"/>
                        <a:pt x="317" y="429"/>
                        <a:pt x="317" y="429"/>
                      </a:cubicBezTo>
                      <a:lnTo>
                        <a:pt x="511" y="448"/>
                      </a:lnTo>
                      <a:lnTo>
                        <a:pt x="232" y="549"/>
                      </a:lnTo>
                      <a:cubicBezTo>
                        <a:pt x="232" y="549"/>
                        <a:pt x="168" y="959"/>
                        <a:pt x="160" y="992"/>
                      </a:cubicBezTo>
                      <a:cubicBezTo>
                        <a:pt x="133" y="1113"/>
                        <a:pt x="0" y="1525"/>
                        <a:pt x="15" y="1584"/>
                      </a:cubicBezTo>
                      <a:cubicBezTo>
                        <a:pt x="31" y="1643"/>
                        <a:pt x="86" y="1914"/>
                        <a:pt x="86" y="1914"/>
                      </a:cubicBezTo>
                      <a:lnTo>
                        <a:pt x="339" y="2983"/>
                      </a:lnTo>
                      <a:lnTo>
                        <a:pt x="351" y="3611"/>
                      </a:lnTo>
                      <a:cubicBezTo>
                        <a:pt x="351" y="3611"/>
                        <a:pt x="422" y="3029"/>
                        <a:pt x="419" y="2991"/>
                      </a:cubicBezTo>
                      <a:cubicBezTo>
                        <a:pt x="415" y="2953"/>
                        <a:pt x="249" y="2298"/>
                        <a:pt x="202" y="1662"/>
                      </a:cubicBezTo>
                      <a:cubicBezTo>
                        <a:pt x="275" y="1446"/>
                        <a:pt x="655" y="438"/>
                        <a:pt x="747" y="305"/>
                      </a:cubicBezTo>
                      <a:cubicBezTo>
                        <a:pt x="819" y="199"/>
                        <a:pt x="893" y="123"/>
                        <a:pt x="958" y="69"/>
                      </a:cubicBezTo>
                      <a:cubicBezTo>
                        <a:pt x="953" y="46"/>
                        <a:pt x="947" y="23"/>
                        <a:pt x="939" y="0"/>
                      </a:cubicBezTo>
                      <a:cubicBezTo>
                        <a:pt x="882" y="20"/>
                        <a:pt x="811" y="47"/>
                        <a:pt x="726" y="86"/>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67" name="Freeform 223">
                  <a:extLst>
                    <a:ext uri="{FF2B5EF4-FFF2-40B4-BE49-F238E27FC236}">
                      <a16:creationId xmlns:a16="http://schemas.microsoft.com/office/drawing/2014/main" id="{2E4C52EB-EC67-C18D-1E47-967F694728B9}"/>
                    </a:ext>
                  </a:extLst>
                </p:cNvPr>
                <p:cNvSpPr>
                  <a:spLocks/>
                </p:cNvSpPr>
                <p:nvPr/>
              </p:nvSpPr>
              <p:spPr bwMode="auto">
                <a:xfrm>
                  <a:off x="5432546" y="3536949"/>
                  <a:ext cx="59923" cy="199628"/>
                </a:xfrm>
                <a:custGeom>
                  <a:avLst/>
                  <a:gdLst>
                    <a:gd name="T0" fmla="*/ 246 w 692"/>
                    <a:gd name="T1" fmla="*/ 2308 h 2308"/>
                    <a:gd name="T2" fmla="*/ 255 w 692"/>
                    <a:gd name="T3" fmla="*/ 1887 h 2308"/>
                    <a:gd name="T4" fmla="*/ 692 w 692"/>
                    <a:gd name="T5" fmla="*/ 0 h 2308"/>
                    <a:gd name="T6" fmla="*/ 270 w 692"/>
                    <a:gd name="T7" fmla="*/ 1300 h 2308"/>
                    <a:gd name="T8" fmla="*/ 0 w 692"/>
                    <a:gd name="T9" fmla="*/ 2307 h 2308"/>
                    <a:gd name="T10" fmla="*/ 246 w 692"/>
                    <a:gd name="T11" fmla="*/ 2308 h 2308"/>
                  </a:gdLst>
                  <a:ahLst/>
                  <a:cxnLst>
                    <a:cxn ang="0">
                      <a:pos x="T0" y="T1"/>
                    </a:cxn>
                    <a:cxn ang="0">
                      <a:pos x="T2" y="T3"/>
                    </a:cxn>
                    <a:cxn ang="0">
                      <a:pos x="T4" y="T5"/>
                    </a:cxn>
                    <a:cxn ang="0">
                      <a:pos x="T6" y="T7"/>
                    </a:cxn>
                    <a:cxn ang="0">
                      <a:pos x="T8" y="T9"/>
                    </a:cxn>
                    <a:cxn ang="0">
                      <a:pos x="T10" y="T11"/>
                    </a:cxn>
                  </a:cxnLst>
                  <a:rect l="0" t="0" r="r" b="b"/>
                  <a:pathLst>
                    <a:path w="692" h="2308">
                      <a:moveTo>
                        <a:pt x="246" y="2308"/>
                      </a:moveTo>
                      <a:cubicBezTo>
                        <a:pt x="246" y="2308"/>
                        <a:pt x="221" y="2120"/>
                        <a:pt x="255" y="1887"/>
                      </a:cubicBezTo>
                      <a:cubicBezTo>
                        <a:pt x="290" y="1654"/>
                        <a:pt x="573" y="520"/>
                        <a:pt x="692" y="0"/>
                      </a:cubicBezTo>
                      <a:cubicBezTo>
                        <a:pt x="692" y="0"/>
                        <a:pt x="472" y="691"/>
                        <a:pt x="270" y="1300"/>
                      </a:cubicBezTo>
                      <a:cubicBezTo>
                        <a:pt x="70" y="1906"/>
                        <a:pt x="0" y="2307"/>
                        <a:pt x="0" y="2307"/>
                      </a:cubicBezTo>
                      <a:lnTo>
                        <a:pt x="246" y="2308"/>
                      </a:lnTo>
                    </a:path>
                  </a:pathLst>
                </a:custGeom>
                <a:solidFill>
                  <a:srgbClr val="7F7F7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68" name="Freeform 224">
                  <a:extLst>
                    <a:ext uri="{FF2B5EF4-FFF2-40B4-BE49-F238E27FC236}">
                      <a16:creationId xmlns:a16="http://schemas.microsoft.com/office/drawing/2014/main" id="{DA64F501-7722-000E-B014-BA3A43794918}"/>
                    </a:ext>
                  </a:extLst>
                </p:cNvPr>
                <p:cNvSpPr>
                  <a:spLocks/>
                </p:cNvSpPr>
                <p:nvPr/>
              </p:nvSpPr>
              <p:spPr bwMode="auto">
                <a:xfrm>
                  <a:off x="5275074" y="3547052"/>
                  <a:ext cx="47729" cy="186040"/>
                </a:xfrm>
                <a:custGeom>
                  <a:avLst/>
                  <a:gdLst>
                    <a:gd name="T0" fmla="*/ 326 w 554"/>
                    <a:gd name="T1" fmla="*/ 2139 h 2152"/>
                    <a:gd name="T2" fmla="*/ 554 w 554"/>
                    <a:gd name="T3" fmla="*/ 2152 h 2152"/>
                    <a:gd name="T4" fmla="*/ 0 w 554"/>
                    <a:gd name="T5" fmla="*/ 0 h 2152"/>
                    <a:gd name="T6" fmla="*/ 326 w 554"/>
                    <a:gd name="T7" fmla="*/ 2139 h 2152"/>
                  </a:gdLst>
                  <a:ahLst/>
                  <a:cxnLst>
                    <a:cxn ang="0">
                      <a:pos x="T0" y="T1"/>
                    </a:cxn>
                    <a:cxn ang="0">
                      <a:pos x="T2" y="T3"/>
                    </a:cxn>
                    <a:cxn ang="0">
                      <a:pos x="T4" y="T5"/>
                    </a:cxn>
                    <a:cxn ang="0">
                      <a:pos x="T6" y="T7"/>
                    </a:cxn>
                  </a:cxnLst>
                  <a:rect l="0" t="0" r="r" b="b"/>
                  <a:pathLst>
                    <a:path w="554" h="2152">
                      <a:moveTo>
                        <a:pt x="326" y="2139"/>
                      </a:moveTo>
                      <a:lnTo>
                        <a:pt x="554" y="2152"/>
                      </a:lnTo>
                      <a:cubicBezTo>
                        <a:pt x="554" y="2152"/>
                        <a:pt x="136" y="884"/>
                        <a:pt x="0" y="0"/>
                      </a:cubicBezTo>
                      <a:cubicBezTo>
                        <a:pt x="0" y="0"/>
                        <a:pt x="102" y="888"/>
                        <a:pt x="326" y="2139"/>
                      </a:cubicBezTo>
                    </a:path>
                  </a:pathLst>
                </a:custGeom>
                <a:solidFill>
                  <a:srgbClr val="7F7F7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69" name="Freeform 225">
                  <a:extLst>
                    <a:ext uri="{FF2B5EF4-FFF2-40B4-BE49-F238E27FC236}">
                      <a16:creationId xmlns:a16="http://schemas.microsoft.com/office/drawing/2014/main" id="{5D28E4E9-2135-5E13-52CD-F3F764AF413A}"/>
                    </a:ext>
                  </a:extLst>
                </p:cNvPr>
                <p:cNvSpPr>
                  <a:spLocks/>
                </p:cNvSpPr>
                <p:nvPr/>
              </p:nvSpPr>
              <p:spPr bwMode="auto">
                <a:xfrm>
                  <a:off x="5329423" y="3474936"/>
                  <a:ext cx="98594" cy="233421"/>
                </a:xfrm>
                <a:custGeom>
                  <a:avLst/>
                  <a:gdLst>
                    <a:gd name="T0" fmla="*/ 919 w 1140"/>
                    <a:gd name="T1" fmla="*/ 181 h 2698"/>
                    <a:gd name="T2" fmla="*/ 375 w 1140"/>
                    <a:gd name="T3" fmla="*/ 2620 h 2698"/>
                    <a:gd name="T4" fmla="*/ 232 w 1140"/>
                    <a:gd name="T5" fmla="*/ 1486 h 2698"/>
                    <a:gd name="T6" fmla="*/ 919 w 1140"/>
                    <a:gd name="T7" fmla="*/ 181 h 2698"/>
                  </a:gdLst>
                  <a:ahLst/>
                  <a:cxnLst>
                    <a:cxn ang="0">
                      <a:pos x="T0" y="T1"/>
                    </a:cxn>
                    <a:cxn ang="0">
                      <a:pos x="T2" y="T3"/>
                    </a:cxn>
                    <a:cxn ang="0">
                      <a:pos x="T4" y="T5"/>
                    </a:cxn>
                    <a:cxn ang="0">
                      <a:pos x="T6" y="T7"/>
                    </a:cxn>
                  </a:cxnLst>
                  <a:rect l="0" t="0" r="r" b="b"/>
                  <a:pathLst>
                    <a:path w="1140" h="2698">
                      <a:moveTo>
                        <a:pt x="919" y="181"/>
                      </a:moveTo>
                      <a:cubicBezTo>
                        <a:pt x="1140" y="266"/>
                        <a:pt x="750" y="2541"/>
                        <a:pt x="375" y="2620"/>
                      </a:cubicBezTo>
                      <a:cubicBezTo>
                        <a:pt x="0" y="2698"/>
                        <a:pt x="145" y="1970"/>
                        <a:pt x="232" y="1486"/>
                      </a:cubicBezTo>
                      <a:cubicBezTo>
                        <a:pt x="319" y="1001"/>
                        <a:pt x="447" y="0"/>
                        <a:pt x="919" y="181"/>
                      </a:cubicBezTo>
                    </a:path>
                  </a:pathLst>
                </a:custGeom>
                <a:solidFill>
                  <a:srgbClr val="7F7F7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70" name="Freeform 226">
                  <a:extLst>
                    <a:ext uri="{FF2B5EF4-FFF2-40B4-BE49-F238E27FC236}">
                      <a16:creationId xmlns:a16="http://schemas.microsoft.com/office/drawing/2014/main" id="{7CECA6E6-DD9A-1C84-A069-4A1BAAFF4A54}"/>
                    </a:ext>
                  </a:extLst>
                </p:cNvPr>
                <p:cNvSpPr>
                  <a:spLocks/>
                </p:cNvSpPr>
                <p:nvPr/>
              </p:nvSpPr>
              <p:spPr bwMode="auto">
                <a:xfrm>
                  <a:off x="5301203" y="3380870"/>
                  <a:ext cx="117407" cy="68284"/>
                </a:xfrm>
                <a:custGeom>
                  <a:avLst/>
                  <a:gdLst>
                    <a:gd name="T0" fmla="*/ 36 w 1358"/>
                    <a:gd name="T1" fmla="*/ 77 h 787"/>
                    <a:gd name="T2" fmla="*/ 1356 w 1358"/>
                    <a:gd name="T3" fmla="*/ 139 h 787"/>
                    <a:gd name="T4" fmla="*/ 695 w 1358"/>
                    <a:gd name="T5" fmla="*/ 781 h 787"/>
                    <a:gd name="T6" fmla="*/ 36 w 1358"/>
                    <a:gd name="T7" fmla="*/ 77 h 787"/>
                  </a:gdLst>
                  <a:ahLst/>
                  <a:cxnLst>
                    <a:cxn ang="0">
                      <a:pos x="T0" y="T1"/>
                    </a:cxn>
                    <a:cxn ang="0">
                      <a:pos x="T2" y="T3"/>
                    </a:cxn>
                    <a:cxn ang="0">
                      <a:pos x="T4" y="T5"/>
                    </a:cxn>
                    <a:cxn ang="0">
                      <a:pos x="T6" y="T7"/>
                    </a:cxn>
                  </a:cxnLst>
                  <a:rect l="0" t="0" r="r" b="b"/>
                  <a:pathLst>
                    <a:path w="1358" h="787">
                      <a:moveTo>
                        <a:pt x="36" y="77"/>
                      </a:moveTo>
                      <a:cubicBezTo>
                        <a:pt x="59" y="0"/>
                        <a:pt x="1358" y="90"/>
                        <a:pt x="1356" y="139"/>
                      </a:cubicBezTo>
                      <a:cubicBezTo>
                        <a:pt x="1354" y="189"/>
                        <a:pt x="1013" y="787"/>
                        <a:pt x="695" y="781"/>
                      </a:cubicBezTo>
                      <a:cubicBezTo>
                        <a:pt x="377" y="775"/>
                        <a:pt x="0" y="196"/>
                        <a:pt x="36" y="77"/>
                      </a:cubicBezTo>
                    </a:path>
                  </a:pathLst>
                </a:custGeom>
                <a:solidFill>
                  <a:srgbClr val="7F7F7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71" name="Freeform 227">
                  <a:extLst>
                    <a:ext uri="{FF2B5EF4-FFF2-40B4-BE49-F238E27FC236}">
                      <a16:creationId xmlns:a16="http://schemas.microsoft.com/office/drawing/2014/main" id="{1AC1D002-69AB-2715-95E2-6555599355ED}"/>
                    </a:ext>
                  </a:extLst>
                </p:cNvPr>
                <p:cNvSpPr>
                  <a:spLocks/>
                </p:cNvSpPr>
                <p:nvPr/>
              </p:nvSpPr>
              <p:spPr bwMode="auto">
                <a:xfrm>
                  <a:off x="5275422" y="3059654"/>
                  <a:ext cx="267912" cy="258157"/>
                </a:xfrm>
                <a:custGeom>
                  <a:avLst/>
                  <a:gdLst>
                    <a:gd name="T0" fmla="*/ 2858 w 3096"/>
                    <a:gd name="T1" fmla="*/ 27 h 2982"/>
                    <a:gd name="T2" fmla="*/ 3046 w 3096"/>
                    <a:gd name="T3" fmla="*/ 530 h 2982"/>
                    <a:gd name="T4" fmla="*/ 2682 w 3096"/>
                    <a:gd name="T5" fmla="*/ 1768 h 2982"/>
                    <a:gd name="T6" fmla="*/ 2004 w 3096"/>
                    <a:gd name="T7" fmla="*/ 2848 h 2982"/>
                    <a:gd name="T8" fmla="*/ 694 w 3096"/>
                    <a:gd name="T9" fmla="*/ 2679 h 2982"/>
                    <a:gd name="T10" fmla="*/ 18 w 3096"/>
                    <a:gd name="T11" fmla="*/ 2435 h 2982"/>
                    <a:gd name="T12" fmla="*/ 0 w 3096"/>
                    <a:gd name="T13" fmla="*/ 2422 h 2982"/>
                    <a:gd name="T14" fmla="*/ 820 w 3096"/>
                    <a:gd name="T15" fmla="*/ 2165 h 2982"/>
                    <a:gd name="T16" fmla="*/ 1662 w 3096"/>
                    <a:gd name="T17" fmla="*/ 2102 h 2982"/>
                    <a:gd name="T18" fmla="*/ 2008 w 3096"/>
                    <a:gd name="T19" fmla="*/ 1351 h 2982"/>
                    <a:gd name="T20" fmla="*/ 2572 w 3096"/>
                    <a:gd name="T21" fmla="*/ 154 h 2982"/>
                    <a:gd name="T22" fmla="*/ 2858 w 3096"/>
                    <a:gd name="T23" fmla="*/ 27 h 2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96" h="2982">
                      <a:moveTo>
                        <a:pt x="2858" y="27"/>
                      </a:moveTo>
                      <a:cubicBezTo>
                        <a:pt x="2927" y="65"/>
                        <a:pt x="3096" y="193"/>
                        <a:pt x="3046" y="530"/>
                      </a:cubicBezTo>
                      <a:cubicBezTo>
                        <a:pt x="2995" y="866"/>
                        <a:pt x="2793" y="1517"/>
                        <a:pt x="2682" y="1768"/>
                      </a:cubicBezTo>
                      <a:cubicBezTo>
                        <a:pt x="2572" y="2020"/>
                        <a:pt x="2250" y="2715"/>
                        <a:pt x="2004" y="2848"/>
                      </a:cubicBezTo>
                      <a:cubicBezTo>
                        <a:pt x="1758" y="2982"/>
                        <a:pt x="856" y="2731"/>
                        <a:pt x="694" y="2679"/>
                      </a:cubicBezTo>
                      <a:cubicBezTo>
                        <a:pt x="533" y="2626"/>
                        <a:pt x="35" y="2449"/>
                        <a:pt x="18" y="2435"/>
                      </a:cubicBezTo>
                      <a:lnTo>
                        <a:pt x="0" y="2422"/>
                      </a:lnTo>
                      <a:lnTo>
                        <a:pt x="820" y="2165"/>
                      </a:lnTo>
                      <a:cubicBezTo>
                        <a:pt x="820" y="2165"/>
                        <a:pt x="1615" y="2118"/>
                        <a:pt x="1662" y="2102"/>
                      </a:cubicBezTo>
                      <a:cubicBezTo>
                        <a:pt x="1708" y="2085"/>
                        <a:pt x="1992" y="1391"/>
                        <a:pt x="2008" y="1351"/>
                      </a:cubicBezTo>
                      <a:cubicBezTo>
                        <a:pt x="2023" y="1310"/>
                        <a:pt x="2522" y="216"/>
                        <a:pt x="2572" y="154"/>
                      </a:cubicBezTo>
                      <a:cubicBezTo>
                        <a:pt x="2698" y="0"/>
                        <a:pt x="2858" y="27"/>
                        <a:pt x="2858" y="27"/>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72" name="Freeform 228">
                  <a:extLst>
                    <a:ext uri="{FF2B5EF4-FFF2-40B4-BE49-F238E27FC236}">
                      <a16:creationId xmlns:a16="http://schemas.microsoft.com/office/drawing/2014/main" id="{85A0D5F2-7E70-5665-1771-F07FB7B72F85}"/>
                    </a:ext>
                  </a:extLst>
                </p:cNvPr>
                <p:cNvSpPr>
                  <a:spLocks/>
                </p:cNvSpPr>
                <p:nvPr/>
              </p:nvSpPr>
              <p:spPr bwMode="auto">
                <a:xfrm>
                  <a:off x="5269848" y="3039796"/>
                  <a:ext cx="40065" cy="38323"/>
                </a:xfrm>
                <a:custGeom>
                  <a:avLst/>
                  <a:gdLst>
                    <a:gd name="T0" fmla="*/ 0 w 463"/>
                    <a:gd name="T1" fmla="*/ 443 h 443"/>
                    <a:gd name="T2" fmla="*/ 172 w 463"/>
                    <a:gd name="T3" fmla="*/ 105 h 443"/>
                    <a:gd name="T4" fmla="*/ 463 w 463"/>
                    <a:gd name="T5" fmla="*/ 0 h 443"/>
                    <a:gd name="T6" fmla="*/ 246 w 463"/>
                    <a:gd name="T7" fmla="*/ 122 h 443"/>
                    <a:gd name="T8" fmla="*/ 0 w 463"/>
                    <a:gd name="T9" fmla="*/ 443 h 443"/>
                  </a:gdLst>
                  <a:ahLst/>
                  <a:cxnLst>
                    <a:cxn ang="0">
                      <a:pos x="T0" y="T1"/>
                    </a:cxn>
                    <a:cxn ang="0">
                      <a:pos x="T2" y="T3"/>
                    </a:cxn>
                    <a:cxn ang="0">
                      <a:pos x="T4" y="T5"/>
                    </a:cxn>
                    <a:cxn ang="0">
                      <a:pos x="T6" y="T7"/>
                    </a:cxn>
                    <a:cxn ang="0">
                      <a:pos x="T8" y="T9"/>
                    </a:cxn>
                  </a:cxnLst>
                  <a:rect l="0" t="0" r="r" b="b"/>
                  <a:pathLst>
                    <a:path w="463" h="443">
                      <a:moveTo>
                        <a:pt x="0" y="443"/>
                      </a:moveTo>
                      <a:cubicBezTo>
                        <a:pt x="0" y="443"/>
                        <a:pt x="129" y="140"/>
                        <a:pt x="172" y="105"/>
                      </a:cubicBezTo>
                      <a:cubicBezTo>
                        <a:pt x="215" y="70"/>
                        <a:pt x="463" y="0"/>
                        <a:pt x="463" y="0"/>
                      </a:cubicBezTo>
                      <a:cubicBezTo>
                        <a:pt x="463" y="0"/>
                        <a:pt x="278" y="99"/>
                        <a:pt x="246" y="122"/>
                      </a:cubicBezTo>
                      <a:cubicBezTo>
                        <a:pt x="214" y="145"/>
                        <a:pt x="0" y="443"/>
                        <a:pt x="0" y="443"/>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73" name="Freeform 229">
                  <a:extLst>
                    <a:ext uri="{FF2B5EF4-FFF2-40B4-BE49-F238E27FC236}">
                      <a16:creationId xmlns:a16="http://schemas.microsoft.com/office/drawing/2014/main" id="{0344F15B-22AF-3CF2-D5E7-792072C1EE76}"/>
                    </a:ext>
                  </a:extLst>
                </p:cNvPr>
                <p:cNvSpPr>
                  <a:spLocks/>
                </p:cNvSpPr>
                <p:nvPr/>
              </p:nvSpPr>
              <p:spPr bwMode="auto">
                <a:xfrm>
                  <a:off x="5354507" y="3212598"/>
                  <a:ext cx="152943" cy="104866"/>
                </a:xfrm>
                <a:custGeom>
                  <a:avLst/>
                  <a:gdLst>
                    <a:gd name="T0" fmla="*/ 1768 w 1768"/>
                    <a:gd name="T1" fmla="*/ 0 h 1210"/>
                    <a:gd name="T2" fmla="*/ 1086 w 1768"/>
                    <a:gd name="T3" fmla="*/ 1127 h 1210"/>
                    <a:gd name="T4" fmla="*/ 0 w 1768"/>
                    <a:gd name="T5" fmla="*/ 996 h 1210"/>
                    <a:gd name="T6" fmla="*/ 1037 w 1768"/>
                    <a:gd name="T7" fmla="*/ 1020 h 1210"/>
                    <a:gd name="T8" fmla="*/ 1768 w 1768"/>
                    <a:gd name="T9" fmla="*/ 0 h 1210"/>
                  </a:gdLst>
                  <a:ahLst/>
                  <a:cxnLst>
                    <a:cxn ang="0">
                      <a:pos x="T0" y="T1"/>
                    </a:cxn>
                    <a:cxn ang="0">
                      <a:pos x="T2" y="T3"/>
                    </a:cxn>
                    <a:cxn ang="0">
                      <a:pos x="T4" y="T5"/>
                    </a:cxn>
                    <a:cxn ang="0">
                      <a:pos x="T6" y="T7"/>
                    </a:cxn>
                    <a:cxn ang="0">
                      <a:pos x="T8" y="T9"/>
                    </a:cxn>
                  </a:cxnLst>
                  <a:rect l="0" t="0" r="r" b="b"/>
                  <a:pathLst>
                    <a:path w="1768" h="1210">
                      <a:moveTo>
                        <a:pt x="1768" y="0"/>
                      </a:moveTo>
                      <a:cubicBezTo>
                        <a:pt x="1768" y="0"/>
                        <a:pt x="1411" y="893"/>
                        <a:pt x="1086" y="1127"/>
                      </a:cubicBezTo>
                      <a:cubicBezTo>
                        <a:pt x="971" y="1210"/>
                        <a:pt x="129" y="1019"/>
                        <a:pt x="0" y="996"/>
                      </a:cubicBezTo>
                      <a:cubicBezTo>
                        <a:pt x="0" y="996"/>
                        <a:pt x="885" y="1082"/>
                        <a:pt x="1037" y="1020"/>
                      </a:cubicBezTo>
                      <a:cubicBezTo>
                        <a:pt x="1188" y="957"/>
                        <a:pt x="1518" y="434"/>
                        <a:pt x="1768" y="0"/>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74" name="Freeform 230">
                  <a:extLst>
                    <a:ext uri="{FF2B5EF4-FFF2-40B4-BE49-F238E27FC236}">
                      <a16:creationId xmlns:a16="http://schemas.microsoft.com/office/drawing/2014/main" id="{D3065765-C1BC-4017-B244-BBCA58603D0C}"/>
                    </a:ext>
                  </a:extLst>
                </p:cNvPr>
                <p:cNvSpPr>
                  <a:spLocks/>
                </p:cNvSpPr>
                <p:nvPr/>
              </p:nvSpPr>
              <p:spPr bwMode="auto">
                <a:xfrm>
                  <a:off x="5335694" y="3182984"/>
                  <a:ext cx="110788" cy="70375"/>
                </a:xfrm>
                <a:custGeom>
                  <a:avLst/>
                  <a:gdLst>
                    <a:gd name="T0" fmla="*/ 1085 w 1284"/>
                    <a:gd name="T1" fmla="*/ 749 h 816"/>
                    <a:gd name="T2" fmla="*/ 0 w 1284"/>
                    <a:gd name="T3" fmla="*/ 762 h 816"/>
                    <a:gd name="T4" fmla="*/ 306 w 1284"/>
                    <a:gd name="T5" fmla="*/ 713 h 816"/>
                    <a:gd name="T6" fmla="*/ 964 w 1284"/>
                    <a:gd name="T7" fmla="*/ 670 h 816"/>
                    <a:gd name="T8" fmla="*/ 1284 w 1284"/>
                    <a:gd name="T9" fmla="*/ 0 h 816"/>
                    <a:gd name="T10" fmla="*/ 1085 w 1284"/>
                    <a:gd name="T11" fmla="*/ 749 h 816"/>
                  </a:gdLst>
                  <a:ahLst/>
                  <a:cxnLst>
                    <a:cxn ang="0">
                      <a:pos x="T0" y="T1"/>
                    </a:cxn>
                    <a:cxn ang="0">
                      <a:pos x="T2" y="T3"/>
                    </a:cxn>
                    <a:cxn ang="0">
                      <a:pos x="T4" y="T5"/>
                    </a:cxn>
                    <a:cxn ang="0">
                      <a:pos x="T6" y="T7"/>
                    </a:cxn>
                    <a:cxn ang="0">
                      <a:pos x="T8" y="T9"/>
                    </a:cxn>
                    <a:cxn ang="0">
                      <a:pos x="T10" y="T11"/>
                    </a:cxn>
                  </a:cxnLst>
                  <a:rect l="0" t="0" r="r" b="b"/>
                  <a:pathLst>
                    <a:path w="1284" h="816">
                      <a:moveTo>
                        <a:pt x="1085" y="749"/>
                      </a:moveTo>
                      <a:cubicBezTo>
                        <a:pt x="1005" y="816"/>
                        <a:pt x="0" y="762"/>
                        <a:pt x="0" y="762"/>
                      </a:cubicBezTo>
                      <a:lnTo>
                        <a:pt x="306" y="713"/>
                      </a:lnTo>
                      <a:cubicBezTo>
                        <a:pt x="306" y="713"/>
                        <a:pt x="906" y="679"/>
                        <a:pt x="964" y="670"/>
                      </a:cubicBezTo>
                      <a:cubicBezTo>
                        <a:pt x="964" y="670"/>
                        <a:pt x="1101" y="446"/>
                        <a:pt x="1284" y="0"/>
                      </a:cubicBezTo>
                      <a:cubicBezTo>
                        <a:pt x="1247" y="134"/>
                        <a:pt x="1165" y="682"/>
                        <a:pt x="1085" y="749"/>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75" name="Freeform 242">
                  <a:extLst>
                    <a:ext uri="{FF2B5EF4-FFF2-40B4-BE49-F238E27FC236}">
                      <a16:creationId xmlns:a16="http://schemas.microsoft.com/office/drawing/2014/main" id="{11CDDDD3-A4C0-ED2D-7289-796C176A7A5A}"/>
                    </a:ext>
                  </a:extLst>
                </p:cNvPr>
                <p:cNvSpPr>
                  <a:spLocks/>
                </p:cNvSpPr>
                <p:nvPr/>
              </p:nvSpPr>
              <p:spPr bwMode="auto">
                <a:xfrm>
                  <a:off x="5214802" y="3188907"/>
                  <a:ext cx="33097" cy="20903"/>
                </a:xfrm>
                <a:custGeom>
                  <a:avLst/>
                  <a:gdLst>
                    <a:gd name="T0" fmla="*/ 383 w 383"/>
                    <a:gd name="T1" fmla="*/ 230 h 238"/>
                    <a:gd name="T2" fmla="*/ 205 w 383"/>
                    <a:gd name="T3" fmla="*/ 76 h 238"/>
                    <a:gd name="T4" fmla="*/ 68 w 383"/>
                    <a:gd name="T5" fmla="*/ 16 h 238"/>
                    <a:gd name="T6" fmla="*/ 44 w 383"/>
                    <a:gd name="T7" fmla="*/ 72 h 238"/>
                    <a:gd name="T8" fmla="*/ 246 w 383"/>
                    <a:gd name="T9" fmla="*/ 238 h 238"/>
                    <a:gd name="T10" fmla="*/ 383 w 383"/>
                    <a:gd name="T11" fmla="*/ 230 h 238"/>
                  </a:gdLst>
                  <a:ahLst/>
                  <a:cxnLst>
                    <a:cxn ang="0">
                      <a:pos x="T0" y="T1"/>
                    </a:cxn>
                    <a:cxn ang="0">
                      <a:pos x="T2" y="T3"/>
                    </a:cxn>
                    <a:cxn ang="0">
                      <a:pos x="T4" y="T5"/>
                    </a:cxn>
                    <a:cxn ang="0">
                      <a:pos x="T6" y="T7"/>
                    </a:cxn>
                    <a:cxn ang="0">
                      <a:pos x="T8" y="T9"/>
                    </a:cxn>
                    <a:cxn ang="0">
                      <a:pos x="T10" y="T11"/>
                    </a:cxn>
                  </a:cxnLst>
                  <a:rect l="0" t="0" r="r" b="b"/>
                  <a:pathLst>
                    <a:path w="383" h="238">
                      <a:moveTo>
                        <a:pt x="383" y="230"/>
                      </a:moveTo>
                      <a:cubicBezTo>
                        <a:pt x="383" y="230"/>
                        <a:pt x="243" y="102"/>
                        <a:pt x="205" y="76"/>
                      </a:cubicBezTo>
                      <a:cubicBezTo>
                        <a:pt x="167" y="49"/>
                        <a:pt x="103" y="33"/>
                        <a:pt x="68" y="16"/>
                      </a:cubicBezTo>
                      <a:cubicBezTo>
                        <a:pt x="32" y="0"/>
                        <a:pt x="0" y="34"/>
                        <a:pt x="44" y="72"/>
                      </a:cubicBezTo>
                      <a:cubicBezTo>
                        <a:pt x="84" y="107"/>
                        <a:pt x="246" y="238"/>
                        <a:pt x="246" y="238"/>
                      </a:cubicBezTo>
                      <a:lnTo>
                        <a:pt x="383" y="230"/>
                      </a:lnTo>
                    </a:path>
                  </a:pathLst>
                </a:custGeom>
                <a:solidFill>
                  <a:srgbClr val="D0D0D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76" name="Freeform 248">
                  <a:extLst>
                    <a:ext uri="{FF2B5EF4-FFF2-40B4-BE49-F238E27FC236}">
                      <a16:creationId xmlns:a16="http://schemas.microsoft.com/office/drawing/2014/main" id="{7A1969D4-7C04-28C7-B5F2-3F10FED6AD59}"/>
                    </a:ext>
                  </a:extLst>
                </p:cNvPr>
                <p:cNvSpPr>
                  <a:spLocks/>
                </p:cNvSpPr>
                <p:nvPr/>
              </p:nvSpPr>
              <p:spPr bwMode="auto">
                <a:xfrm>
                  <a:off x="5275422" y="3260327"/>
                  <a:ext cx="177330" cy="51562"/>
                </a:xfrm>
                <a:custGeom>
                  <a:avLst/>
                  <a:gdLst>
                    <a:gd name="T0" fmla="*/ 336 w 2050"/>
                    <a:gd name="T1" fmla="*/ 0 h 596"/>
                    <a:gd name="T2" fmla="*/ 808 w 2050"/>
                    <a:gd name="T3" fmla="*/ 224 h 596"/>
                    <a:gd name="T4" fmla="*/ 2050 w 2050"/>
                    <a:gd name="T5" fmla="*/ 445 h 596"/>
                    <a:gd name="T6" fmla="*/ 1859 w 2050"/>
                    <a:gd name="T7" fmla="*/ 586 h 596"/>
                    <a:gd name="T8" fmla="*/ 684 w 2050"/>
                    <a:gd name="T9" fmla="*/ 401 h 596"/>
                    <a:gd name="T10" fmla="*/ 0 w 2050"/>
                    <a:gd name="T11" fmla="*/ 106 h 596"/>
                    <a:gd name="T12" fmla="*/ 336 w 2050"/>
                    <a:gd name="T13" fmla="*/ 0 h 596"/>
                  </a:gdLst>
                  <a:ahLst/>
                  <a:cxnLst>
                    <a:cxn ang="0">
                      <a:pos x="T0" y="T1"/>
                    </a:cxn>
                    <a:cxn ang="0">
                      <a:pos x="T2" y="T3"/>
                    </a:cxn>
                    <a:cxn ang="0">
                      <a:pos x="T4" y="T5"/>
                    </a:cxn>
                    <a:cxn ang="0">
                      <a:pos x="T6" y="T7"/>
                    </a:cxn>
                    <a:cxn ang="0">
                      <a:pos x="T8" y="T9"/>
                    </a:cxn>
                    <a:cxn ang="0">
                      <a:pos x="T10" y="T11"/>
                    </a:cxn>
                    <a:cxn ang="0">
                      <a:pos x="T12" y="T13"/>
                    </a:cxn>
                  </a:cxnLst>
                  <a:rect l="0" t="0" r="r" b="b"/>
                  <a:pathLst>
                    <a:path w="2050" h="596">
                      <a:moveTo>
                        <a:pt x="336" y="0"/>
                      </a:moveTo>
                      <a:cubicBezTo>
                        <a:pt x="336" y="0"/>
                        <a:pt x="544" y="160"/>
                        <a:pt x="808" y="224"/>
                      </a:cubicBezTo>
                      <a:cubicBezTo>
                        <a:pt x="1073" y="288"/>
                        <a:pt x="1792" y="512"/>
                        <a:pt x="2050" y="445"/>
                      </a:cubicBezTo>
                      <a:cubicBezTo>
                        <a:pt x="2050" y="445"/>
                        <a:pt x="1950" y="576"/>
                        <a:pt x="1859" y="586"/>
                      </a:cubicBezTo>
                      <a:cubicBezTo>
                        <a:pt x="1769" y="596"/>
                        <a:pt x="939" y="465"/>
                        <a:pt x="684" y="401"/>
                      </a:cubicBezTo>
                      <a:cubicBezTo>
                        <a:pt x="430" y="338"/>
                        <a:pt x="0" y="106"/>
                        <a:pt x="0" y="106"/>
                      </a:cubicBezTo>
                      <a:lnTo>
                        <a:pt x="336" y="0"/>
                      </a:ln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77" name="Freeform 249">
                  <a:extLst>
                    <a:ext uri="{FF2B5EF4-FFF2-40B4-BE49-F238E27FC236}">
                      <a16:creationId xmlns:a16="http://schemas.microsoft.com/office/drawing/2014/main" id="{276992C8-BE58-A62D-943A-95BE30CE7C2F}"/>
                    </a:ext>
                  </a:extLst>
                </p:cNvPr>
                <p:cNvSpPr>
                  <a:spLocks/>
                </p:cNvSpPr>
                <p:nvPr/>
              </p:nvSpPr>
              <p:spPr bwMode="auto">
                <a:xfrm>
                  <a:off x="5274377" y="3244650"/>
                  <a:ext cx="104517" cy="41459"/>
                </a:xfrm>
                <a:custGeom>
                  <a:avLst/>
                  <a:gdLst>
                    <a:gd name="T0" fmla="*/ 0 w 1210"/>
                    <a:gd name="T1" fmla="*/ 263 h 480"/>
                    <a:gd name="T2" fmla="*/ 381 w 1210"/>
                    <a:gd name="T3" fmla="*/ 464 h 480"/>
                    <a:gd name="T4" fmla="*/ 1210 w 1210"/>
                    <a:gd name="T5" fmla="*/ 0 h 480"/>
                    <a:gd name="T6" fmla="*/ 864 w 1210"/>
                    <a:gd name="T7" fmla="*/ 9 h 480"/>
                    <a:gd name="T8" fmla="*/ 0 w 1210"/>
                    <a:gd name="T9" fmla="*/ 263 h 480"/>
                  </a:gdLst>
                  <a:ahLst/>
                  <a:cxnLst>
                    <a:cxn ang="0">
                      <a:pos x="T0" y="T1"/>
                    </a:cxn>
                    <a:cxn ang="0">
                      <a:pos x="T2" y="T3"/>
                    </a:cxn>
                    <a:cxn ang="0">
                      <a:pos x="T4" y="T5"/>
                    </a:cxn>
                    <a:cxn ang="0">
                      <a:pos x="T6" y="T7"/>
                    </a:cxn>
                    <a:cxn ang="0">
                      <a:pos x="T8" y="T9"/>
                    </a:cxn>
                  </a:cxnLst>
                  <a:rect l="0" t="0" r="r" b="b"/>
                  <a:pathLst>
                    <a:path w="1210" h="480">
                      <a:moveTo>
                        <a:pt x="0" y="263"/>
                      </a:moveTo>
                      <a:cubicBezTo>
                        <a:pt x="0" y="263"/>
                        <a:pt x="231" y="382"/>
                        <a:pt x="381" y="464"/>
                      </a:cubicBezTo>
                      <a:cubicBezTo>
                        <a:pt x="410" y="480"/>
                        <a:pt x="1110" y="50"/>
                        <a:pt x="1210" y="0"/>
                      </a:cubicBezTo>
                      <a:lnTo>
                        <a:pt x="864" y="9"/>
                      </a:lnTo>
                      <a:lnTo>
                        <a:pt x="0" y="263"/>
                      </a:ln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78" name="Freeform 250">
                  <a:extLst>
                    <a:ext uri="{FF2B5EF4-FFF2-40B4-BE49-F238E27FC236}">
                      <a16:creationId xmlns:a16="http://schemas.microsoft.com/office/drawing/2014/main" id="{403318B6-724B-38D0-7CEB-BBCC95FC23B5}"/>
                    </a:ext>
                  </a:extLst>
                </p:cNvPr>
                <p:cNvSpPr>
                  <a:spLocks/>
                </p:cNvSpPr>
                <p:nvPr/>
              </p:nvSpPr>
              <p:spPr bwMode="auto">
                <a:xfrm>
                  <a:off x="5196686" y="3203540"/>
                  <a:ext cx="217744" cy="71420"/>
                </a:xfrm>
                <a:custGeom>
                  <a:avLst/>
                  <a:gdLst>
                    <a:gd name="T0" fmla="*/ 98 w 2516"/>
                    <a:gd name="T1" fmla="*/ 687 h 825"/>
                    <a:gd name="T2" fmla="*/ 133 w 2516"/>
                    <a:gd name="T3" fmla="*/ 257 h 825"/>
                    <a:gd name="T4" fmla="*/ 652 w 2516"/>
                    <a:gd name="T5" fmla="*/ 29 h 825"/>
                    <a:gd name="T6" fmla="*/ 1260 w 2516"/>
                    <a:gd name="T7" fmla="*/ 172 h 825"/>
                    <a:gd name="T8" fmla="*/ 2316 w 2516"/>
                    <a:gd name="T9" fmla="*/ 107 h 825"/>
                    <a:gd name="T10" fmla="*/ 2445 w 2516"/>
                    <a:gd name="T11" fmla="*/ 356 h 825"/>
                    <a:gd name="T12" fmla="*/ 1953 w 2516"/>
                    <a:gd name="T13" fmla="*/ 513 h 825"/>
                    <a:gd name="T14" fmla="*/ 1016 w 2516"/>
                    <a:gd name="T15" fmla="*/ 782 h 825"/>
                    <a:gd name="T16" fmla="*/ 98 w 2516"/>
                    <a:gd name="T17" fmla="*/ 687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6" h="825">
                      <a:moveTo>
                        <a:pt x="98" y="687"/>
                      </a:moveTo>
                      <a:cubicBezTo>
                        <a:pt x="82" y="654"/>
                        <a:pt x="0" y="405"/>
                        <a:pt x="133" y="257"/>
                      </a:cubicBezTo>
                      <a:cubicBezTo>
                        <a:pt x="283" y="89"/>
                        <a:pt x="397" y="0"/>
                        <a:pt x="652" y="29"/>
                      </a:cubicBezTo>
                      <a:cubicBezTo>
                        <a:pt x="908" y="58"/>
                        <a:pt x="1047" y="150"/>
                        <a:pt x="1260" y="172"/>
                      </a:cubicBezTo>
                      <a:cubicBezTo>
                        <a:pt x="1639" y="210"/>
                        <a:pt x="2287" y="109"/>
                        <a:pt x="2316" y="107"/>
                      </a:cubicBezTo>
                      <a:cubicBezTo>
                        <a:pt x="2344" y="104"/>
                        <a:pt x="2516" y="335"/>
                        <a:pt x="2445" y="356"/>
                      </a:cubicBezTo>
                      <a:cubicBezTo>
                        <a:pt x="2375" y="376"/>
                        <a:pt x="2015" y="479"/>
                        <a:pt x="1953" y="513"/>
                      </a:cubicBezTo>
                      <a:cubicBezTo>
                        <a:pt x="1891" y="547"/>
                        <a:pt x="1104" y="789"/>
                        <a:pt x="1016" y="782"/>
                      </a:cubicBezTo>
                      <a:cubicBezTo>
                        <a:pt x="929" y="775"/>
                        <a:pt x="168" y="825"/>
                        <a:pt x="98" y="687"/>
                      </a:cubicBezTo>
                    </a:path>
                  </a:pathLst>
                </a:custGeom>
                <a:solidFill>
                  <a:srgbClr val="D0D0D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79" name="Freeform 253">
                  <a:extLst>
                    <a:ext uri="{FF2B5EF4-FFF2-40B4-BE49-F238E27FC236}">
                      <a16:creationId xmlns:a16="http://schemas.microsoft.com/office/drawing/2014/main" id="{5385FAAB-B405-CF44-1A78-A57CC26282C7}"/>
                    </a:ext>
                  </a:extLst>
                </p:cNvPr>
                <p:cNvSpPr>
                  <a:spLocks/>
                </p:cNvSpPr>
                <p:nvPr/>
              </p:nvSpPr>
              <p:spPr bwMode="auto">
                <a:xfrm>
                  <a:off x="5277164" y="3251966"/>
                  <a:ext cx="77343" cy="27523"/>
                </a:xfrm>
                <a:custGeom>
                  <a:avLst/>
                  <a:gdLst>
                    <a:gd name="T0" fmla="*/ 0 w 896"/>
                    <a:gd name="T1" fmla="*/ 214 h 320"/>
                    <a:gd name="T2" fmla="*/ 220 w 896"/>
                    <a:gd name="T3" fmla="*/ 320 h 320"/>
                    <a:gd name="T4" fmla="*/ 415 w 896"/>
                    <a:gd name="T5" fmla="*/ 236 h 320"/>
                    <a:gd name="T6" fmla="*/ 896 w 896"/>
                    <a:gd name="T7" fmla="*/ 0 h 320"/>
                    <a:gd name="T8" fmla="*/ 0 w 896"/>
                    <a:gd name="T9" fmla="*/ 214 h 320"/>
                  </a:gdLst>
                  <a:ahLst/>
                  <a:cxnLst>
                    <a:cxn ang="0">
                      <a:pos x="T0" y="T1"/>
                    </a:cxn>
                    <a:cxn ang="0">
                      <a:pos x="T2" y="T3"/>
                    </a:cxn>
                    <a:cxn ang="0">
                      <a:pos x="T4" y="T5"/>
                    </a:cxn>
                    <a:cxn ang="0">
                      <a:pos x="T6" y="T7"/>
                    </a:cxn>
                    <a:cxn ang="0">
                      <a:pos x="T8" y="T9"/>
                    </a:cxn>
                  </a:cxnLst>
                  <a:rect l="0" t="0" r="r" b="b"/>
                  <a:pathLst>
                    <a:path w="896" h="320">
                      <a:moveTo>
                        <a:pt x="0" y="214"/>
                      </a:moveTo>
                      <a:lnTo>
                        <a:pt x="220" y="320"/>
                      </a:lnTo>
                      <a:cubicBezTo>
                        <a:pt x="220" y="320"/>
                        <a:pt x="380" y="253"/>
                        <a:pt x="415" y="236"/>
                      </a:cubicBezTo>
                      <a:cubicBezTo>
                        <a:pt x="551" y="172"/>
                        <a:pt x="896" y="0"/>
                        <a:pt x="896" y="0"/>
                      </a:cubicBezTo>
                      <a:lnTo>
                        <a:pt x="0" y="214"/>
                      </a:ln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80" name="Freeform 256">
                  <a:extLst>
                    <a:ext uri="{FF2B5EF4-FFF2-40B4-BE49-F238E27FC236}">
                      <a16:creationId xmlns:a16="http://schemas.microsoft.com/office/drawing/2014/main" id="{9E3E53DE-A2E2-42F3-0547-7999FEDB7555}"/>
                    </a:ext>
                  </a:extLst>
                </p:cNvPr>
                <p:cNvSpPr>
                  <a:spLocks/>
                </p:cNvSpPr>
                <p:nvPr/>
              </p:nvSpPr>
              <p:spPr bwMode="auto">
                <a:xfrm>
                  <a:off x="5439514" y="3065926"/>
                  <a:ext cx="106259" cy="240738"/>
                </a:xfrm>
                <a:custGeom>
                  <a:avLst/>
                  <a:gdLst>
                    <a:gd name="T0" fmla="*/ 901 w 1227"/>
                    <a:gd name="T1" fmla="*/ 2 h 2778"/>
                    <a:gd name="T2" fmla="*/ 1133 w 1227"/>
                    <a:gd name="T3" fmla="*/ 500 h 2778"/>
                    <a:gd name="T4" fmla="*/ 522 w 1227"/>
                    <a:gd name="T5" fmla="*/ 2069 h 2778"/>
                    <a:gd name="T6" fmla="*/ 73 w 1227"/>
                    <a:gd name="T7" fmla="*/ 2410 h 2778"/>
                    <a:gd name="T8" fmla="*/ 901 w 1227"/>
                    <a:gd name="T9" fmla="*/ 2 h 2778"/>
                  </a:gdLst>
                  <a:ahLst/>
                  <a:cxnLst>
                    <a:cxn ang="0">
                      <a:pos x="T0" y="T1"/>
                    </a:cxn>
                    <a:cxn ang="0">
                      <a:pos x="T2" y="T3"/>
                    </a:cxn>
                    <a:cxn ang="0">
                      <a:pos x="T4" y="T5"/>
                    </a:cxn>
                    <a:cxn ang="0">
                      <a:pos x="T6" y="T7"/>
                    </a:cxn>
                    <a:cxn ang="0">
                      <a:pos x="T8" y="T9"/>
                    </a:cxn>
                  </a:cxnLst>
                  <a:rect l="0" t="0" r="r" b="b"/>
                  <a:pathLst>
                    <a:path w="1227" h="2778">
                      <a:moveTo>
                        <a:pt x="901" y="2"/>
                      </a:moveTo>
                      <a:cubicBezTo>
                        <a:pt x="992" y="0"/>
                        <a:pt x="1227" y="103"/>
                        <a:pt x="1133" y="500"/>
                      </a:cubicBezTo>
                      <a:cubicBezTo>
                        <a:pt x="1040" y="897"/>
                        <a:pt x="836" y="1567"/>
                        <a:pt x="522" y="2069"/>
                      </a:cubicBezTo>
                      <a:cubicBezTo>
                        <a:pt x="220" y="2550"/>
                        <a:pt x="0" y="2778"/>
                        <a:pt x="73" y="2410"/>
                      </a:cubicBezTo>
                      <a:cubicBezTo>
                        <a:pt x="134" y="2104"/>
                        <a:pt x="526" y="11"/>
                        <a:pt x="901" y="2"/>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81" name="Freeform 258">
                  <a:extLst>
                    <a:ext uri="{FF2B5EF4-FFF2-40B4-BE49-F238E27FC236}">
                      <a16:creationId xmlns:a16="http://schemas.microsoft.com/office/drawing/2014/main" id="{D60795B2-D614-C782-238F-DD6CA9DC15A9}"/>
                    </a:ext>
                  </a:extLst>
                </p:cNvPr>
                <p:cNvSpPr>
                  <a:spLocks/>
                </p:cNvSpPr>
                <p:nvPr/>
              </p:nvSpPr>
              <p:spPr bwMode="auto">
                <a:xfrm>
                  <a:off x="5199821" y="3204933"/>
                  <a:ext cx="141446" cy="68284"/>
                </a:xfrm>
                <a:custGeom>
                  <a:avLst/>
                  <a:gdLst>
                    <a:gd name="T0" fmla="*/ 1571 w 1638"/>
                    <a:gd name="T1" fmla="*/ 154 h 789"/>
                    <a:gd name="T2" fmla="*/ 1638 w 1638"/>
                    <a:gd name="T3" fmla="*/ 665 h 789"/>
                    <a:gd name="T4" fmla="*/ 952 w 1638"/>
                    <a:gd name="T5" fmla="*/ 762 h 789"/>
                    <a:gd name="T6" fmla="*/ 86 w 1638"/>
                    <a:gd name="T7" fmla="*/ 702 h 789"/>
                    <a:gd name="T8" fmla="*/ 2 w 1638"/>
                    <a:gd name="T9" fmla="*/ 229 h 789"/>
                    <a:gd name="T10" fmla="*/ 282 w 1638"/>
                    <a:gd name="T11" fmla="*/ 48 h 789"/>
                    <a:gd name="T12" fmla="*/ 594 w 1638"/>
                    <a:gd name="T13" fmla="*/ 17 h 789"/>
                    <a:gd name="T14" fmla="*/ 1118 w 1638"/>
                    <a:gd name="T15" fmla="*/ 139 h 789"/>
                    <a:gd name="T16" fmla="*/ 1571 w 1638"/>
                    <a:gd name="T17" fmla="*/ 154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8" h="789">
                      <a:moveTo>
                        <a:pt x="1571" y="154"/>
                      </a:moveTo>
                      <a:cubicBezTo>
                        <a:pt x="1571" y="154"/>
                        <a:pt x="1629" y="650"/>
                        <a:pt x="1638" y="665"/>
                      </a:cubicBezTo>
                      <a:cubicBezTo>
                        <a:pt x="1618" y="673"/>
                        <a:pt x="1006" y="764"/>
                        <a:pt x="952" y="762"/>
                      </a:cubicBezTo>
                      <a:cubicBezTo>
                        <a:pt x="899" y="759"/>
                        <a:pt x="168" y="789"/>
                        <a:pt x="86" y="702"/>
                      </a:cubicBezTo>
                      <a:cubicBezTo>
                        <a:pt x="5" y="614"/>
                        <a:pt x="0" y="264"/>
                        <a:pt x="2" y="229"/>
                      </a:cubicBezTo>
                      <a:cubicBezTo>
                        <a:pt x="4" y="195"/>
                        <a:pt x="265" y="53"/>
                        <a:pt x="282" y="48"/>
                      </a:cubicBezTo>
                      <a:cubicBezTo>
                        <a:pt x="298" y="43"/>
                        <a:pt x="502" y="0"/>
                        <a:pt x="594" y="17"/>
                      </a:cubicBezTo>
                      <a:cubicBezTo>
                        <a:pt x="686" y="34"/>
                        <a:pt x="1011" y="122"/>
                        <a:pt x="1118" y="139"/>
                      </a:cubicBezTo>
                      <a:cubicBezTo>
                        <a:pt x="1226" y="156"/>
                        <a:pt x="1477" y="177"/>
                        <a:pt x="1571" y="154"/>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82" name="Freeform 259">
                  <a:extLst>
                    <a:ext uri="{FF2B5EF4-FFF2-40B4-BE49-F238E27FC236}">
                      <a16:creationId xmlns:a16="http://schemas.microsoft.com/office/drawing/2014/main" id="{A3FAD882-5A75-B5E4-80D1-8FE804BEBA6A}"/>
                    </a:ext>
                  </a:extLst>
                </p:cNvPr>
                <p:cNvSpPr>
                  <a:spLocks/>
                </p:cNvSpPr>
                <p:nvPr/>
              </p:nvSpPr>
              <p:spPr bwMode="auto">
                <a:xfrm>
                  <a:off x="5221422" y="3203888"/>
                  <a:ext cx="114969" cy="20903"/>
                </a:xfrm>
                <a:custGeom>
                  <a:avLst/>
                  <a:gdLst>
                    <a:gd name="T0" fmla="*/ 707 w 1331"/>
                    <a:gd name="T1" fmla="*/ 89 h 240"/>
                    <a:gd name="T2" fmla="*/ 197 w 1331"/>
                    <a:gd name="T3" fmla="*/ 19 h 240"/>
                    <a:gd name="T4" fmla="*/ 0 w 1331"/>
                    <a:gd name="T5" fmla="*/ 69 h 240"/>
                    <a:gd name="T6" fmla="*/ 1004 w 1331"/>
                    <a:gd name="T7" fmla="*/ 219 h 240"/>
                    <a:gd name="T8" fmla="*/ 1331 w 1331"/>
                    <a:gd name="T9" fmla="*/ 235 h 240"/>
                    <a:gd name="T10" fmla="*/ 1328 w 1331"/>
                    <a:gd name="T11" fmla="*/ 160 h 240"/>
                    <a:gd name="T12" fmla="*/ 707 w 1331"/>
                    <a:gd name="T13" fmla="*/ 89 h 240"/>
                  </a:gdLst>
                  <a:ahLst/>
                  <a:cxnLst>
                    <a:cxn ang="0">
                      <a:pos x="T0" y="T1"/>
                    </a:cxn>
                    <a:cxn ang="0">
                      <a:pos x="T2" y="T3"/>
                    </a:cxn>
                    <a:cxn ang="0">
                      <a:pos x="T4" y="T5"/>
                    </a:cxn>
                    <a:cxn ang="0">
                      <a:pos x="T6" y="T7"/>
                    </a:cxn>
                    <a:cxn ang="0">
                      <a:pos x="T8" y="T9"/>
                    </a:cxn>
                    <a:cxn ang="0">
                      <a:pos x="T10" y="T11"/>
                    </a:cxn>
                    <a:cxn ang="0">
                      <a:pos x="T12" y="T13"/>
                    </a:cxn>
                  </a:cxnLst>
                  <a:rect l="0" t="0" r="r" b="b"/>
                  <a:pathLst>
                    <a:path w="1331" h="240">
                      <a:moveTo>
                        <a:pt x="707" y="89"/>
                      </a:moveTo>
                      <a:cubicBezTo>
                        <a:pt x="539" y="42"/>
                        <a:pt x="343" y="3"/>
                        <a:pt x="197" y="19"/>
                      </a:cubicBezTo>
                      <a:cubicBezTo>
                        <a:pt x="84" y="32"/>
                        <a:pt x="0" y="69"/>
                        <a:pt x="0" y="69"/>
                      </a:cubicBezTo>
                      <a:cubicBezTo>
                        <a:pt x="437" y="0"/>
                        <a:pt x="687" y="178"/>
                        <a:pt x="1004" y="219"/>
                      </a:cubicBezTo>
                      <a:cubicBezTo>
                        <a:pt x="1132" y="236"/>
                        <a:pt x="1237" y="240"/>
                        <a:pt x="1331" y="235"/>
                      </a:cubicBezTo>
                      <a:cubicBezTo>
                        <a:pt x="1328" y="202"/>
                        <a:pt x="1328" y="182"/>
                        <a:pt x="1328" y="160"/>
                      </a:cubicBezTo>
                      <a:cubicBezTo>
                        <a:pt x="1153" y="163"/>
                        <a:pt x="933" y="152"/>
                        <a:pt x="707" y="89"/>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83" name="Freeform 260">
                  <a:extLst>
                    <a:ext uri="{FF2B5EF4-FFF2-40B4-BE49-F238E27FC236}">
                      <a16:creationId xmlns:a16="http://schemas.microsoft.com/office/drawing/2014/main" id="{69BFFB73-6947-2BA2-BBA5-E97DD71A2CD4}"/>
                    </a:ext>
                  </a:extLst>
                </p:cNvPr>
                <p:cNvSpPr>
                  <a:spLocks/>
                </p:cNvSpPr>
                <p:nvPr/>
              </p:nvSpPr>
              <p:spPr bwMode="auto">
                <a:xfrm>
                  <a:off x="5200518" y="3239075"/>
                  <a:ext cx="140750" cy="33794"/>
                </a:xfrm>
                <a:custGeom>
                  <a:avLst/>
                  <a:gdLst>
                    <a:gd name="T0" fmla="*/ 1614 w 1630"/>
                    <a:gd name="T1" fmla="*/ 167 h 387"/>
                    <a:gd name="T2" fmla="*/ 676 w 1630"/>
                    <a:gd name="T3" fmla="*/ 255 h 387"/>
                    <a:gd name="T4" fmla="*/ 0 w 1630"/>
                    <a:gd name="T5" fmla="*/ 0 h 387"/>
                    <a:gd name="T6" fmla="*/ 79 w 1630"/>
                    <a:gd name="T7" fmla="*/ 306 h 387"/>
                    <a:gd name="T8" fmla="*/ 487 w 1630"/>
                    <a:gd name="T9" fmla="*/ 385 h 387"/>
                    <a:gd name="T10" fmla="*/ 962 w 1630"/>
                    <a:gd name="T11" fmla="*/ 382 h 387"/>
                    <a:gd name="T12" fmla="*/ 1630 w 1630"/>
                    <a:gd name="T13" fmla="*/ 268 h 387"/>
                    <a:gd name="T14" fmla="*/ 1614 w 1630"/>
                    <a:gd name="T15" fmla="*/ 167 h 3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0" h="387">
                      <a:moveTo>
                        <a:pt x="1614" y="167"/>
                      </a:moveTo>
                      <a:cubicBezTo>
                        <a:pt x="1387" y="209"/>
                        <a:pt x="1048" y="259"/>
                        <a:pt x="676" y="255"/>
                      </a:cubicBezTo>
                      <a:cubicBezTo>
                        <a:pt x="437" y="253"/>
                        <a:pt x="103" y="199"/>
                        <a:pt x="0" y="0"/>
                      </a:cubicBezTo>
                      <a:cubicBezTo>
                        <a:pt x="0" y="0"/>
                        <a:pt x="8" y="247"/>
                        <a:pt x="79" y="306"/>
                      </a:cubicBezTo>
                      <a:cubicBezTo>
                        <a:pt x="144" y="361"/>
                        <a:pt x="456" y="383"/>
                        <a:pt x="487" y="385"/>
                      </a:cubicBezTo>
                      <a:cubicBezTo>
                        <a:pt x="519" y="387"/>
                        <a:pt x="929" y="383"/>
                        <a:pt x="962" y="382"/>
                      </a:cubicBezTo>
                      <a:cubicBezTo>
                        <a:pt x="1106" y="378"/>
                        <a:pt x="1410" y="327"/>
                        <a:pt x="1630" y="268"/>
                      </a:cubicBezTo>
                      <a:cubicBezTo>
                        <a:pt x="1627" y="251"/>
                        <a:pt x="1616" y="183"/>
                        <a:pt x="1614" y="167"/>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84" name="Freeform 261">
                  <a:extLst>
                    <a:ext uri="{FF2B5EF4-FFF2-40B4-BE49-F238E27FC236}">
                      <a16:creationId xmlns:a16="http://schemas.microsoft.com/office/drawing/2014/main" id="{509D107D-B0AB-744E-5C7D-1859CDC43F20}"/>
                    </a:ext>
                  </a:extLst>
                </p:cNvPr>
                <p:cNvSpPr>
                  <a:spLocks/>
                </p:cNvSpPr>
                <p:nvPr/>
              </p:nvSpPr>
              <p:spPr bwMode="auto">
                <a:xfrm>
                  <a:off x="5391088" y="3007744"/>
                  <a:ext cx="80826" cy="97898"/>
                </a:xfrm>
                <a:custGeom>
                  <a:avLst/>
                  <a:gdLst>
                    <a:gd name="T0" fmla="*/ 0 w 933"/>
                    <a:gd name="T1" fmla="*/ 1131 h 1131"/>
                    <a:gd name="T2" fmla="*/ 497 w 933"/>
                    <a:gd name="T3" fmla="*/ 593 h 1131"/>
                    <a:gd name="T4" fmla="*/ 617 w 933"/>
                    <a:gd name="T5" fmla="*/ 560 h 1131"/>
                    <a:gd name="T6" fmla="*/ 814 w 933"/>
                    <a:gd name="T7" fmla="*/ 845 h 1131"/>
                    <a:gd name="T8" fmla="*/ 898 w 933"/>
                    <a:gd name="T9" fmla="*/ 340 h 1131"/>
                    <a:gd name="T10" fmla="*/ 629 w 933"/>
                    <a:gd name="T11" fmla="*/ 71 h 1131"/>
                    <a:gd name="T12" fmla="*/ 463 w 933"/>
                    <a:gd name="T13" fmla="*/ 0 h 1131"/>
                    <a:gd name="T14" fmla="*/ 564 w 933"/>
                    <a:gd name="T15" fmla="*/ 384 h 1131"/>
                    <a:gd name="T16" fmla="*/ 0 w 933"/>
                    <a:gd name="T17" fmla="*/ 1131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3" h="1131">
                      <a:moveTo>
                        <a:pt x="0" y="1131"/>
                      </a:moveTo>
                      <a:cubicBezTo>
                        <a:pt x="0" y="1131"/>
                        <a:pt x="468" y="593"/>
                        <a:pt x="497" y="593"/>
                      </a:cubicBezTo>
                      <a:cubicBezTo>
                        <a:pt x="525" y="594"/>
                        <a:pt x="617" y="560"/>
                        <a:pt x="617" y="560"/>
                      </a:cubicBezTo>
                      <a:cubicBezTo>
                        <a:pt x="617" y="560"/>
                        <a:pt x="749" y="758"/>
                        <a:pt x="814" y="845"/>
                      </a:cubicBezTo>
                      <a:cubicBezTo>
                        <a:pt x="814" y="845"/>
                        <a:pt x="933" y="394"/>
                        <a:pt x="898" y="340"/>
                      </a:cubicBezTo>
                      <a:cubicBezTo>
                        <a:pt x="836" y="245"/>
                        <a:pt x="649" y="86"/>
                        <a:pt x="629" y="71"/>
                      </a:cubicBezTo>
                      <a:cubicBezTo>
                        <a:pt x="579" y="35"/>
                        <a:pt x="463" y="0"/>
                        <a:pt x="463" y="0"/>
                      </a:cubicBezTo>
                      <a:cubicBezTo>
                        <a:pt x="463" y="0"/>
                        <a:pt x="668" y="118"/>
                        <a:pt x="564" y="384"/>
                      </a:cubicBezTo>
                      <a:cubicBezTo>
                        <a:pt x="502" y="543"/>
                        <a:pt x="64" y="1016"/>
                        <a:pt x="0" y="1131"/>
                      </a:cubicBezTo>
                    </a:path>
                  </a:pathLst>
                </a:custGeom>
                <a:solidFill>
                  <a:srgbClr val="F8F7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85" name="Freeform 262">
                  <a:extLst>
                    <a:ext uri="{FF2B5EF4-FFF2-40B4-BE49-F238E27FC236}">
                      <a16:creationId xmlns:a16="http://schemas.microsoft.com/office/drawing/2014/main" id="{8D0C64EB-22B2-D104-9328-AE2AF337B209}"/>
                    </a:ext>
                  </a:extLst>
                </p:cNvPr>
                <p:cNvSpPr>
                  <a:spLocks/>
                </p:cNvSpPr>
                <p:nvPr/>
              </p:nvSpPr>
              <p:spPr bwMode="auto">
                <a:xfrm>
                  <a:off x="5303990" y="3009138"/>
                  <a:ext cx="58530" cy="108698"/>
                </a:xfrm>
                <a:custGeom>
                  <a:avLst/>
                  <a:gdLst>
                    <a:gd name="T0" fmla="*/ 585 w 676"/>
                    <a:gd name="T1" fmla="*/ 1255 h 1255"/>
                    <a:gd name="T2" fmla="*/ 494 w 676"/>
                    <a:gd name="T3" fmla="*/ 325 h 1255"/>
                    <a:gd name="T4" fmla="*/ 676 w 676"/>
                    <a:gd name="T5" fmla="*/ 0 h 1255"/>
                    <a:gd name="T6" fmla="*/ 409 w 676"/>
                    <a:gd name="T7" fmla="*/ 168 h 1255"/>
                    <a:gd name="T8" fmla="*/ 0 w 676"/>
                    <a:gd name="T9" fmla="*/ 718 h 1255"/>
                    <a:gd name="T10" fmla="*/ 291 w 676"/>
                    <a:gd name="T11" fmla="*/ 511 h 1255"/>
                    <a:gd name="T12" fmla="*/ 423 w 676"/>
                    <a:gd name="T13" fmla="*/ 610 h 1255"/>
                    <a:gd name="T14" fmla="*/ 585 w 676"/>
                    <a:gd name="T15" fmla="*/ 1255 h 1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6" h="1255">
                      <a:moveTo>
                        <a:pt x="585" y="1255"/>
                      </a:moveTo>
                      <a:cubicBezTo>
                        <a:pt x="585" y="1255"/>
                        <a:pt x="492" y="359"/>
                        <a:pt x="494" y="325"/>
                      </a:cubicBezTo>
                      <a:cubicBezTo>
                        <a:pt x="510" y="77"/>
                        <a:pt x="571" y="52"/>
                        <a:pt x="676" y="0"/>
                      </a:cubicBezTo>
                      <a:cubicBezTo>
                        <a:pt x="676" y="0"/>
                        <a:pt x="511" y="42"/>
                        <a:pt x="409" y="168"/>
                      </a:cubicBezTo>
                      <a:cubicBezTo>
                        <a:pt x="277" y="333"/>
                        <a:pt x="23" y="689"/>
                        <a:pt x="0" y="718"/>
                      </a:cubicBezTo>
                      <a:lnTo>
                        <a:pt x="291" y="511"/>
                      </a:lnTo>
                      <a:lnTo>
                        <a:pt x="423" y="610"/>
                      </a:lnTo>
                      <a:cubicBezTo>
                        <a:pt x="443" y="605"/>
                        <a:pt x="585" y="1255"/>
                        <a:pt x="585" y="1255"/>
                      </a:cubicBezTo>
                    </a:path>
                  </a:pathLst>
                </a:custGeom>
                <a:solidFill>
                  <a:srgbClr val="F8F7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86" name="Freeform 263">
                  <a:extLst>
                    <a:ext uri="{FF2B5EF4-FFF2-40B4-BE49-F238E27FC236}">
                      <a16:creationId xmlns:a16="http://schemas.microsoft.com/office/drawing/2014/main" id="{9B0DE68B-654A-88DB-F69C-29E038D21FE2}"/>
                    </a:ext>
                  </a:extLst>
                </p:cNvPr>
                <p:cNvSpPr>
                  <a:spLocks/>
                </p:cNvSpPr>
                <p:nvPr/>
              </p:nvSpPr>
              <p:spPr bwMode="auto">
                <a:xfrm>
                  <a:off x="5428714" y="3009835"/>
                  <a:ext cx="34142" cy="48426"/>
                </a:xfrm>
                <a:custGeom>
                  <a:avLst/>
                  <a:gdLst>
                    <a:gd name="T0" fmla="*/ 28 w 393"/>
                    <a:gd name="T1" fmla="*/ 0 h 558"/>
                    <a:gd name="T2" fmla="*/ 139 w 393"/>
                    <a:gd name="T3" fmla="*/ 141 h 558"/>
                    <a:gd name="T4" fmla="*/ 0 w 393"/>
                    <a:gd name="T5" fmla="*/ 558 h 558"/>
                    <a:gd name="T6" fmla="*/ 28 w 393"/>
                    <a:gd name="T7" fmla="*/ 0 h 558"/>
                  </a:gdLst>
                  <a:ahLst/>
                  <a:cxnLst>
                    <a:cxn ang="0">
                      <a:pos x="T0" y="T1"/>
                    </a:cxn>
                    <a:cxn ang="0">
                      <a:pos x="T2" y="T3"/>
                    </a:cxn>
                    <a:cxn ang="0">
                      <a:pos x="T4" y="T5"/>
                    </a:cxn>
                    <a:cxn ang="0">
                      <a:pos x="T6" y="T7"/>
                    </a:cxn>
                  </a:cxnLst>
                  <a:rect l="0" t="0" r="r" b="b"/>
                  <a:pathLst>
                    <a:path w="393" h="558">
                      <a:moveTo>
                        <a:pt x="28" y="0"/>
                      </a:moveTo>
                      <a:cubicBezTo>
                        <a:pt x="28" y="0"/>
                        <a:pt x="92" y="45"/>
                        <a:pt x="139" y="141"/>
                      </a:cubicBezTo>
                      <a:cubicBezTo>
                        <a:pt x="198" y="264"/>
                        <a:pt x="30" y="515"/>
                        <a:pt x="0" y="558"/>
                      </a:cubicBezTo>
                      <a:cubicBezTo>
                        <a:pt x="0" y="558"/>
                        <a:pt x="393" y="143"/>
                        <a:pt x="28" y="0"/>
                      </a:cubicBezTo>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87" name="Freeform 264">
                  <a:extLst>
                    <a:ext uri="{FF2B5EF4-FFF2-40B4-BE49-F238E27FC236}">
                      <a16:creationId xmlns:a16="http://schemas.microsoft.com/office/drawing/2014/main" id="{B2D5C540-028A-8927-9DFF-D4F7BDB979F0}"/>
                    </a:ext>
                  </a:extLst>
                </p:cNvPr>
                <p:cNvSpPr>
                  <a:spLocks/>
                </p:cNvSpPr>
                <p:nvPr/>
              </p:nvSpPr>
              <p:spPr bwMode="auto">
                <a:xfrm>
                  <a:off x="5345448" y="3010880"/>
                  <a:ext cx="17071" cy="47033"/>
                </a:xfrm>
                <a:custGeom>
                  <a:avLst/>
                  <a:gdLst>
                    <a:gd name="T0" fmla="*/ 197 w 197"/>
                    <a:gd name="T1" fmla="*/ 0 h 543"/>
                    <a:gd name="T2" fmla="*/ 83 w 197"/>
                    <a:gd name="T3" fmla="*/ 70 h 543"/>
                    <a:gd name="T4" fmla="*/ 22 w 197"/>
                    <a:gd name="T5" fmla="*/ 264 h 543"/>
                    <a:gd name="T6" fmla="*/ 36 w 197"/>
                    <a:gd name="T7" fmla="*/ 543 h 543"/>
                    <a:gd name="T8" fmla="*/ 6 w 197"/>
                    <a:gd name="T9" fmla="*/ 275 h 543"/>
                    <a:gd name="T10" fmla="*/ 79 w 197"/>
                    <a:gd name="T11" fmla="*/ 52 h 543"/>
                    <a:gd name="T12" fmla="*/ 197 w 197"/>
                    <a:gd name="T13" fmla="*/ 0 h 543"/>
                  </a:gdLst>
                  <a:ahLst/>
                  <a:cxnLst>
                    <a:cxn ang="0">
                      <a:pos x="T0" y="T1"/>
                    </a:cxn>
                    <a:cxn ang="0">
                      <a:pos x="T2" y="T3"/>
                    </a:cxn>
                    <a:cxn ang="0">
                      <a:pos x="T4" y="T5"/>
                    </a:cxn>
                    <a:cxn ang="0">
                      <a:pos x="T6" y="T7"/>
                    </a:cxn>
                    <a:cxn ang="0">
                      <a:pos x="T8" y="T9"/>
                    </a:cxn>
                    <a:cxn ang="0">
                      <a:pos x="T10" y="T11"/>
                    </a:cxn>
                    <a:cxn ang="0">
                      <a:pos x="T12" y="T13"/>
                    </a:cxn>
                  </a:cxnLst>
                  <a:rect l="0" t="0" r="r" b="b"/>
                  <a:pathLst>
                    <a:path w="197" h="543">
                      <a:moveTo>
                        <a:pt x="197" y="0"/>
                      </a:moveTo>
                      <a:cubicBezTo>
                        <a:pt x="197" y="0"/>
                        <a:pt x="112" y="31"/>
                        <a:pt x="83" y="70"/>
                      </a:cubicBezTo>
                      <a:cubicBezTo>
                        <a:pt x="62" y="98"/>
                        <a:pt x="25" y="141"/>
                        <a:pt x="22" y="264"/>
                      </a:cubicBezTo>
                      <a:cubicBezTo>
                        <a:pt x="20" y="336"/>
                        <a:pt x="36" y="543"/>
                        <a:pt x="36" y="543"/>
                      </a:cubicBezTo>
                      <a:cubicBezTo>
                        <a:pt x="36" y="543"/>
                        <a:pt x="5" y="332"/>
                        <a:pt x="6" y="275"/>
                      </a:cubicBezTo>
                      <a:cubicBezTo>
                        <a:pt x="7" y="234"/>
                        <a:pt x="0" y="114"/>
                        <a:pt x="79" y="52"/>
                      </a:cubicBezTo>
                      <a:cubicBezTo>
                        <a:pt x="138" y="5"/>
                        <a:pt x="197" y="0"/>
                        <a:pt x="197" y="0"/>
                      </a:cubicBezTo>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88" name="Freeform 265">
                  <a:extLst>
                    <a:ext uri="{FF2B5EF4-FFF2-40B4-BE49-F238E27FC236}">
                      <a16:creationId xmlns:a16="http://schemas.microsoft.com/office/drawing/2014/main" id="{6CC6BDC9-F60F-BA0A-9A8A-65BA589B325B}"/>
                    </a:ext>
                  </a:extLst>
                </p:cNvPr>
                <p:cNvSpPr>
                  <a:spLocks/>
                </p:cNvSpPr>
                <p:nvPr/>
              </p:nvSpPr>
              <p:spPr bwMode="auto">
                <a:xfrm>
                  <a:off x="5320364" y="2812646"/>
                  <a:ext cx="152595" cy="202066"/>
                </a:xfrm>
                <a:custGeom>
                  <a:avLst/>
                  <a:gdLst>
                    <a:gd name="T0" fmla="*/ 978 w 1766"/>
                    <a:gd name="T1" fmla="*/ 7 h 2331"/>
                    <a:gd name="T2" fmla="*/ 56 w 1766"/>
                    <a:gd name="T3" fmla="*/ 1029 h 2331"/>
                    <a:gd name="T4" fmla="*/ 160 w 1766"/>
                    <a:gd name="T5" fmla="*/ 1799 h 2331"/>
                    <a:gd name="T6" fmla="*/ 422 w 1766"/>
                    <a:gd name="T7" fmla="*/ 2048 h 2331"/>
                    <a:gd name="T8" fmla="*/ 639 w 1766"/>
                    <a:gd name="T9" fmla="*/ 2241 h 2331"/>
                    <a:gd name="T10" fmla="*/ 837 w 1766"/>
                    <a:gd name="T11" fmla="*/ 2322 h 2331"/>
                    <a:gd name="T12" fmla="*/ 1297 w 1766"/>
                    <a:gd name="T13" fmla="*/ 2086 h 2331"/>
                    <a:gd name="T14" fmla="*/ 1716 w 1766"/>
                    <a:gd name="T15" fmla="*/ 1135 h 2331"/>
                    <a:gd name="T16" fmla="*/ 978 w 1766"/>
                    <a:gd name="T17" fmla="*/ 7 h 2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6" h="2331">
                      <a:moveTo>
                        <a:pt x="978" y="7"/>
                      </a:moveTo>
                      <a:cubicBezTo>
                        <a:pt x="281" y="0"/>
                        <a:pt x="97" y="399"/>
                        <a:pt x="56" y="1029"/>
                      </a:cubicBezTo>
                      <a:cubicBezTo>
                        <a:pt x="35" y="1341"/>
                        <a:pt x="0" y="1573"/>
                        <a:pt x="160" y="1799"/>
                      </a:cubicBezTo>
                      <a:cubicBezTo>
                        <a:pt x="225" y="1891"/>
                        <a:pt x="329" y="1975"/>
                        <a:pt x="422" y="2048"/>
                      </a:cubicBezTo>
                      <a:cubicBezTo>
                        <a:pt x="482" y="2094"/>
                        <a:pt x="575" y="2192"/>
                        <a:pt x="639" y="2241"/>
                      </a:cubicBezTo>
                      <a:cubicBezTo>
                        <a:pt x="697" y="2284"/>
                        <a:pt x="759" y="2319"/>
                        <a:pt x="837" y="2322"/>
                      </a:cubicBezTo>
                      <a:cubicBezTo>
                        <a:pt x="1073" y="2331"/>
                        <a:pt x="1229" y="2151"/>
                        <a:pt x="1297" y="2086"/>
                      </a:cubicBezTo>
                      <a:cubicBezTo>
                        <a:pt x="1536" y="1857"/>
                        <a:pt x="1766" y="1646"/>
                        <a:pt x="1716" y="1135"/>
                      </a:cubicBezTo>
                      <a:cubicBezTo>
                        <a:pt x="1667" y="622"/>
                        <a:pt x="1452" y="8"/>
                        <a:pt x="978" y="7"/>
                      </a:cubicBezTo>
                    </a:path>
                  </a:pathLst>
                </a:custGeom>
                <a:solidFill>
                  <a:srgbClr val="D0D0D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89" name="Freeform 329">
                  <a:extLst>
                    <a:ext uri="{FF2B5EF4-FFF2-40B4-BE49-F238E27FC236}">
                      <a16:creationId xmlns:a16="http://schemas.microsoft.com/office/drawing/2014/main" id="{C5162A05-2E1F-BCBA-B763-7CEE423EAB1C}"/>
                    </a:ext>
                  </a:extLst>
                </p:cNvPr>
                <p:cNvSpPr>
                  <a:spLocks noEditPoints="1"/>
                </p:cNvSpPr>
                <p:nvPr/>
              </p:nvSpPr>
              <p:spPr bwMode="auto">
                <a:xfrm>
                  <a:off x="5257306" y="2748890"/>
                  <a:ext cx="268609" cy="210428"/>
                </a:xfrm>
                <a:custGeom>
                  <a:avLst/>
                  <a:gdLst>
                    <a:gd name="T0" fmla="*/ 2414 w 3109"/>
                    <a:gd name="T1" fmla="*/ 1821 h 2433"/>
                    <a:gd name="T2" fmla="*/ 2130 w 3109"/>
                    <a:gd name="T3" fmla="*/ 1368 h 2433"/>
                    <a:gd name="T4" fmla="*/ 1696 w 3109"/>
                    <a:gd name="T5" fmla="*/ 1065 h 2433"/>
                    <a:gd name="T6" fmla="*/ 1511 w 3109"/>
                    <a:gd name="T7" fmla="*/ 1003 h 2433"/>
                    <a:gd name="T8" fmla="*/ 1511 w 3109"/>
                    <a:gd name="T9" fmla="*/ 1003 h 2433"/>
                    <a:gd name="T10" fmla="*/ 3020 w 3109"/>
                    <a:gd name="T11" fmla="*/ 1652 h 2433"/>
                    <a:gd name="T12" fmla="*/ 2982 w 3109"/>
                    <a:gd name="T13" fmla="*/ 1250 h 2433"/>
                    <a:gd name="T14" fmla="*/ 2629 w 3109"/>
                    <a:gd name="T15" fmla="*/ 776 h 2433"/>
                    <a:gd name="T16" fmla="*/ 2780 w 3109"/>
                    <a:gd name="T17" fmla="*/ 542 h 2433"/>
                    <a:gd name="T18" fmla="*/ 2572 w 3109"/>
                    <a:gd name="T19" fmla="*/ 456 h 2433"/>
                    <a:gd name="T20" fmla="*/ 2333 w 3109"/>
                    <a:gd name="T21" fmla="*/ 293 h 2433"/>
                    <a:gd name="T22" fmla="*/ 2054 w 3109"/>
                    <a:gd name="T23" fmla="*/ 221 h 2433"/>
                    <a:gd name="T24" fmla="*/ 1614 w 3109"/>
                    <a:gd name="T25" fmla="*/ 144 h 2433"/>
                    <a:gd name="T26" fmla="*/ 1233 w 3109"/>
                    <a:gd name="T27" fmla="*/ 49 h 2433"/>
                    <a:gd name="T28" fmla="*/ 1171 w 3109"/>
                    <a:gd name="T29" fmla="*/ 176 h 2433"/>
                    <a:gd name="T30" fmla="*/ 809 w 3109"/>
                    <a:gd name="T31" fmla="*/ 432 h 2433"/>
                    <a:gd name="T32" fmla="*/ 355 w 3109"/>
                    <a:gd name="T33" fmla="*/ 576 h 2433"/>
                    <a:gd name="T34" fmla="*/ 324 w 3109"/>
                    <a:gd name="T35" fmla="*/ 910 h 2433"/>
                    <a:gd name="T36" fmla="*/ 133 w 3109"/>
                    <a:gd name="T37" fmla="*/ 1142 h 2433"/>
                    <a:gd name="T38" fmla="*/ 259 w 3109"/>
                    <a:gd name="T39" fmla="*/ 1498 h 2433"/>
                    <a:gd name="T40" fmla="*/ 237 w 3109"/>
                    <a:gd name="T41" fmla="*/ 1840 h 2433"/>
                    <a:gd name="T42" fmla="*/ 260 w 3109"/>
                    <a:gd name="T43" fmla="*/ 2236 h 2433"/>
                    <a:gd name="T44" fmla="*/ 642 w 3109"/>
                    <a:gd name="T45" fmla="*/ 2349 h 2433"/>
                    <a:gd name="T46" fmla="*/ 798 w 3109"/>
                    <a:gd name="T47" fmla="*/ 2420 h 2433"/>
                    <a:gd name="T48" fmla="*/ 731 w 3109"/>
                    <a:gd name="T49" fmla="*/ 2375 h 2433"/>
                    <a:gd name="T50" fmla="*/ 781 w 3109"/>
                    <a:gd name="T51" fmla="*/ 2335 h 2433"/>
                    <a:gd name="T52" fmla="*/ 808 w 3109"/>
                    <a:gd name="T53" fmla="*/ 2112 h 2433"/>
                    <a:gd name="T54" fmla="*/ 851 w 3109"/>
                    <a:gd name="T55" fmla="*/ 1894 h 2433"/>
                    <a:gd name="T56" fmla="*/ 719 w 3109"/>
                    <a:gd name="T57" fmla="*/ 1728 h 2433"/>
                    <a:gd name="T58" fmla="*/ 948 w 3109"/>
                    <a:gd name="T59" fmla="*/ 1524 h 2433"/>
                    <a:gd name="T60" fmla="*/ 869 w 3109"/>
                    <a:gd name="T61" fmla="*/ 1472 h 2433"/>
                    <a:gd name="T62" fmla="*/ 985 w 3109"/>
                    <a:gd name="T63" fmla="*/ 1205 h 2433"/>
                    <a:gd name="T64" fmla="*/ 1154 w 3109"/>
                    <a:gd name="T65" fmla="*/ 1210 h 2433"/>
                    <a:gd name="T66" fmla="*/ 1072 w 3109"/>
                    <a:gd name="T67" fmla="*/ 1141 h 2433"/>
                    <a:gd name="T68" fmla="*/ 1171 w 3109"/>
                    <a:gd name="T69" fmla="*/ 1089 h 2433"/>
                    <a:gd name="T70" fmla="*/ 1250 w 3109"/>
                    <a:gd name="T71" fmla="*/ 858 h 2433"/>
                    <a:gd name="T72" fmla="*/ 1371 w 3109"/>
                    <a:gd name="T73" fmla="*/ 927 h 2433"/>
                    <a:gd name="T74" fmla="*/ 1480 w 3109"/>
                    <a:gd name="T75" fmla="*/ 855 h 2433"/>
                    <a:gd name="T76" fmla="*/ 1561 w 3109"/>
                    <a:gd name="T77" fmla="*/ 1141 h 2433"/>
                    <a:gd name="T78" fmla="*/ 1472 w 3109"/>
                    <a:gd name="T79" fmla="*/ 1239 h 2433"/>
                    <a:gd name="T80" fmla="*/ 1724 w 3109"/>
                    <a:gd name="T81" fmla="*/ 1207 h 2433"/>
                    <a:gd name="T82" fmla="*/ 1809 w 3109"/>
                    <a:gd name="T83" fmla="*/ 1182 h 2433"/>
                    <a:gd name="T84" fmla="*/ 1939 w 3109"/>
                    <a:gd name="T85" fmla="*/ 1411 h 2433"/>
                    <a:gd name="T86" fmla="*/ 2202 w 3109"/>
                    <a:gd name="T87" fmla="*/ 1528 h 2433"/>
                    <a:gd name="T88" fmla="*/ 2442 w 3109"/>
                    <a:gd name="T89" fmla="*/ 1477 h 2433"/>
                    <a:gd name="T90" fmla="*/ 2445 w 3109"/>
                    <a:gd name="T91" fmla="*/ 1768 h 2433"/>
                    <a:gd name="T92" fmla="*/ 2362 w 3109"/>
                    <a:gd name="T93" fmla="*/ 1981 h 2433"/>
                    <a:gd name="T94" fmla="*/ 2480 w 3109"/>
                    <a:gd name="T95" fmla="*/ 2143 h 2433"/>
                    <a:gd name="T96" fmla="*/ 2466 w 3109"/>
                    <a:gd name="T97" fmla="*/ 2308 h 2433"/>
                    <a:gd name="T98" fmla="*/ 2406 w 3109"/>
                    <a:gd name="T99" fmla="*/ 2343 h 2433"/>
                    <a:gd name="T100" fmla="*/ 2445 w 3109"/>
                    <a:gd name="T101" fmla="*/ 2410 h 2433"/>
                    <a:gd name="T102" fmla="*/ 2525 w 3109"/>
                    <a:gd name="T103" fmla="*/ 2351 h 2433"/>
                    <a:gd name="T104" fmla="*/ 2922 w 3109"/>
                    <a:gd name="T105" fmla="*/ 2124 h 2433"/>
                    <a:gd name="T106" fmla="*/ 3108 w 3109"/>
                    <a:gd name="T107" fmla="*/ 1814 h 2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09" h="2433">
                      <a:moveTo>
                        <a:pt x="2414" y="1821"/>
                      </a:moveTo>
                      <a:cubicBezTo>
                        <a:pt x="2414" y="1821"/>
                        <a:pt x="2414" y="1821"/>
                        <a:pt x="2415" y="1820"/>
                      </a:cubicBezTo>
                      <a:cubicBezTo>
                        <a:pt x="2407" y="1832"/>
                        <a:pt x="2401" y="1845"/>
                        <a:pt x="2394" y="1857"/>
                      </a:cubicBezTo>
                      <a:cubicBezTo>
                        <a:pt x="2398" y="1844"/>
                        <a:pt x="2406" y="1832"/>
                        <a:pt x="2414" y="1821"/>
                      </a:cubicBezTo>
                      <a:cubicBezTo>
                        <a:pt x="2414" y="1821"/>
                        <a:pt x="2406" y="1832"/>
                        <a:pt x="2414" y="1821"/>
                      </a:cubicBezTo>
                      <a:close/>
                      <a:moveTo>
                        <a:pt x="2130" y="1368"/>
                      </a:moveTo>
                      <a:cubicBezTo>
                        <a:pt x="2130" y="1375"/>
                        <a:pt x="2131" y="1381"/>
                        <a:pt x="2133" y="1387"/>
                      </a:cubicBezTo>
                      <a:cubicBezTo>
                        <a:pt x="2131" y="1384"/>
                        <a:pt x="2129" y="1380"/>
                        <a:pt x="2127" y="1376"/>
                      </a:cubicBezTo>
                      <a:cubicBezTo>
                        <a:pt x="2126" y="1375"/>
                        <a:pt x="2124" y="1371"/>
                        <a:pt x="2125" y="1371"/>
                      </a:cubicBezTo>
                      <a:cubicBezTo>
                        <a:pt x="2125" y="1370"/>
                        <a:pt x="2129" y="1369"/>
                        <a:pt x="2130" y="1368"/>
                      </a:cubicBezTo>
                      <a:close/>
                      <a:moveTo>
                        <a:pt x="1708" y="1129"/>
                      </a:moveTo>
                      <a:cubicBezTo>
                        <a:pt x="1702" y="1118"/>
                        <a:pt x="1700" y="1105"/>
                        <a:pt x="1699" y="1092"/>
                      </a:cubicBezTo>
                      <a:cubicBezTo>
                        <a:pt x="1698" y="1086"/>
                        <a:pt x="1697" y="1080"/>
                        <a:pt x="1695" y="1073"/>
                      </a:cubicBezTo>
                      <a:cubicBezTo>
                        <a:pt x="1695" y="1072"/>
                        <a:pt x="1694" y="1070"/>
                        <a:pt x="1694" y="1068"/>
                      </a:cubicBezTo>
                      <a:cubicBezTo>
                        <a:pt x="1694" y="1066"/>
                        <a:pt x="1694" y="1067"/>
                        <a:pt x="1696" y="1065"/>
                      </a:cubicBezTo>
                      <a:cubicBezTo>
                        <a:pt x="1698" y="1063"/>
                        <a:pt x="1703" y="1062"/>
                        <a:pt x="1705" y="1061"/>
                      </a:cubicBezTo>
                      <a:cubicBezTo>
                        <a:pt x="1702" y="1094"/>
                        <a:pt x="1716" y="1129"/>
                        <a:pt x="1741" y="1151"/>
                      </a:cubicBezTo>
                      <a:cubicBezTo>
                        <a:pt x="1728" y="1146"/>
                        <a:pt x="1715" y="1142"/>
                        <a:pt x="1708" y="1129"/>
                      </a:cubicBezTo>
                      <a:cubicBezTo>
                        <a:pt x="1702" y="1117"/>
                        <a:pt x="1715" y="1141"/>
                        <a:pt x="1708" y="1129"/>
                      </a:cubicBezTo>
                      <a:close/>
                      <a:moveTo>
                        <a:pt x="1511" y="1003"/>
                      </a:moveTo>
                      <a:cubicBezTo>
                        <a:pt x="1504" y="992"/>
                        <a:pt x="1498" y="979"/>
                        <a:pt x="1496" y="966"/>
                      </a:cubicBezTo>
                      <a:cubicBezTo>
                        <a:pt x="1494" y="953"/>
                        <a:pt x="1496" y="939"/>
                        <a:pt x="1500" y="926"/>
                      </a:cubicBezTo>
                      <a:cubicBezTo>
                        <a:pt x="1503" y="958"/>
                        <a:pt x="1510" y="990"/>
                        <a:pt x="1524" y="1019"/>
                      </a:cubicBezTo>
                      <a:cubicBezTo>
                        <a:pt x="1519" y="1014"/>
                        <a:pt x="1515" y="1009"/>
                        <a:pt x="1511" y="1003"/>
                      </a:cubicBezTo>
                      <a:cubicBezTo>
                        <a:pt x="1502" y="990"/>
                        <a:pt x="1515" y="1008"/>
                        <a:pt x="1511" y="1003"/>
                      </a:cubicBezTo>
                      <a:close/>
                      <a:moveTo>
                        <a:pt x="783" y="1371"/>
                      </a:moveTo>
                      <a:cubicBezTo>
                        <a:pt x="792" y="1369"/>
                        <a:pt x="800" y="1367"/>
                        <a:pt x="809" y="1365"/>
                      </a:cubicBezTo>
                      <a:cubicBezTo>
                        <a:pt x="806" y="1375"/>
                        <a:pt x="803" y="1385"/>
                        <a:pt x="802" y="1396"/>
                      </a:cubicBezTo>
                      <a:cubicBezTo>
                        <a:pt x="796" y="1388"/>
                        <a:pt x="790" y="1379"/>
                        <a:pt x="783" y="1371"/>
                      </a:cubicBezTo>
                      <a:close/>
                      <a:moveTo>
                        <a:pt x="3020" y="1652"/>
                      </a:moveTo>
                      <a:cubicBezTo>
                        <a:pt x="3058" y="1610"/>
                        <a:pt x="3080" y="1551"/>
                        <a:pt x="3083" y="1495"/>
                      </a:cubicBezTo>
                      <a:cubicBezTo>
                        <a:pt x="3087" y="1437"/>
                        <a:pt x="3071" y="1380"/>
                        <a:pt x="3042" y="1330"/>
                      </a:cubicBezTo>
                      <a:cubicBezTo>
                        <a:pt x="3033" y="1314"/>
                        <a:pt x="3022" y="1299"/>
                        <a:pt x="3011" y="1285"/>
                      </a:cubicBezTo>
                      <a:cubicBezTo>
                        <a:pt x="3005" y="1277"/>
                        <a:pt x="2999" y="1269"/>
                        <a:pt x="2992" y="1262"/>
                      </a:cubicBezTo>
                      <a:cubicBezTo>
                        <a:pt x="2990" y="1259"/>
                        <a:pt x="2982" y="1253"/>
                        <a:pt x="2982" y="1250"/>
                      </a:cubicBezTo>
                      <a:cubicBezTo>
                        <a:pt x="2981" y="1248"/>
                        <a:pt x="2982" y="1244"/>
                        <a:pt x="2983" y="1242"/>
                      </a:cubicBezTo>
                      <a:cubicBezTo>
                        <a:pt x="2988" y="1199"/>
                        <a:pt x="2988" y="1156"/>
                        <a:pt x="2982" y="1113"/>
                      </a:cubicBezTo>
                      <a:cubicBezTo>
                        <a:pt x="2974" y="1044"/>
                        <a:pt x="2951" y="977"/>
                        <a:pt x="2909" y="921"/>
                      </a:cubicBezTo>
                      <a:cubicBezTo>
                        <a:pt x="2851" y="845"/>
                        <a:pt x="2764" y="802"/>
                        <a:pt x="2673" y="784"/>
                      </a:cubicBezTo>
                      <a:cubicBezTo>
                        <a:pt x="2659" y="781"/>
                        <a:pt x="2644" y="778"/>
                        <a:pt x="2629" y="776"/>
                      </a:cubicBezTo>
                      <a:cubicBezTo>
                        <a:pt x="2643" y="765"/>
                        <a:pt x="2656" y="754"/>
                        <a:pt x="2670" y="743"/>
                      </a:cubicBezTo>
                      <a:cubicBezTo>
                        <a:pt x="2697" y="719"/>
                        <a:pt x="2724" y="694"/>
                        <a:pt x="2749" y="667"/>
                      </a:cubicBezTo>
                      <a:cubicBezTo>
                        <a:pt x="2771" y="644"/>
                        <a:pt x="2795" y="618"/>
                        <a:pt x="2807" y="587"/>
                      </a:cubicBezTo>
                      <a:cubicBezTo>
                        <a:pt x="2810" y="578"/>
                        <a:pt x="2812" y="567"/>
                        <a:pt x="2808" y="558"/>
                      </a:cubicBezTo>
                      <a:cubicBezTo>
                        <a:pt x="2802" y="547"/>
                        <a:pt x="2790" y="543"/>
                        <a:pt x="2780" y="542"/>
                      </a:cubicBezTo>
                      <a:cubicBezTo>
                        <a:pt x="2759" y="538"/>
                        <a:pt x="2737" y="540"/>
                        <a:pt x="2716" y="544"/>
                      </a:cubicBezTo>
                      <a:cubicBezTo>
                        <a:pt x="2679" y="549"/>
                        <a:pt x="2643" y="558"/>
                        <a:pt x="2607" y="568"/>
                      </a:cubicBezTo>
                      <a:cubicBezTo>
                        <a:pt x="2596" y="572"/>
                        <a:pt x="2585" y="575"/>
                        <a:pt x="2573" y="578"/>
                      </a:cubicBezTo>
                      <a:cubicBezTo>
                        <a:pt x="2574" y="566"/>
                        <a:pt x="2575" y="553"/>
                        <a:pt x="2576" y="541"/>
                      </a:cubicBezTo>
                      <a:cubicBezTo>
                        <a:pt x="2576" y="513"/>
                        <a:pt x="2576" y="484"/>
                        <a:pt x="2572" y="456"/>
                      </a:cubicBezTo>
                      <a:cubicBezTo>
                        <a:pt x="2568" y="424"/>
                        <a:pt x="2562" y="392"/>
                        <a:pt x="2548" y="364"/>
                      </a:cubicBezTo>
                      <a:cubicBezTo>
                        <a:pt x="2535" y="338"/>
                        <a:pt x="2515" y="315"/>
                        <a:pt x="2487" y="306"/>
                      </a:cubicBezTo>
                      <a:cubicBezTo>
                        <a:pt x="2449" y="294"/>
                        <a:pt x="2408" y="308"/>
                        <a:pt x="2374" y="324"/>
                      </a:cubicBezTo>
                      <a:cubicBezTo>
                        <a:pt x="2367" y="327"/>
                        <a:pt x="2361" y="331"/>
                        <a:pt x="2355" y="334"/>
                      </a:cubicBezTo>
                      <a:cubicBezTo>
                        <a:pt x="2348" y="320"/>
                        <a:pt x="2340" y="306"/>
                        <a:pt x="2333" y="293"/>
                      </a:cubicBezTo>
                      <a:cubicBezTo>
                        <a:pt x="2315" y="262"/>
                        <a:pt x="2297" y="232"/>
                        <a:pt x="2276" y="204"/>
                      </a:cubicBezTo>
                      <a:cubicBezTo>
                        <a:pt x="2255" y="174"/>
                        <a:pt x="2231" y="145"/>
                        <a:pt x="2202" y="123"/>
                      </a:cubicBezTo>
                      <a:cubicBezTo>
                        <a:pt x="2180" y="106"/>
                        <a:pt x="2152" y="92"/>
                        <a:pt x="2124" y="103"/>
                      </a:cubicBezTo>
                      <a:cubicBezTo>
                        <a:pt x="2088" y="117"/>
                        <a:pt x="2071" y="163"/>
                        <a:pt x="2060" y="198"/>
                      </a:cubicBezTo>
                      <a:cubicBezTo>
                        <a:pt x="2058" y="205"/>
                        <a:pt x="2056" y="213"/>
                        <a:pt x="2054" y="221"/>
                      </a:cubicBezTo>
                      <a:cubicBezTo>
                        <a:pt x="2036" y="207"/>
                        <a:pt x="2018" y="193"/>
                        <a:pt x="2000" y="180"/>
                      </a:cubicBezTo>
                      <a:cubicBezTo>
                        <a:pt x="1959" y="150"/>
                        <a:pt x="1918" y="122"/>
                        <a:pt x="1875" y="96"/>
                      </a:cubicBezTo>
                      <a:cubicBezTo>
                        <a:pt x="1830" y="68"/>
                        <a:pt x="1783" y="42"/>
                        <a:pt x="1733" y="24"/>
                      </a:cubicBezTo>
                      <a:cubicBezTo>
                        <a:pt x="1702" y="14"/>
                        <a:pt x="1657" y="0"/>
                        <a:pt x="1627" y="22"/>
                      </a:cubicBezTo>
                      <a:cubicBezTo>
                        <a:pt x="1592" y="48"/>
                        <a:pt x="1605" y="108"/>
                        <a:pt x="1614" y="144"/>
                      </a:cubicBezTo>
                      <a:cubicBezTo>
                        <a:pt x="1616" y="153"/>
                        <a:pt x="1618" y="162"/>
                        <a:pt x="1621" y="170"/>
                      </a:cubicBezTo>
                      <a:cubicBezTo>
                        <a:pt x="1606" y="161"/>
                        <a:pt x="1591" y="152"/>
                        <a:pt x="1575" y="143"/>
                      </a:cubicBezTo>
                      <a:cubicBezTo>
                        <a:pt x="1540" y="123"/>
                        <a:pt x="1504" y="104"/>
                        <a:pt x="1467" y="87"/>
                      </a:cubicBezTo>
                      <a:cubicBezTo>
                        <a:pt x="1426" y="68"/>
                        <a:pt x="1383" y="52"/>
                        <a:pt x="1339" y="43"/>
                      </a:cubicBezTo>
                      <a:cubicBezTo>
                        <a:pt x="1305" y="36"/>
                        <a:pt x="1265" y="31"/>
                        <a:pt x="1233" y="49"/>
                      </a:cubicBezTo>
                      <a:cubicBezTo>
                        <a:pt x="1199" y="69"/>
                        <a:pt x="1191" y="110"/>
                        <a:pt x="1192" y="147"/>
                      </a:cubicBezTo>
                      <a:cubicBezTo>
                        <a:pt x="1192" y="154"/>
                        <a:pt x="1194" y="162"/>
                        <a:pt x="1193" y="168"/>
                      </a:cubicBezTo>
                      <a:cubicBezTo>
                        <a:pt x="1193" y="171"/>
                        <a:pt x="1194" y="170"/>
                        <a:pt x="1192" y="171"/>
                      </a:cubicBezTo>
                      <a:cubicBezTo>
                        <a:pt x="1191" y="171"/>
                        <a:pt x="1189" y="171"/>
                        <a:pt x="1188" y="172"/>
                      </a:cubicBezTo>
                      <a:cubicBezTo>
                        <a:pt x="1182" y="173"/>
                        <a:pt x="1177" y="174"/>
                        <a:pt x="1171" y="176"/>
                      </a:cubicBezTo>
                      <a:cubicBezTo>
                        <a:pt x="1155" y="180"/>
                        <a:pt x="1139" y="185"/>
                        <a:pt x="1123" y="189"/>
                      </a:cubicBezTo>
                      <a:cubicBezTo>
                        <a:pt x="1079" y="203"/>
                        <a:pt x="1035" y="217"/>
                        <a:pt x="992" y="234"/>
                      </a:cubicBezTo>
                      <a:cubicBezTo>
                        <a:pt x="947" y="251"/>
                        <a:pt x="902" y="271"/>
                        <a:pt x="860" y="295"/>
                      </a:cubicBezTo>
                      <a:cubicBezTo>
                        <a:pt x="831" y="312"/>
                        <a:pt x="796" y="332"/>
                        <a:pt x="780" y="364"/>
                      </a:cubicBezTo>
                      <a:cubicBezTo>
                        <a:pt x="766" y="393"/>
                        <a:pt x="786" y="417"/>
                        <a:pt x="809" y="432"/>
                      </a:cubicBezTo>
                      <a:cubicBezTo>
                        <a:pt x="819" y="438"/>
                        <a:pt x="829" y="443"/>
                        <a:pt x="839" y="447"/>
                      </a:cubicBezTo>
                      <a:cubicBezTo>
                        <a:pt x="790" y="456"/>
                        <a:pt x="741" y="463"/>
                        <a:pt x="693" y="470"/>
                      </a:cubicBezTo>
                      <a:cubicBezTo>
                        <a:pt x="636" y="478"/>
                        <a:pt x="580" y="487"/>
                        <a:pt x="525" y="497"/>
                      </a:cubicBezTo>
                      <a:cubicBezTo>
                        <a:pt x="480" y="505"/>
                        <a:pt x="435" y="514"/>
                        <a:pt x="393" y="531"/>
                      </a:cubicBezTo>
                      <a:cubicBezTo>
                        <a:pt x="377" y="538"/>
                        <a:pt x="342" y="553"/>
                        <a:pt x="355" y="576"/>
                      </a:cubicBezTo>
                      <a:cubicBezTo>
                        <a:pt x="362" y="589"/>
                        <a:pt x="377" y="597"/>
                        <a:pt x="390" y="603"/>
                      </a:cubicBezTo>
                      <a:cubicBezTo>
                        <a:pt x="415" y="617"/>
                        <a:pt x="442" y="626"/>
                        <a:pt x="469" y="634"/>
                      </a:cubicBezTo>
                      <a:cubicBezTo>
                        <a:pt x="479" y="637"/>
                        <a:pt x="488" y="640"/>
                        <a:pt x="497" y="643"/>
                      </a:cubicBezTo>
                      <a:cubicBezTo>
                        <a:pt x="461" y="667"/>
                        <a:pt x="428" y="696"/>
                        <a:pt x="399" y="728"/>
                      </a:cubicBezTo>
                      <a:cubicBezTo>
                        <a:pt x="355" y="775"/>
                        <a:pt x="307" y="841"/>
                        <a:pt x="324" y="910"/>
                      </a:cubicBezTo>
                      <a:cubicBezTo>
                        <a:pt x="335" y="958"/>
                        <a:pt x="376" y="991"/>
                        <a:pt x="415" y="1014"/>
                      </a:cubicBezTo>
                      <a:cubicBezTo>
                        <a:pt x="341" y="1033"/>
                        <a:pt x="264" y="1048"/>
                        <a:pt x="191" y="1072"/>
                      </a:cubicBezTo>
                      <a:cubicBezTo>
                        <a:pt x="176" y="1077"/>
                        <a:pt x="162" y="1082"/>
                        <a:pt x="148" y="1088"/>
                      </a:cubicBezTo>
                      <a:cubicBezTo>
                        <a:pt x="138" y="1093"/>
                        <a:pt x="128" y="1098"/>
                        <a:pt x="121" y="1105"/>
                      </a:cubicBezTo>
                      <a:cubicBezTo>
                        <a:pt x="105" y="1120"/>
                        <a:pt x="119" y="1134"/>
                        <a:pt x="133" y="1142"/>
                      </a:cubicBezTo>
                      <a:cubicBezTo>
                        <a:pt x="152" y="1152"/>
                        <a:pt x="172" y="1158"/>
                        <a:pt x="192" y="1164"/>
                      </a:cubicBezTo>
                      <a:cubicBezTo>
                        <a:pt x="227" y="1173"/>
                        <a:pt x="263" y="1180"/>
                        <a:pt x="299" y="1186"/>
                      </a:cubicBezTo>
                      <a:cubicBezTo>
                        <a:pt x="278" y="1192"/>
                        <a:pt x="258" y="1204"/>
                        <a:pt x="242" y="1218"/>
                      </a:cubicBezTo>
                      <a:cubicBezTo>
                        <a:pt x="204" y="1253"/>
                        <a:pt x="194" y="1304"/>
                        <a:pt x="201" y="1353"/>
                      </a:cubicBezTo>
                      <a:cubicBezTo>
                        <a:pt x="210" y="1405"/>
                        <a:pt x="233" y="1454"/>
                        <a:pt x="259" y="1498"/>
                      </a:cubicBezTo>
                      <a:cubicBezTo>
                        <a:pt x="219" y="1495"/>
                        <a:pt x="178" y="1501"/>
                        <a:pt x="139" y="1513"/>
                      </a:cubicBezTo>
                      <a:cubicBezTo>
                        <a:pt x="104" y="1525"/>
                        <a:pt x="69" y="1543"/>
                        <a:pt x="41" y="1570"/>
                      </a:cubicBezTo>
                      <a:cubicBezTo>
                        <a:pt x="18" y="1591"/>
                        <a:pt x="0" y="1620"/>
                        <a:pt x="0" y="1652"/>
                      </a:cubicBezTo>
                      <a:cubicBezTo>
                        <a:pt x="0" y="1691"/>
                        <a:pt x="25" y="1724"/>
                        <a:pt x="53" y="1747"/>
                      </a:cubicBezTo>
                      <a:cubicBezTo>
                        <a:pt x="106" y="1792"/>
                        <a:pt x="173" y="1819"/>
                        <a:pt x="237" y="1840"/>
                      </a:cubicBezTo>
                      <a:cubicBezTo>
                        <a:pt x="248" y="1843"/>
                        <a:pt x="259" y="1847"/>
                        <a:pt x="271" y="1850"/>
                      </a:cubicBezTo>
                      <a:cubicBezTo>
                        <a:pt x="228" y="1841"/>
                        <a:pt x="186" y="1852"/>
                        <a:pt x="158" y="1887"/>
                      </a:cubicBezTo>
                      <a:cubicBezTo>
                        <a:pt x="130" y="1922"/>
                        <a:pt x="121" y="1970"/>
                        <a:pt x="120" y="2014"/>
                      </a:cubicBezTo>
                      <a:cubicBezTo>
                        <a:pt x="120" y="2063"/>
                        <a:pt x="131" y="2113"/>
                        <a:pt x="155" y="2155"/>
                      </a:cubicBezTo>
                      <a:cubicBezTo>
                        <a:pt x="178" y="2195"/>
                        <a:pt x="214" y="2227"/>
                        <a:pt x="260" y="2236"/>
                      </a:cubicBezTo>
                      <a:cubicBezTo>
                        <a:pt x="322" y="2247"/>
                        <a:pt x="384" y="2217"/>
                        <a:pt x="434" y="2181"/>
                      </a:cubicBezTo>
                      <a:cubicBezTo>
                        <a:pt x="443" y="2175"/>
                        <a:pt x="452" y="2169"/>
                        <a:pt x="460" y="2162"/>
                      </a:cubicBezTo>
                      <a:cubicBezTo>
                        <a:pt x="478" y="2201"/>
                        <a:pt x="503" y="2238"/>
                        <a:pt x="531" y="2270"/>
                      </a:cubicBezTo>
                      <a:cubicBezTo>
                        <a:pt x="555" y="2298"/>
                        <a:pt x="583" y="2322"/>
                        <a:pt x="616" y="2338"/>
                      </a:cubicBezTo>
                      <a:cubicBezTo>
                        <a:pt x="624" y="2342"/>
                        <a:pt x="633" y="2346"/>
                        <a:pt x="642" y="2349"/>
                      </a:cubicBezTo>
                      <a:cubicBezTo>
                        <a:pt x="646" y="2350"/>
                        <a:pt x="651" y="2352"/>
                        <a:pt x="655" y="2353"/>
                      </a:cubicBezTo>
                      <a:cubicBezTo>
                        <a:pt x="658" y="2353"/>
                        <a:pt x="660" y="2354"/>
                        <a:pt x="662" y="2354"/>
                      </a:cubicBezTo>
                      <a:cubicBezTo>
                        <a:pt x="666" y="2355"/>
                        <a:pt x="665" y="2357"/>
                        <a:pt x="666" y="2362"/>
                      </a:cubicBezTo>
                      <a:cubicBezTo>
                        <a:pt x="669" y="2389"/>
                        <a:pt x="688" y="2409"/>
                        <a:pt x="712" y="2418"/>
                      </a:cubicBezTo>
                      <a:cubicBezTo>
                        <a:pt x="739" y="2428"/>
                        <a:pt x="772" y="2433"/>
                        <a:pt x="798" y="2420"/>
                      </a:cubicBezTo>
                      <a:cubicBezTo>
                        <a:pt x="810" y="2415"/>
                        <a:pt x="819" y="2406"/>
                        <a:pt x="825" y="2395"/>
                      </a:cubicBezTo>
                      <a:cubicBezTo>
                        <a:pt x="827" y="2389"/>
                        <a:pt x="829" y="2383"/>
                        <a:pt x="828" y="2377"/>
                      </a:cubicBezTo>
                      <a:cubicBezTo>
                        <a:pt x="828" y="2376"/>
                        <a:pt x="825" y="2367"/>
                        <a:pt x="824" y="2367"/>
                      </a:cubicBezTo>
                      <a:cubicBezTo>
                        <a:pt x="822" y="2385"/>
                        <a:pt x="801" y="2394"/>
                        <a:pt x="786" y="2393"/>
                      </a:cubicBezTo>
                      <a:cubicBezTo>
                        <a:pt x="767" y="2393"/>
                        <a:pt x="746" y="2385"/>
                        <a:pt x="731" y="2375"/>
                      </a:cubicBezTo>
                      <a:cubicBezTo>
                        <a:pt x="726" y="2372"/>
                        <a:pt x="720" y="2367"/>
                        <a:pt x="719" y="2361"/>
                      </a:cubicBezTo>
                      <a:cubicBezTo>
                        <a:pt x="719" y="2357"/>
                        <a:pt x="719" y="2358"/>
                        <a:pt x="721" y="2356"/>
                      </a:cubicBezTo>
                      <a:cubicBezTo>
                        <a:pt x="723" y="2356"/>
                        <a:pt x="726" y="2356"/>
                        <a:pt x="728" y="2355"/>
                      </a:cubicBezTo>
                      <a:cubicBezTo>
                        <a:pt x="733" y="2355"/>
                        <a:pt x="738" y="2354"/>
                        <a:pt x="743" y="2352"/>
                      </a:cubicBezTo>
                      <a:cubicBezTo>
                        <a:pt x="756" y="2349"/>
                        <a:pt x="769" y="2343"/>
                        <a:pt x="781" y="2335"/>
                      </a:cubicBezTo>
                      <a:cubicBezTo>
                        <a:pt x="822" y="2306"/>
                        <a:pt x="819" y="2251"/>
                        <a:pt x="806" y="2207"/>
                      </a:cubicBezTo>
                      <a:cubicBezTo>
                        <a:pt x="805" y="2200"/>
                        <a:pt x="802" y="2193"/>
                        <a:pt x="800" y="2186"/>
                      </a:cubicBezTo>
                      <a:cubicBezTo>
                        <a:pt x="797" y="2179"/>
                        <a:pt x="794" y="2172"/>
                        <a:pt x="793" y="2164"/>
                      </a:cubicBezTo>
                      <a:cubicBezTo>
                        <a:pt x="791" y="2143"/>
                        <a:pt x="781" y="2123"/>
                        <a:pt x="771" y="2106"/>
                      </a:cubicBezTo>
                      <a:cubicBezTo>
                        <a:pt x="782" y="2113"/>
                        <a:pt x="795" y="2117"/>
                        <a:pt x="808" y="2112"/>
                      </a:cubicBezTo>
                      <a:cubicBezTo>
                        <a:pt x="792" y="2106"/>
                        <a:pt x="781" y="2087"/>
                        <a:pt x="780" y="2070"/>
                      </a:cubicBezTo>
                      <a:cubicBezTo>
                        <a:pt x="779" y="2052"/>
                        <a:pt x="792" y="2038"/>
                        <a:pt x="804" y="2025"/>
                      </a:cubicBezTo>
                      <a:cubicBezTo>
                        <a:pt x="816" y="2012"/>
                        <a:pt x="828" y="1999"/>
                        <a:pt x="837" y="1983"/>
                      </a:cubicBezTo>
                      <a:cubicBezTo>
                        <a:pt x="848" y="1964"/>
                        <a:pt x="851" y="1945"/>
                        <a:pt x="851" y="1923"/>
                      </a:cubicBezTo>
                      <a:cubicBezTo>
                        <a:pt x="851" y="1913"/>
                        <a:pt x="852" y="1904"/>
                        <a:pt x="851" y="1894"/>
                      </a:cubicBezTo>
                      <a:cubicBezTo>
                        <a:pt x="850" y="1883"/>
                        <a:pt x="848" y="1873"/>
                        <a:pt x="844" y="1863"/>
                      </a:cubicBezTo>
                      <a:cubicBezTo>
                        <a:pt x="835" y="1838"/>
                        <a:pt x="820" y="1816"/>
                        <a:pt x="803" y="1797"/>
                      </a:cubicBezTo>
                      <a:cubicBezTo>
                        <a:pt x="790" y="1783"/>
                        <a:pt x="776" y="1770"/>
                        <a:pt x="760" y="1758"/>
                      </a:cubicBezTo>
                      <a:cubicBezTo>
                        <a:pt x="752" y="1751"/>
                        <a:pt x="743" y="1744"/>
                        <a:pt x="734" y="1738"/>
                      </a:cubicBezTo>
                      <a:cubicBezTo>
                        <a:pt x="729" y="1735"/>
                        <a:pt x="724" y="1731"/>
                        <a:pt x="719" y="1728"/>
                      </a:cubicBezTo>
                      <a:cubicBezTo>
                        <a:pt x="716" y="1726"/>
                        <a:pt x="713" y="1725"/>
                        <a:pt x="711" y="1723"/>
                      </a:cubicBezTo>
                      <a:cubicBezTo>
                        <a:pt x="709" y="1721"/>
                        <a:pt x="708" y="1718"/>
                        <a:pt x="706" y="1715"/>
                      </a:cubicBezTo>
                      <a:cubicBezTo>
                        <a:pt x="767" y="1706"/>
                        <a:pt x="841" y="1678"/>
                        <a:pt x="867" y="1615"/>
                      </a:cubicBezTo>
                      <a:cubicBezTo>
                        <a:pt x="877" y="1590"/>
                        <a:pt x="878" y="1563"/>
                        <a:pt x="873" y="1537"/>
                      </a:cubicBezTo>
                      <a:cubicBezTo>
                        <a:pt x="897" y="1546"/>
                        <a:pt x="929" y="1545"/>
                        <a:pt x="948" y="1524"/>
                      </a:cubicBezTo>
                      <a:cubicBezTo>
                        <a:pt x="957" y="1515"/>
                        <a:pt x="962" y="1503"/>
                        <a:pt x="962" y="1490"/>
                      </a:cubicBezTo>
                      <a:cubicBezTo>
                        <a:pt x="962" y="1485"/>
                        <a:pt x="960" y="1479"/>
                        <a:pt x="958" y="1474"/>
                      </a:cubicBezTo>
                      <a:cubicBezTo>
                        <a:pt x="957" y="1473"/>
                        <a:pt x="950" y="1464"/>
                        <a:pt x="948" y="1465"/>
                      </a:cubicBezTo>
                      <a:cubicBezTo>
                        <a:pt x="955" y="1486"/>
                        <a:pt x="938" y="1504"/>
                        <a:pt x="918" y="1504"/>
                      </a:cubicBezTo>
                      <a:cubicBezTo>
                        <a:pt x="898" y="1504"/>
                        <a:pt x="879" y="1490"/>
                        <a:pt x="869" y="1472"/>
                      </a:cubicBezTo>
                      <a:cubicBezTo>
                        <a:pt x="860" y="1453"/>
                        <a:pt x="858" y="1431"/>
                        <a:pt x="859" y="1410"/>
                      </a:cubicBezTo>
                      <a:cubicBezTo>
                        <a:pt x="860" y="1389"/>
                        <a:pt x="867" y="1371"/>
                        <a:pt x="883" y="1358"/>
                      </a:cubicBezTo>
                      <a:cubicBezTo>
                        <a:pt x="900" y="1344"/>
                        <a:pt x="920" y="1335"/>
                        <a:pt x="936" y="1320"/>
                      </a:cubicBezTo>
                      <a:cubicBezTo>
                        <a:pt x="950" y="1306"/>
                        <a:pt x="958" y="1289"/>
                        <a:pt x="968" y="1274"/>
                      </a:cubicBezTo>
                      <a:cubicBezTo>
                        <a:pt x="982" y="1254"/>
                        <a:pt x="988" y="1230"/>
                        <a:pt x="985" y="1205"/>
                      </a:cubicBezTo>
                      <a:cubicBezTo>
                        <a:pt x="980" y="1165"/>
                        <a:pt x="953" y="1129"/>
                        <a:pt x="926" y="1100"/>
                      </a:cubicBezTo>
                      <a:cubicBezTo>
                        <a:pt x="953" y="1117"/>
                        <a:pt x="984" y="1128"/>
                        <a:pt x="1015" y="1135"/>
                      </a:cubicBezTo>
                      <a:cubicBezTo>
                        <a:pt x="1003" y="1181"/>
                        <a:pt x="1023" y="1232"/>
                        <a:pt x="1067" y="1252"/>
                      </a:cubicBezTo>
                      <a:cubicBezTo>
                        <a:pt x="1083" y="1260"/>
                        <a:pt x="1103" y="1263"/>
                        <a:pt x="1120" y="1257"/>
                      </a:cubicBezTo>
                      <a:cubicBezTo>
                        <a:pt x="1140" y="1251"/>
                        <a:pt x="1153" y="1231"/>
                        <a:pt x="1154" y="1210"/>
                      </a:cubicBezTo>
                      <a:cubicBezTo>
                        <a:pt x="1156" y="1188"/>
                        <a:pt x="1146" y="1166"/>
                        <a:pt x="1134" y="1149"/>
                      </a:cubicBezTo>
                      <a:cubicBezTo>
                        <a:pt x="1139" y="1169"/>
                        <a:pt x="1143" y="1194"/>
                        <a:pt x="1131" y="1212"/>
                      </a:cubicBezTo>
                      <a:cubicBezTo>
                        <a:pt x="1120" y="1231"/>
                        <a:pt x="1096" y="1224"/>
                        <a:pt x="1083" y="1211"/>
                      </a:cubicBezTo>
                      <a:cubicBezTo>
                        <a:pt x="1067" y="1197"/>
                        <a:pt x="1060" y="1176"/>
                        <a:pt x="1066" y="1155"/>
                      </a:cubicBezTo>
                      <a:cubicBezTo>
                        <a:pt x="1067" y="1151"/>
                        <a:pt x="1069" y="1144"/>
                        <a:pt x="1072" y="1141"/>
                      </a:cubicBezTo>
                      <a:cubicBezTo>
                        <a:pt x="1074" y="1138"/>
                        <a:pt x="1074" y="1139"/>
                        <a:pt x="1078" y="1138"/>
                      </a:cubicBezTo>
                      <a:cubicBezTo>
                        <a:pt x="1080" y="1138"/>
                        <a:pt x="1083" y="1138"/>
                        <a:pt x="1085" y="1137"/>
                      </a:cubicBezTo>
                      <a:cubicBezTo>
                        <a:pt x="1094" y="1136"/>
                        <a:pt x="1103" y="1133"/>
                        <a:pt x="1111" y="1130"/>
                      </a:cubicBezTo>
                      <a:cubicBezTo>
                        <a:pt x="1130" y="1124"/>
                        <a:pt x="1147" y="1113"/>
                        <a:pt x="1161" y="1100"/>
                      </a:cubicBezTo>
                      <a:cubicBezTo>
                        <a:pt x="1164" y="1096"/>
                        <a:pt x="1167" y="1092"/>
                        <a:pt x="1171" y="1089"/>
                      </a:cubicBezTo>
                      <a:cubicBezTo>
                        <a:pt x="1176" y="1085"/>
                        <a:pt x="1182" y="1083"/>
                        <a:pt x="1187" y="1080"/>
                      </a:cubicBezTo>
                      <a:cubicBezTo>
                        <a:pt x="1196" y="1074"/>
                        <a:pt x="1204" y="1067"/>
                        <a:pt x="1212" y="1060"/>
                      </a:cubicBezTo>
                      <a:cubicBezTo>
                        <a:pt x="1239" y="1034"/>
                        <a:pt x="1259" y="999"/>
                        <a:pt x="1265" y="961"/>
                      </a:cubicBezTo>
                      <a:cubicBezTo>
                        <a:pt x="1269" y="937"/>
                        <a:pt x="1267" y="914"/>
                        <a:pt x="1262" y="891"/>
                      </a:cubicBezTo>
                      <a:cubicBezTo>
                        <a:pt x="1259" y="880"/>
                        <a:pt x="1255" y="868"/>
                        <a:pt x="1250" y="858"/>
                      </a:cubicBezTo>
                      <a:cubicBezTo>
                        <a:pt x="1248" y="853"/>
                        <a:pt x="1246" y="848"/>
                        <a:pt x="1244" y="843"/>
                      </a:cubicBezTo>
                      <a:cubicBezTo>
                        <a:pt x="1243" y="841"/>
                        <a:pt x="1241" y="839"/>
                        <a:pt x="1240" y="837"/>
                      </a:cubicBezTo>
                      <a:cubicBezTo>
                        <a:pt x="1239" y="833"/>
                        <a:pt x="1240" y="829"/>
                        <a:pt x="1240" y="825"/>
                      </a:cubicBezTo>
                      <a:cubicBezTo>
                        <a:pt x="1258" y="853"/>
                        <a:pt x="1281" y="879"/>
                        <a:pt x="1307" y="899"/>
                      </a:cubicBezTo>
                      <a:cubicBezTo>
                        <a:pt x="1325" y="913"/>
                        <a:pt x="1347" y="926"/>
                        <a:pt x="1371" y="927"/>
                      </a:cubicBezTo>
                      <a:cubicBezTo>
                        <a:pt x="1398" y="929"/>
                        <a:pt x="1422" y="915"/>
                        <a:pt x="1439" y="895"/>
                      </a:cubicBezTo>
                      <a:cubicBezTo>
                        <a:pt x="1454" y="877"/>
                        <a:pt x="1465" y="855"/>
                        <a:pt x="1474" y="834"/>
                      </a:cubicBezTo>
                      <a:cubicBezTo>
                        <a:pt x="1487" y="801"/>
                        <a:pt x="1496" y="767"/>
                        <a:pt x="1504" y="733"/>
                      </a:cubicBezTo>
                      <a:cubicBezTo>
                        <a:pt x="1502" y="747"/>
                        <a:pt x="1500" y="762"/>
                        <a:pt x="1499" y="776"/>
                      </a:cubicBezTo>
                      <a:cubicBezTo>
                        <a:pt x="1497" y="803"/>
                        <a:pt x="1489" y="830"/>
                        <a:pt x="1480" y="855"/>
                      </a:cubicBezTo>
                      <a:cubicBezTo>
                        <a:pt x="1471" y="879"/>
                        <a:pt x="1458" y="901"/>
                        <a:pt x="1450" y="925"/>
                      </a:cubicBezTo>
                      <a:cubicBezTo>
                        <a:pt x="1442" y="951"/>
                        <a:pt x="1442" y="977"/>
                        <a:pt x="1450" y="1003"/>
                      </a:cubicBezTo>
                      <a:cubicBezTo>
                        <a:pt x="1457" y="1027"/>
                        <a:pt x="1472" y="1049"/>
                        <a:pt x="1489" y="1067"/>
                      </a:cubicBezTo>
                      <a:cubicBezTo>
                        <a:pt x="1505" y="1085"/>
                        <a:pt x="1526" y="1099"/>
                        <a:pt x="1543" y="1115"/>
                      </a:cubicBezTo>
                      <a:cubicBezTo>
                        <a:pt x="1551" y="1122"/>
                        <a:pt x="1559" y="1131"/>
                        <a:pt x="1561" y="1141"/>
                      </a:cubicBezTo>
                      <a:cubicBezTo>
                        <a:pt x="1564" y="1153"/>
                        <a:pt x="1558" y="1165"/>
                        <a:pt x="1550" y="1175"/>
                      </a:cubicBezTo>
                      <a:cubicBezTo>
                        <a:pt x="1533" y="1195"/>
                        <a:pt x="1508" y="1204"/>
                        <a:pt x="1482" y="1203"/>
                      </a:cubicBezTo>
                      <a:cubicBezTo>
                        <a:pt x="1454" y="1202"/>
                        <a:pt x="1427" y="1190"/>
                        <a:pt x="1405" y="1172"/>
                      </a:cubicBezTo>
                      <a:cubicBezTo>
                        <a:pt x="1386" y="1156"/>
                        <a:pt x="1374" y="1136"/>
                        <a:pt x="1364" y="1113"/>
                      </a:cubicBezTo>
                      <a:cubicBezTo>
                        <a:pt x="1369" y="1173"/>
                        <a:pt x="1416" y="1225"/>
                        <a:pt x="1472" y="1239"/>
                      </a:cubicBezTo>
                      <a:cubicBezTo>
                        <a:pt x="1526" y="1253"/>
                        <a:pt x="1591" y="1229"/>
                        <a:pt x="1611" y="1172"/>
                      </a:cubicBezTo>
                      <a:cubicBezTo>
                        <a:pt x="1622" y="1140"/>
                        <a:pt x="1612" y="1106"/>
                        <a:pt x="1591" y="1081"/>
                      </a:cubicBezTo>
                      <a:cubicBezTo>
                        <a:pt x="1617" y="1088"/>
                        <a:pt x="1644" y="1084"/>
                        <a:pt x="1669" y="1076"/>
                      </a:cubicBezTo>
                      <a:cubicBezTo>
                        <a:pt x="1662" y="1102"/>
                        <a:pt x="1657" y="1130"/>
                        <a:pt x="1668" y="1156"/>
                      </a:cubicBezTo>
                      <a:cubicBezTo>
                        <a:pt x="1678" y="1181"/>
                        <a:pt x="1701" y="1195"/>
                        <a:pt x="1724" y="1207"/>
                      </a:cubicBezTo>
                      <a:cubicBezTo>
                        <a:pt x="1749" y="1219"/>
                        <a:pt x="1776" y="1229"/>
                        <a:pt x="1802" y="1240"/>
                      </a:cubicBezTo>
                      <a:cubicBezTo>
                        <a:pt x="1824" y="1249"/>
                        <a:pt x="1846" y="1261"/>
                        <a:pt x="1856" y="1285"/>
                      </a:cubicBezTo>
                      <a:cubicBezTo>
                        <a:pt x="1867" y="1312"/>
                        <a:pt x="1860" y="1340"/>
                        <a:pt x="1840" y="1359"/>
                      </a:cubicBezTo>
                      <a:cubicBezTo>
                        <a:pt x="1878" y="1347"/>
                        <a:pt x="1893" y="1299"/>
                        <a:pt x="1883" y="1262"/>
                      </a:cubicBezTo>
                      <a:cubicBezTo>
                        <a:pt x="1874" y="1224"/>
                        <a:pt x="1842" y="1199"/>
                        <a:pt x="1809" y="1182"/>
                      </a:cubicBezTo>
                      <a:cubicBezTo>
                        <a:pt x="1849" y="1189"/>
                        <a:pt x="1890" y="1186"/>
                        <a:pt x="1930" y="1180"/>
                      </a:cubicBezTo>
                      <a:cubicBezTo>
                        <a:pt x="1925" y="1191"/>
                        <a:pt x="1920" y="1201"/>
                        <a:pt x="1916" y="1212"/>
                      </a:cubicBezTo>
                      <a:cubicBezTo>
                        <a:pt x="1906" y="1236"/>
                        <a:pt x="1898" y="1260"/>
                        <a:pt x="1893" y="1285"/>
                      </a:cubicBezTo>
                      <a:cubicBezTo>
                        <a:pt x="1888" y="1310"/>
                        <a:pt x="1884" y="1337"/>
                        <a:pt x="1891" y="1363"/>
                      </a:cubicBezTo>
                      <a:cubicBezTo>
                        <a:pt x="1898" y="1387"/>
                        <a:pt x="1915" y="1405"/>
                        <a:pt x="1939" y="1411"/>
                      </a:cubicBezTo>
                      <a:cubicBezTo>
                        <a:pt x="1981" y="1421"/>
                        <a:pt x="2027" y="1407"/>
                        <a:pt x="2067" y="1394"/>
                      </a:cubicBezTo>
                      <a:cubicBezTo>
                        <a:pt x="2074" y="1391"/>
                        <a:pt x="2082" y="1388"/>
                        <a:pt x="2090" y="1385"/>
                      </a:cubicBezTo>
                      <a:cubicBezTo>
                        <a:pt x="2093" y="1408"/>
                        <a:pt x="2102" y="1428"/>
                        <a:pt x="2117" y="1446"/>
                      </a:cubicBezTo>
                      <a:cubicBezTo>
                        <a:pt x="2131" y="1463"/>
                        <a:pt x="2151" y="1474"/>
                        <a:pt x="2169" y="1486"/>
                      </a:cubicBezTo>
                      <a:cubicBezTo>
                        <a:pt x="2184" y="1496"/>
                        <a:pt x="2201" y="1508"/>
                        <a:pt x="2202" y="1528"/>
                      </a:cubicBezTo>
                      <a:cubicBezTo>
                        <a:pt x="2203" y="1550"/>
                        <a:pt x="2188" y="1571"/>
                        <a:pt x="2173" y="1585"/>
                      </a:cubicBezTo>
                      <a:cubicBezTo>
                        <a:pt x="2158" y="1600"/>
                        <a:pt x="2141" y="1611"/>
                        <a:pt x="2126" y="1624"/>
                      </a:cubicBezTo>
                      <a:cubicBezTo>
                        <a:pt x="2163" y="1621"/>
                        <a:pt x="2201" y="1612"/>
                        <a:pt x="2227" y="1583"/>
                      </a:cubicBezTo>
                      <a:cubicBezTo>
                        <a:pt x="2251" y="1556"/>
                        <a:pt x="2261" y="1518"/>
                        <a:pt x="2245" y="1484"/>
                      </a:cubicBezTo>
                      <a:cubicBezTo>
                        <a:pt x="2309" y="1499"/>
                        <a:pt x="2378" y="1490"/>
                        <a:pt x="2442" y="1477"/>
                      </a:cubicBezTo>
                      <a:cubicBezTo>
                        <a:pt x="2413" y="1497"/>
                        <a:pt x="2386" y="1522"/>
                        <a:pt x="2363" y="1550"/>
                      </a:cubicBezTo>
                      <a:cubicBezTo>
                        <a:pt x="2331" y="1588"/>
                        <a:pt x="2301" y="1644"/>
                        <a:pt x="2335" y="1691"/>
                      </a:cubicBezTo>
                      <a:cubicBezTo>
                        <a:pt x="2364" y="1730"/>
                        <a:pt x="2416" y="1746"/>
                        <a:pt x="2460" y="1758"/>
                      </a:cubicBezTo>
                      <a:cubicBezTo>
                        <a:pt x="2458" y="1760"/>
                        <a:pt x="2457" y="1761"/>
                        <a:pt x="2455" y="1763"/>
                      </a:cubicBezTo>
                      <a:cubicBezTo>
                        <a:pt x="2452" y="1766"/>
                        <a:pt x="2449" y="1767"/>
                        <a:pt x="2445" y="1768"/>
                      </a:cubicBezTo>
                      <a:cubicBezTo>
                        <a:pt x="2436" y="1772"/>
                        <a:pt x="2427" y="1777"/>
                        <a:pt x="2418" y="1781"/>
                      </a:cubicBezTo>
                      <a:cubicBezTo>
                        <a:pt x="2404" y="1789"/>
                        <a:pt x="2390" y="1798"/>
                        <a:pt x="2378" y="1810"/>
                      </a:cubicBezTo>
                      <a:cubicBezTo>
                        <a:pt x="2353" y="1835"/>
                        <a:pt x="2341" y="1868"/>
                        <a:pt x="2344" y="1904"/>
                      </a:cubicBezTo>
                      <a:cubicBezTo>
                        <a:pt x="2345" y="1922"/>
                        <a:pt x="2348" y="1939"/>
                        <a:pt x="2353" y="1956"/>
                      </a:cubicBezTo>
                      <a:cubicBezTo>
                        <a:pt x="2355" y="1964"/>
                        <a:pt x="2358" y="1973"/>
                        <a:pt x="2362" y="1981"/>
                      </a:cubicBezTo>
                      <a:cubicBezTo>
                        <a:pt x="2364" y="1985"/>
                        <a:pt x="2368" y="1990"/>
                        <a:pt x="2369" y="1994"/>
                      </a:cubicBezTo>
                      <a:cubicBezTo>
                        <a:pt x="2370" y="1997"/>
                        <a:pt x="2370" y="2000"/>
                        <a:pt x="2371" y="2003"/>
                      </a:cubicBezTo>
                      <a:cubicBezTo>
                        <a:pt x="2377" y="2026"/>
                        <a:pt x="2388" y="2047"/>
                        <a:pt x="2403" y="2065"/>
                      </a:cubicBezTo>
                      <a:cubicBezTo>
                        <a:pt x="2426" y="2092"/>
                        <a:pt x="2456" y="2112"/>
                        <a:pt x="2488" y="2126"/>
                      </a:cubicBezTo>
                      <a:cubicBezTo>
                        <a:pt x="2485" y="2131"/>
                        <a:pt x="2482" y="2137"/>
                        <a:pt x="2480" y="2143"/>
                      </a:cubicBezTo>
                      <a:cubicBezTo>
                        <a:pt x="2477" y="2149"/>
                        <a:pt x="2476" y="2156"/>
                        <a:pt x="2470" y="2159"/>
                      </a:cubicBezTo>
                      <a:cubicBezTo>
                        <a:pt x="2465" y="2163"/>
                        <a:pt x="2459" y="2166"/>
                        <a:pt x="2453" y="2168"/>
                      </a:cubicBezTo>
                      <a:cubicBezTo>
                        <a:pt x="2432" y="2176"/>
                        <a:pt x="2410" y="2175"/>
                        <a:pt x="2390" y="2164"/>
                      </a:cubicBezTo>
                      <a:cubicBezTo>
                        <a:pt x="2409" y="2184"/>
                        <a:pt x="2438" y="2191"/>
                        <a:pt x="2464" y="2187"/>
                      </a:cubicBezTo>
                      <a:cubicBezTo>
                        <a:pt x="2453" y="2225"/>
                        <a:pt x="2446" y="2271"/>
                        <a:pt x="2466" y="2308"/>
                      </a:cubicBezTo>
                      <a:cubicBezTo>
                        <a:pt x="2467" y="2310"/>
                        <a:pt x="2469" y="2312"/>
                        <a:pt x="2468" y="2314"/>
                      </a:cubicBezTo>
                      <a:cubicBezTo>
                        <a:pt x="2468" y="2316"/>
                        <a:pt x="2466" y="2320"/>
                        <a:pt x="2465" y="2322"/>
                      </a:cubicBezTo>
                      <a:cubicBezTo>
                        <a:pt x="2462" y="2327"/>
                        <a:pt x="2460" y="2332"/>
                        <a:pt x="2456" y="2337"/>
                      </a:cubicBezTo>
                      <a:cubicBezTo>
                        <a:pt x="2452" y="2344"/>
                        <a:pt x="2444" y="2356"/>
                        <a:pt x="2436" y="2358"/>
                      </a:cubicBezTo>
                      <a:cubicBezTo>
                        <a:pt x="2424" y="2362"/>
                        <a:pt x="2413" y="2351"/>
                        <a:pt x="2406" y="2343"/>
                      </a:cubicBezTo>
                      <a:cubicBezTo>
                        <a:pt x="2399" y="2336"/>
                        <a:pt x="2392" y="2327"/>
                        <a:pt x="2389" y="2317"/>
                      </a:cubicBezTo>
                      <a:cubicBezTo>
                        <a:pt x="2382" y="2295"/>
                        <a:pt x="2394" y="2272"/>
                        <a:pt x="2415" y="2264"/>
                      </a:cubicBezTo>
                      <a:cubicBezTo>
                        <a:pt x="2397" y="2264"/>
                        <a:pt x="2382" y="2275"/>
                        <a:pt x="2373" y="2291"/>
                      </a:cubicBezTo>
                      <a:cubicBezTo>
                        <a:pt x="2364" y="2307"/>
                        <a:pt x="2363" y="2326"/>
                        <a:pt x="2368" y="2343"/>
                      </a:cubicBezTo>
                      <a:cubicBezTo>
                        <a:pt x="2377" y="2380"/>
                        <a:pt x="2405" y="2415"/>
                        <a:pt x="2445" y="2410"/>
                      </a:cubicBezTo>
                      <a:cubicBezTo>
                        <a:pt x="2462" y="2408"/>
                        <a:pt x="2477" y="2399"/>
                        <a:pt x="2490" y="2387"/>
                      </a:cubicBezTo>
                      <a:cubicBezTo>
                        <a:pt x="2497" y="2381"/>
                        <a:pt x="2503" y="2373"/>
                        <a:pt x="2508" y="2365"/>
                      </a:cubicBezTo>
                      <a:cubicBezTo>
                        <a:pt x="2510" y="2361"/>
                        <a:pt x="2512" y="2357"/>
                        <a:pt x="2514" y="2352"/>
                      </a:cubicBezTo>
                      <a:cubicBezTo>
                        <a:pt x="2516" y="2349"/>
                        <a:pt x="2515" y="2349"/>
                        <a:pt x="2518" y="2349"/>
                      </a:cubicBezTo>
                      <a:cubicBezTo>
                        <a:pt x="2520" y="2349"/>
                        <a:pt x="2523" y="2351"/>
                        <a:pt x="2525" y="2351"/>
                      </a:cubicBezTo>
                      <a:cubicBezTo>
                        <a:pt x="2548" y="2358"/>
                        <a:pt x="2572" y="2359"/>
                        <a:pt x="2596" y="2357"/>
                      </a:cubicBezTo>
                      <a:cubicBezTo>
                        <a:pt x="2637" y="2353"/>
                        <a:pt x="2678" y="2342"/>
                        <a:pt x="2717" y="2327"/>
                      </a:cubicBezTo>
                      <a:cubicBezTo>
                        <a:pt x="2762" y="2311"/>
                        <a:pt x="2806" y="2289"/>
                        <a:pt x="2844" y="2259"/>
                      </a:cubicBezTo>
                      <a:cubicBezTo>
                        <a:pt x="2878" y="2232"/>
                        <a:pt x="2909" y="2198"/>
                        <a:pt x="2919" y="2154"/>
                      </a:cubicBezTo>
                      <a:cubicBezTo>
                        <a:pt x="2921" y="2145"/>
                        <a:pt x="2922" y="2134"/>
                        <a:pt x="2922" y="2124"/>
                      </a:cubicBezTo>
                      <a:cubicBezTo>
                        <a:pt x="2922" y="2120"/>
                        <a:pt x="2920" y="2112"/>
                        <a:pt x="2922" y="2109"/>
                      </a:cubicBezTo>
                      <a:cubicBezTo>
                        <a:pt x="2923" y="2108"/>
                        <a:pt x="2926" y="2106"/>
                        <a:pt x="2927" y="2105"/>
                      </a:cubicBezTo>
                      <a:cubicBezTo>
                        <a:pt x="2931" y="2103"/>
                        <a:pt x="2934" y="2100"/>
                        <a:pt x="2937" y="2098"/>
                      </a:cubicBezTo>
                      <a:cubicBezTo>
                        <a:pt x="2991" y="2053"/>
                        <a:pt x="3041" y="2000"/>
                        <a:pt x="3075" y="1937"/>
                      </a:cubicBezTo>
                      <a:cubicBezTo>
                        <a:pt x="3095" y="1900"/>
                        <a:pt x="3109" y="1857"/>
                        <a:pt x="3108" y="1814"/>
                      </a:cubicBezTo>
                      <a:cubicBezTo>
                        <a:pt x="3107" y="1764"/>
                        <a:pt x="3085" y="1719"/>
                        <a:pt x="3053" y="1683"/>
                      </a:cubicBezTo>
                      <a:cubicBezTo>
                        <a:pt x="3043" y="1672"/>
                        <a:pt x="3032" y="1662"/>
                        <a:pt x="3020" y="1652"/>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90" name="Freeform 330">
                  <a:extLst>
                    <a:ext uri="{FF2B5EF4-FFF2-40B4-BE49-F238E27FC236}">
                      <a16:creationId xmlns:a16="http://schemas.microsoft.com/office/drawing/2014/main" id="{680DEB5B-293E-3B8B-D1CF-336A6409BB59}"/>
                    </a:ext>
                  </a:extLst>
                </p:cNvPr>
                <p:cNvSpPr>
                  <a:spLocks/>
                </p:cNvSpPr>
                <p:nvPr/>
              </p:nvSpPr>
              <p:spPr bwMode="auto">
                <a:xfrm>
                  <a:off x="5385165" y="2804981"/>
                  <a:ext cx="24039" cy="31355"/>
                </a:xfrm>
                <a:custGeom>
                  <a:avLst/>
                  <a:gdLst>
                    <a:gd name="T0" fmla="*/ 0 w 276"/>
                    <a:gd name="T1" fmla="*/ 0 h 359"/>
                    <a:gd name="T2" fmla="*/ 26 w 276"/>
                    <a:gd name="T3" fmla="*/ 43 h 359"/>
                    <a:gd name="T4" fmla="*/ 57 w 276"/>
                    <a:gd name="T5" fmla="*/ 87 h 359"/>
                    <a:gd name="T6" fmla="*/ 70 w 276"/>
                    <a:gd name="T7" fmla="*/ 145 h 359"/>
                    <a:gd name="T8" fmla="*/ 56 w 276"/>
                    <a:gd name="T9" fmla="*/ 212 h 359"/>
                    <a:gd name="T10" fmla="*/ 65 w 276"/>
                    <a:gd name="T11" fmla="*/ 265 h 359"/>
                    <a:gd name="T12" fmla="*/ 115 w 276"/>
                    <a:gd name="T13" fmla="*/ 290 h 359"/>
                    <a:gd name="T14" fmla="*/ 214 w 276"/>
                    <a:gd name="T15" fmla="*/ 231 h 359"/>
                    <a:gd name="T16" fmla="*/ 255 w 276"/>
                    <a:gd name="T17" fmla="*/ 96 h 359"/>
                    <a:gd name="T18" fmla="*/ 261 w 276"/>
                    <a:gd name="T19" fmla="*/ 223 h 359"/>
                    <a:gd name="T20" fmla="*/ 167 w 276"/>
                    <a:gd name="T21" fmla="*/ 337 h 359"/>
                    <a:gd name="T22" fmla="*/ 26 w 276"/>
                    <a:gd name="T23" fmla="*/ 308 h 359"/>
                    <a:gd name="T24" fmla="*/ 0 w 276"/>
                    <a:gd name="T25" fmla="*/ 239 h 359"/>
                    <a:gd name="T26" fmla="*/ 19 w 276"/>
                    <a:gd name="T27" fmla="*/ 163 h 359"/>
                    <a:gd name="T28" fmla="*/ 30 w 276"/>
                    <a:gd name="T29" fmla="*/ 127 h 359"/>
                    <a:gd name="T30" fmla="*/ 25 w 276"/>
                    <a:gd name="T31" fmla="*/ 86 h 359"/>
                    <a:gd name="T32" fmla="*/ 0 w 276"/>
                    <a:gd name="T33"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6" h="359">
                      <a:moveTo>
                        <a:pt x="0" y="0"/>
                      </a:moveTo>
                      <a:cubicBezTo>
                        <a:pt x="7" y="15"/>
                        <a:pt x="16" y="29"/>
                        <a:pt x="26" y="43"/>
                      </a:cubicBezTo>
                      <a:cubicBezTo>
                        <a:pt x="37" y="57"/>
                        <a:pt x="48" y="71"/>
                        <a:pt x="57" y="87"/>
                      </a:cubicBezTo>
                      <a:cubicBezTo>
                        <a:pt x="67" y="105"/>
                        <a:pt x="71" y="125"/>
                        <a:pt x="70" y="145"/>
                      </a:cubicBezTo>
                      <a:cubicBezTo>
                        <a:pt x="68" y="168"/>
                        <a:pt x="60" y="190"/>
                        <a:pt x="56" y="212"/>
                      </a:cubicBezTo>
                      <a:cubicBezTo>
                        <a:pt x="53" y="230"/>
                        <a:pt x="53" y="250"/>
                        <a:pt x="65" y="265"/>
                      </a:cubicBezTo>
                      <a:cubicBezTo>
                        <a:pt x="77" y="280"/>
                        <a:pt x="96" y="289"/>
                        <a:pt x="115" y="290"/>
                      </a:cubicBezTo>
                      <a:cubicBezTo>
                        <a:pt x="155" y="292"/>
                        <a:pt x="191" y="261"/>
                        <a:pt x="214" y="231"/>
                      </a:cubicBezTo>
                      <a:cubicBezTo>
                        <a:pt x="242" y="193"/>
                        <a:pt x="260" y="144"/>
                        <a:pt x="255" y="96"/>
                      </a:cubicBezTo>
                      <a:cubicBezTo>
                        <a:pt x="276" y="134"/>
                        <a:pt x="274" y="183"/>
                        <a:pt x="261" y="223"/>
                      </a:cubicBezTo>
                      <a:cubicBezTo>
                        <a:pt x="245" y="271"/>
                        <a:pt x="212" y="316"/>
                        <a:pt x="167" y="337"/>
                      </a:cubicBezTo>
                      <a:cubicBezTo>
                        <a:pt x="119" y="359"/>
                        <a:pt x="61" y="349"/>
                        <a:pt x="26" y="308"/>
                      </a:cubicBezTo>
                      <a:cubicBezTo>
                        <a:pt x="9" y="289"/>
                        <a:pt x="0" y="264"/>
                        <a:pt x="0" y="239"/>
                      </a:cubicBezTo>
                      <a:cubicBezTo>
                        <a:pt x="0" y="212"/>
                        <a:pt x="10" y="187"/>
                        <a:pt x="19" y="163"/>
                      </a:cubicBezTo>
                      <a:cubicBezTo>
                        <a:pt x="24" y="151"/>
                        <a:pt x="28" y="139"/>
                        <a:pt x="30" y="127"/>
                      </a:cubicBezTo>
                      <a:cubicBezTo>
                        <a:pt x="33" y="113"/>
                        <a:pt x="30" y="99"/>
                        <a:pt x="25" y="86"/>
                      </a:cubicBezTo>
                      <a:cubicBezTo>
                        <a:pt x="16" y="57"/>
                        <a:pt x="3" y="30"/>
                        <a:pt x="0" y="0"/>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91" name="Freeform 331">
                  <a:extLst>
                    <a:ext uri="{FF2B5EF4-FFF2-40B4-BE49-F238E27FC236}">
                      <a16:creationId xmlns:a16="http://schemas.microsoft.com/office/drawing/2014/main" id="{71AE1250-B71C-EFE0-68CE-D738702ED6C8}"/>
                    </a:ext>
                  </a:extLst>
                </p:cNvPr>
                <p:cNvSpPr>
                  <a:spLocks/>
                </p:cNvSpPr>
                <p:nvPr/>
              </p:nvSpPr>
              <p:spPr bwMode="auto">
                <a:xfrm>
                  <a:off x="5405720" y="2821356"/>
                  <a:ext cx="31007" cy="40065"/>
                </a:xfrm>
                <a:custGeom>
                  <a:avLst/>
                  <a:gdLst>
                    <a:gd name="T0" fmla="*/ 73 w 359"/>
                    <a:gd name="T1" fmla="*/ 0 h 462"/>
                    <a:gd name="T2" fmla="*/ 44 w 359"/>
                    <a:gd name="T3" fmla="*/ 135 h 462"/>
                    <a:gd name="T4" fmla="*/ 59 w 359"/>
                    <a:gd name="T5" fmla="*/ 205 h 462"/>
                    <a:gd name="T6" fmla="*/ 118 w 359"/>
                    <a:gd name="T7" fmla="*/ 240 h 462"/>
                    <a:gd name="T8" fmla="*/ 201 w 359"/>
                    <a:gd name="T9" fmla="*/ 247 h 462"/>
                    <a:gd name="T10" fmla="*/ 271 w 359"/>
                    <a:gd name="T11" fmla="*/ 227 h 462"/>
                    <a:gd name="T12" fmla="*/ 343 w 359"/>
                    <a:gd name="T13" fmla="*/ 244 h 462"/>
                    <a:gd name="T14" fmla="*/ 352 w 359"/>
                    <a:gd name="T15" fmla="*/ 320 h 462"/>
                    <a:gd name="T16" fmla="*/ 273 w 359"/>
                    <a:gd name="T17" fmla="*/ 462 h 462"/>
                    <a:gd name="T18" fmla="*/ 313 w 359"/>
                    <a:gd name="T19" fmla="*/ 332 h 462"/>
                    <a:gd name="T20" fmla="*/ 314 w 359"/>
                    <a:gd name="T21" fmla="*/ 291 h 462"/>
                    <a:gd name="T22" fmla="*/ 291 w 359"/>
                    <a:gd name="T23" fmla="*/ 275 h 462"/>
                    <a:gd name="T24" fmla="*/ 277 w 359"/>
                    <a:gd name="T25" fmla="*/ 283 h 462"/>
                    <a:gd name="T26" fmla="*/ 259 w 359"/>
                    <a:gd name="T27" fmla="*/ 291 h 462"/>
                    <a:gd name="T28" fmla="*/ 222 w 359"/>
                    <a:gd name="T29" fmla="*/ 302 h 462"/>
                    <a:gd name="T30" fmla="*/ 69 w 359"/>
                    <a:gd name="T31" fmla="*/ 282 h 462"/>
                    <a:gd name="T32" fmla="*/ 15 w 359"/>
                    <a:gd name="T33" fmla="*/ 228 h 462"/>
                    <a:gd name="T34" fmla="*/ 3 w 359"/>
                    <a:gd name="T35" fmla="*/ 149 h 462"/>
                    <a:gd name="T36" fmla="*/ 73 w 359"/>
                    <a:gd name="T37"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9" h="462">
                      <a:moveTo>
                        <a:pt x="73" y="0"/>
                      </a:moveTo>
                      <a:cubicBezTo>
                        <a:pt x="56" y="43"/>
                        <a:pt x="44" y="88"/>
                        <a:pt x="44" y="135"/>
                      </a:cubicBezTo>
                      <a:cubicBezTo>
                        <a:pt x="44" y="158"/>
                        <a:pt x="44" y="185"/>
                        <a:pt x="59" y="205"/>
                      </a:cubicBezTo>
                      <a:cubicBezTo>
                        <a:pt x="74" y="224"/>
                        <a:pt x="97" y="234"/>
                        <a:pt x="118" y="240"/>
                      </a:cubicBezTo>
                      <a:cubicBezTo>
                        <a:pt x="145" y="247"/>
                        <a:pt x="173" y="249"/>
                        <a:pt x="201" y="247"/>
                      </a:cubicBezTo>
                      <a:cubicBezTo>
                        <a:pt x="225" y="244"/>
                        <a:pt x="248" y="237"/>
                        <a:pt x="271" y="227"/>
                      </a:cubicBezTo>
                      <a:cubicBezTo>
                        <a:pt x="297" y="217"/>
                        <a:pt x="325" y="220"/>
                        <a:pt x="343" y="244"/>
                      </a:cubicBezTo>
                      <a:cubicBezTo>
                        <a:pt x="358" y="265"/>
                        <a:pt x="359" y="295"/>
                        <a:pt x="352" y="320"/>
                      </a:cubicBezTo>
                      <a:cubicBezTo>
                        <a:pt x="338" y="373"/>
                        <a:pt x="310" y="423"/>
                        <a:pt x="273" y="462"/>
                      </a:cubicBezTo>
                      <a:cubicBezTo>
                        <a:pt x="292" y="420"/>
                        <a:pt x="306" y="377"/>
                        <a:pt x="313" y="332"/>
                      </a:cubicBezTo>
                      <a:cubicBezTo>
                        <a:pt x="315" y="318"/>
                        <a:pt x="317" y="304"/>
                        <a:pt x="314" y="291"/>
                      </a:cubicBezTo>
                      <a:cubicBezTo>
                        <a:pt x="311" y="280"/>
                        <a:pt x="303" y="269"/>
                        <a:pt x="291" y="275"/>
                      </a:cubicBezTo>
                      <a:cubicBezTo>
                        <a:pt x="286" y="277"/>
                        <a:pt x="282" y="280"/>
                        <a:pt x="277" y="283"/>
                      </a:cubicBezTo>
                      <a:cubicBezTo>
                        <a:pt x="271" y="286"/>
                        <a:pt x="265" y="288"/>
                        <a:pt x="259" y="291"/>
                      </a:cubicBezTo>
                      <a:cubicBezTo>
                        <a:pt x="247" y="296"/>
                        <a:pt x="235" y="299"/>
                        <a:pt x="222" y="302"/>
                      </a:cubicBezTo>
                      <a:cubicBezTo>
                        <a:pt x="172" y="313"/>
                        <a:pt x="115" y="307"/>
                        <a:pt x="69" y="282"/>
                      </a:cubicBezTo>
                      <a:cubicBezTo>
                        <a:pt x="47" y="269"/>
                        <a:pt x="27" y="252"/>
                        <a:pt x="15" y="228"/>
                      </a:cubicBezTo>
                      <a:cubicBezTo>
                        <a:pt x="2" y="204"/>
                        <a:pt x="0" y="176"/>
                        <a:pt x="3" y="149"/>
                      </a:cubicBezTo>
                      <a:cubicBezTo>
                        <a:pt x="10" y="94"/>
                        <a:pt x="35" y="40"/>
                        <a:pt x="73" y="0"/>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92" name="Freeform 336">
                  <a:extLst>
                    <a:ext uri="{FF2B5EF4-FFF2-40B4-BE49-F238E27FC236}">
                      <a16:creationId xmlns:a16="http://schemas.microsoft.com/office/drawing/2014/main" id="{860E5B68-7DCB-4C4A-EBA6-714A2FC134E9}"/>
                    </a:ext>
                  </a:extLst>
                </p:cNvPr>
                <p:cNvSpPr>
                  <a:spLocks/>
                </p:cNvSpPr>
                <p:nvPr/>
              </p:nvSpPr>
              <p:spPr bwMode="auto">
                <a:xfrm>
                  <a:off x="5335694" y="2819265"/>
                  <a:ext cx="24387" cy="31007"/>
                </a:xfrm>
                <a:custGeom>
                  <a:avLst/>
                  <a:gdLst>
                    <a:gd name="T0" fmla="*/ 261 w 282"/>
                    <a:gd name="T1" fmla="*/ 0 h 358"/>
                    <a:gd name="T2" fmla="*/ 278 w 282"/>
                    <a:gd name="T3" fmla="*/ 47 h 358"/>
                    <a:gd name="T4" fmla="*/ 257 w 282"/>
                    <a:gd name="T5" fmla="*/ 103 h 358"/>
                    <a:gd name="T6" fmla="*/ 200 w 282"/>
                    <a:gd name="T7" fmla="*/ 135 h 358"/>
                    <a:gd name="T8" fmla="*/ 136 w 282"/>
                    <a:gd name="T9" fmla="*/ 163 h 358"/>
                    <a:gd name="T10" fmla="*/ 103 w 282"/>
                    <a:gd name="T11" fmla="*/ 176 h 358"/>
                    <a:gd name="T12" fmla="*/ 77 w 282"/>
                    <a:gd name="T13" fmla="*/ 192 h 358"/>
                    <a:gd name="T14" fmla="*/ 75 w 282"/>
                    <a:gd name="T15" fmla="*/ 252 h 358"/>
                    <a:gd name="T16" fmla="*/ 170 w 282"/>
                    <a:gd name="T17" fmla="*/ 303 h 358"/>
                    <a:gd name="T18" fmla="*/ 224 w 282"/>
                    <a:gd name="T19" fmla="*/ 256 h 358"/>
                    <a:gd name="T20" fmla="*/ 256 w 282"/>
                    <a:gd name="T21" fmla="*/ 194 h 358"/>
                    <a:gd name="T22" fmla="*/ 205 w 282"/>
                    <a:gd name="T23" fmla="*/ 324 h 358"/>
                    <a:gd name="T24" fmla="*/ 133 w 282"/>
                    <a:gd name="T25" fmla="*/ 358 h 358"/>
                    <a:gd name="T26" fmla="*/ 62 w 282"/>
                    <a:gd name="T27" fmla="*/ 330 h 358"/>
                    <a:gd name="T28" fmla="*/ 17 w 282"/>
                    <a:gd name="T29" fmla="*/ 184 h 358"/>
                    <a:gd name="T30" fmla="*/ 71 w 282"/>
                    <a:gd name="T31" fmla="*/ 127 h 358"/>
                    <a:gd name="T32" fmla="*/ 150 w 282"/>
                    <a:gd name="T33" fmla="*/ 103 h 358"/>
                    <a:gd name="T34" fmla="*/ 199 w 282"/>
                    <a:gd name="T35" fmla="*/ 89 h 358"/>
                    <a:gd name="T36" fmla="*/ 240 w 282"/>
                    <a:gd name="T37" fmla="*/ 74 h 358"/>
                    <a:gd name="T38" fmla="*/ 261 w 282"/>
                    <a:gd name="T39" fmla="*/ 47 h 358"/>
                    <a:gd name="T40" fmla="*/ 261 w 282"/>
                    <a:gd name="T4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2" h="358">
                      <a:moveTo>
                        <a:pt x="261" y="0"/>
                      </a:moveTo>
                      <a:cubicBezTo>
                        <a:pt x="269" y="14"/>
                        <a:pt x="276" y="30"/>
                        <a:pt x="278" y="47"/>
                      </a:cubicBezTo>
                      <a:cubicBezTo>
                        <a:pt x="282" y="69"/>
                        <a:pt x="274" y="88"/>
                        <a:pt x="257" y="103"/>
                      </a:cubicBezTo>
                      <a:cubicBezTo>
                        <a:pt x="241" y="117"/>
                        <a:pt x="220" y="126"/>
                        <a:pt x="200" y="135"/>
                      </a:cubicBezTo>
                      <a:cubicBezTo>
                        <a:pt x="179" y="145"/>
                        <a:pt x="158" y="154"/>
                        <a:pt x="136" y="163"/>
                      </a:cubicBezTo>
                      <a:cubicBezTo>
                        <a:pt x="125" y="168"/>
                        <a:pt x="114" y="172"/>
                        <a:pt x="103" y="176"/>
                      </a:cubicBezTo>
                      <a:cubicBezTo>
                        <a:pt x="94" y="180"/>
                        <a:pt x="83" y="184"/>
                        <a:pt x="77" y="192"/>
                      </a:cubicBezTo>
                      <a:cubicBezTo>
                        <a:pt x="64" y="209"/>
                        <a:pt x="69" y="234"/>
                        <a:pt x="75" y="252"/>
                      </a:cubicBezTo>
                      <a:cubicBezTo>
                        <a:pt x="89" y="291"/>
                        <a:pt x="129" y="325"/>
                        <a:pt x="170" y="303"/>
                      </a:cubicBezTo>
                      <a:cubicBezTo>
                        <a:pt x="191" y="292"/>
                        <a:pt x="209" y="274"/>
                        <a:pt x="224" y="256"/>
                      </a:cubicBezTo>
                      <a:cubicBezTo>
                        <a:pt x="239" y="238"/>
                        <a:pt x="251" y="217"/>
                        <a:pt x="256" y="194"/>
                      </a:cubicBezTo>
                      <a:cubicBezTo>
                        <a:pt x="261" y="242"/>
                        <a:pt x="237" y="290"/>
                        <a:pt x="205" y="324"/>
                      </a:cubicBezTo>
                      <a:cubicBezTo>
                        <a:pt x="186" y="344"/>
                        <a:pt x="162" y="358"/>
                        <a:pt x="133" y="358"/>
                      </a:cubicBezTo>
                      <a:cubicBezTo>
                        <a:pt x="107" y="358"/>
                        <a:pt x="82" y="348"/>
                        <a:pt x="62" y="330"/>
                      </a:cubicBezTo>
                      <a:cubicBezTo>
                        <a:pt x="22" y="296"/>
                        <a:pt x="0" y="235"/>
                        <a:pt x="17" y="184"/>
                      </a:cubicBezTo>
                      <a:cubicBezTo>
                        <a:pt x="26" y="157"/>
                        <a:pt x="46" y="138"/>
                        <a:pt x="71" y="127"/>
                      </a:cubicBezTo>
                      <a:cubicBezTo>
                        <a:pt x="97" y="117"/>
                        <a:pt x="124" y="110"/>
                        <a:pt x="150" y="103"/>
                      </a:cubicBezTo>
                      <a:cubicBezTo>
                        <a:pt x="166" y="98"/>
                        <a:pt x="182" y="93"/>
                        <a:pt x="199" y="89"/>
                      </a:cubicBezTo>
                      <a:cubicBezTo>
                        <a:pt x="213" y="85"/>
                        <a:pt x="227" y="81"/>
                        <a:pt x="240" y="74"/>
                      </a:cubicBezTo>
                      <a:cubicBezTo>
                        <a:pt x="251" y="68"/>
                        <a:pt x="259" y="60"/>
                        <a:pt x="261" y="47"/>
                      </a:cubicBezTo>
                      <a:cubicBezTo>
                        <a:pt x="265" y="31"/>
                        <a:pt x="263" y="15"/>
                        <a:pt x="261" y="0"/>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93" name="Freeform 337">
                  <a:extLst>
                    <a:ext uri="{FF2B5EF4-FFF2-40B4-BE49-F238E27FC236}">
                      <a16:creationId xmlns:a16="http://schemas.microsoft.com/office/drawing/2014/main" id="{493B1FFA-FE24-5EAB-FF97-41F82BD03ECF}"/>
                    </a:ext>
                  </a:extLst>
                </p:cNvPr>
                <p:cNvSpPr>
                  <a:spLocks/>
                </p:cNvSpPr>
                <p:nvPr/>
              </p:nvSpPr>
              <p:spPr bwMode="auto">
                <a:xfrm>
                  <a:off x="5306080" y="2837382"/>
                  <a:ext cx="26826" cy="25781"/>
                </a:xfrm>
                <a:custGeom>
                  <a:avLst/>
                  <a:gdLst>
                    <a:gd name="T0" fmla="*/ 232 w 307"/>
                    <a:gd name="T1" fmla="*/ 0 h 298"/>
                    <a:gd name="T2" fmla="*/ 304 w 307"/>
                    <a:gd name="T3" fmla="*/ 131 h 298"/>
                    <a:gd name="T4" fmla="*/ 266 w 307"/>
                    <a:gd name="T5" fmla="*/ 214 h 298"/>
                    <a:gd name="T6" fmla="*/ 201 w 307"/>
                    <a:gd name="T7" fmla="*/ 274 h 298"/>
                    <a:gd name="T8" fmla="*/ 39 w 307"/>
                    <a:gd name="T9" fmla="*/ 225 h 298"/>
                    <a:gd name="T10" fmla="*/ 1 w 307"/>
                    <a:gd name="T11" fmla="*/ 147 h 298"/>
                    <a:gd name="T12" fmla="*/ 35 w 307"/>
                    <a:gd name="T13" fmla="*/ 67 h 298"/>
                    <a:gd name="T14" fmla="*/ 101 w 307"/>
                    <a:gd name="T15" fmla="*/ 53 h 298"/>
                    <a:gd name="T16" fmla="*/ 137 w 307"/>
                    <a:gd name="T17" fmla="*/ 124 h 298"/>
                    <a:gd name="T18" fmla="*/ 83 w 307"/>
                    <a:gd name="T19" fmla="*/ 68 h 298"/>
                    <a:gd name="T20" fmla="*/ 47 w 307"/>
                    <a:gd name="T21" fmla="*/ 162 h 298"/>
                    <a:gd name="T22" fmla="*/ 96 w 307"/>
                    <a:gd name="T23" fmla="*/ 203 h 298"/>
                    <a:gd name="T24" fmla="*/ 160 w 307"/>
                    <a:gd name="T25" fmla="*/ 223 h 298"/>
                    <a:gd name="T26" fmla="*/ 211 w 307"/>
                    <a:gd name="T27" fmla="*/ 193 h 298"/>
                    <a:gd name="T28" fmla="*/ 253 w 307"/>
                    <a:gd name="T29" fmla="*/ 143 h 298"/>
                    <a:gd name="T30" fmla="*/ 232 w 307"/>
                    <a:gd name="T3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7" h="298">
                      <a:moveTo>
                        <a:pt x="232" y="0"/>
                      </a:moveTo>
                      <a:cubicBezTo>
                        <a:pt x="270" y="32"/>
                        <a:pt x="307" y="77"/>
                        <a:pt x="304" y="131"/>
                      </a:cubicBezTo>
                      <a:cubicBezTo>
                        <a:pt x="302" y="163"/>
                        <a:pt x="285" y="189"/>
                        <a:pt x="266" y="214"/>
                      </a:cubicBezTo>
                      <a:cubicBezTo>
                        <a:pt x="249" y="238"/>
                        <a:pt x="229" y="261"/>
                        <a:pt x="201" y="274"/>
                      </a:cubicBezTo>
                      <a:cubicBezTo>
                        <a:pt x="145" y="298"/>
                        <a:pt x="80" y="266"/>
                        <a:pt x="39" y="225"/>
                      </a:cubicBezTo>
                      <a:cubicBezTo>
                        <a:pt x="18" y="204"/>
                        <a:pt x="2" y="178"/>
                        <a:pt x="1" y="147"/>
                      </a:cubicBezTo>
                      <a:cubicBezTo>
                        <a:pt x="0" y="117"/>
                        <a:pt x="12" y="86"/>
                        <a:pt x="35" y="67"/>
                      </a:cubicBezTo>
                      <a:cubicBezTo>
                        <a:pt x="54" y="52"/>
                        <a:pt x="79" y="45"/>
                        <a:pt x="101" y="53"/>
                      </a:cubicBezTo>
                      <a:cubicBezTo>
                        <a:pt x="128" y="63"/>
                        <a:pt x="147" y="95"/>
                        <a:pt x="137" y="124"/>
                      </a:cubicBezTo>
                      <a:cubicBezTo>
                        <a:pt x="142" y="92"/>
                        <a:pt x="114" y="62"/>
                        <a:pt x="83" y="68"/>
                      </a:cubicBezTo>
                      <a:cubicBezTo>
                        <a:pt x="43" y="76"/>
                        <a:pt x="27" y="128"/>
                        <a:pt x="47" y="162"/>
                      </a:cubicBezTo>
                      <a:cubicBezTo>
                        <a:pt x="59" y="180"/>
                        <a:pt x="78" y="193"/>
                        <a:pt x="96" y="203"/>
                      </a:cubicBezTo>
                      <a:cubicBezTo>
                        <a:pt x="115" y="213"/>
                        <a:pt x="138" y="223"/>
                        <a:pt x="160" y="223"/>
                      </a:cubicBezTo>
                      <a:cubicBezTo>
                        <a:pt x="181" y="222"/>
                        <a:pt x="197" y="208"/>
                        <a:pt x="211" y="193"/>
                      </a:cubicBezTo>
                      <a:cubicBezTo>
                        <a:pt x="226" y="178"/>
                        <a:pt x="242" y="162"/>
                        <a:pt x="253" y="143"/>
                      </a:cubicBezTo>
                      <a:cubicBezTo>
                        <a:pt x="280" y="98"/>
                        <a:pt x="251" y="42"/>
                        <a:pt x="232" y="0"/>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94" name="Freeform 339">
                  <a:extLst>
                    <a:ext uri="{FF2B5EF4-FFF2-40B4-BE49-F238E27FC236}">
                      <a16:creationId xmlns:a16="http://schemas.microsoft.com/office/drawing/2014/main" id="{458881E5-B7DF-5CB4-F17C-703A5A871A44}"/>
                    </a:ext>
                  </a:extLst>
                </p:cNvPr>
                <p:cNvSpPr>
                  <a:spLocks/>
                </p:cNvSpPr>
                <p:nvPr/>
              </p:nvSpPr>
              <p:spPr bwMode="auto">
                <a:xfrm>
                  <a:off x="5295629" y="2936673"/>
                  <a:ext cx="28568" cy="19858"/>
                </a:xfrm>
                <a:custGeom>
                  <a:avLst/>
                  <a:gdLst>
                    <a:gd name="T0" fmla="*/ 242 w 331"/>
                    <a:gd name="T1" fmla="*/ 0 h 226"/>
                    <a:gd name="T2" fmla="*/ 289 w 331"/>
                    <a:gd name="T3" fmla="*/ 37 h 226"/>
                    <a:gd name="T4" fmla="*/ 326 w 331"/>
                    <a:gd name="T5" fmla="*/ 100 h 226"/>
                    <a:gd name="T6" fmla="*/ 299 w 331"/>
                    <a:gd name="T7" fmla="*/ 167 h 226"/>
                    <a:gd name="T8" fmla="*/ 241 w 331"/>
                    <a:gd name="T9" fmla="*/ 205 h 226"/>
                    <a:gd name="T10" fmla="*/ 89 w 331"/>
                    <a:gd name="T11" fmla="*/ 204 h 226"/>
                    <a:gd name="T12" fmla="*/ 22 w 331"/>
                    <a:gd name="T13" fmla="*/ 87 h 226"/>
                    <a:gd name="T14" fmla="*/ 90 w 331"/>
                    <a:gd name="T15" fmla="*/ 47 h 226"/>
                    <a:gd name="T16" fmla="*/ 160 w 331"/>
                    <a:gd name="T17" fmla="*/ 86 h 226"/>
                    <a:gd name="T18" fmla="*/ 75 w 331"/>
                    <a:gd name="T19" fmla="*/ 75 h 226"/>
                    <a:gd name="T20" fmla="*/ 55 w 331"/>
                    <a:gd name="T21" fmla="*/ 114 h 226"/>
                    <a:gd name="T22" fmla="*/ 89 w 331"/>
                    <a:gd name="T23" fmla="*/ 147 h 226"/>
                    <a:gd name="T24" fmla="*/ 196 w 331"/>
                    <a:gd name="T25" fmla="*/ 158 h 226"/>
                    <a:gd name="T26" fmla="*/ 245 w 331"/>
                    <a:gd name="T27" fmla="*/ 139 h 226"/>
                    <a:gd name="T28" fmla="*/ 267 w 331"/>
                    <a:gd name="T29" fmla="*/ 124 h 226"/>
                    <a:gd name="T30" fmla="*/ 282 w 331"/>
                    <a:gd name="T31" fmla="*/ 109 h 226"/>
                    <a:gd name="T32" fmla="*/ 281 w 331"/>
                    <a:gd name="T33" fmla="*/ 85 h 226"/>
                    <a:gd name="T34" fmla="*/ 271 w 331"/>
                    <a:gd name="T35" fmla="*/ 58 h 226"/>
                    <a:gd name="T36" fmla="*/ 242 w 331"/>
                    <a:gd name="T3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1" h="226">
                      <a:moveTo>
                        <a:pt x="242" y="0"/>
                      </a:moveTo>
                      <a:cubicBezTo>
                        <a:pt x="260" y="9"/>
                        <a:pt x="276" y="22"/>
                        <a:pt x="289" y="37"/>
                      </a:cubicBezTo>
                      <a:cubicBezTo>
                        <a:pt x="305" y="55"/>
                        <a:pt x="321" y="76"/>
                        <a:pt x="326" y="100"/>
                      </a:cubicBezTo>
                      <a:cubicBezTo>
                        <a:pt x="331" y="127"/>
                        <a:pt x="317" y="149"/>
                        <a:pt x="299" y="167"/>
                      </a:cubicBezTo>
                      <a:cubicBezTo>
                        <a:pt x="282" y="184"/>
                        <a:pt x="263" y="197"/>
                        <a:pt x="241" y="205"/>
                      </a:cubicBezTo>
                      <a:cubicBezTo>
                        <a:pt x="193" y="226"/>
                        <a:pt x="137" y="225"/>
                        <a:pt x="89" y="204"/>
                      </a:cubicBezTo>
                      <a:cubicBezTo>
                        <a:pt x="47" y="185"/>
                        <a:pt x="0" y="139"/>
                        <a:pt x="22" y="87"/>
                      </a:cubicBezTo>
                      <a:cubicBezTo>
                        <a:pt x="34" y="60"/>
                        <a:pt x="62" y="45"/>
                        <a:pt x="90" y="47"/>
                      </a:cubicBezTo>
                      <a:cubicBezTo>
                        <a:pt x="118" y="48"/>
                        <a:pt x="142" y="65"/>
                        <a:pt x="160" y="86"/>
                      </a:cubicBezTo>
                      <a:cubicBezTo>
                        <a:pt x="134" y="73"/>
                        <a:pt x="103" y="59"/>
                        <a:pt x="75" y="75"/>
                      </a:cubicBezTo>
                      <a:cubicBezTo>
                        <a:pt x="61" y="82"/>
                        <a:pt x="50" y="97"/>
                        <a:pt x="55" y="114"/>
                      </a:cubicBezTo>
                      <a:cubicBezTo>
                        <a:pt x="59" y="130"/>
                        <a:pt x="75" y="141"/>
                        <a:pt x="89" y="147"/>
                      </a:cubicBezTo>
                      <a:cubicBezTo>
                        <a:pt x="123" y="162"/>
                        <a:pt x="160" y="165"/>
                        <a:pt x="196" y="158"/>
                      </a:cubicBezTo>
                      <a:cubicBezTo>
                        <a:pt x="213" y="154"/>
                        <a:pt x="230" y="148"/>
                        <a:pt x="245" y="139"/>
                      </a:cubicBezTo>
                      <a:cubicBezTo>
                        <a:pt x="253" y="135"/>
                        <a:pt x="260" y="130"/>
                        <a:pt x="267" y="124"/>
                      </a:cubicBezTo>
                      <a:cubicBezTo>
                        <a:pt x="273" y="120"/>
                        <a:pt x="280" y="115"/>
                        <a:pt x="282" y="109"/>
                      </a:cubicBezTo>
                      <a:cubicBezTo>
                        <a:pt x="285" y="101"/>
                        <a:pt x="283" y="92"/>
                        <a:pt x="281" y="85"/>
                      </a:cubicBezTo>
                      <a:cubicBezTo>
                        <a:pt x="278" y="76"/>
                        <a:pt x="275" y="67"/>
                        <a:pt x="271" y="58"/>
                      </a:cubicBezTo>
                      <a:cubicBezTo>
                        <a:pt x="263" y="38"/>
                        <a:pt x="253" y="18"/>
                        <a:pt x="242" y="0"/>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95" name="Freeform 341">
                  <a:extLst>
                    <a:ext uri="{FF2B5EF4-FFF2-40B4-BE49-F238E27FC236}">
                      <a16:creationId xmlns:a16="http://schemas.microsoft.com/office/drawing/2014/main" id="{34EA2FC2-806E-B76B-46F2-BC555C0BA14B}"/>
                    </a:ext>
                  </a:extLst>
                </p:cNvPr>
                <p:cNvSpPr>
                  <a:spLocks/>
                </p:cNvSpPr>
                <p:nvPr/>
              </p:nvSpPr>
              <p:spPr bwMode="auto">
                <a:xfrm>
                  <a:off x="5356249" y="2802543"/>
                  <a:ext cx="26478" cy="19858"/>
                </a:xfrm>
                <a:custGeom>
                  <a:avLst/>
                  <a:gdLst>
                    <a:gd name="T0" fmla="*/ 257 w 307"/>
                    <a:gd name="T1" fmla="*/ 0 h 230"/>
                    <a:gd name="T2" fmla="*/ 291 w 307"/>
                    <a:gd name="T3" fmla="*/ 127 h 230"/>
                    <a:gd name="T4" fmla="*/ 176 w 307"/>
                    <a:gd name="T5" fmla="*/ 219 h 230"/>
                    <a:gd name="T6" fmla="*/ 25 w 307"/>
                    <a:gd name="T7" fmla="*/ 172 h 230"/>
                    <a:gd name="T8" fmla="*/ 11 w 307"/>
                    <a:gd name="T9" fmla="*/ 98 h 230"/>
                    <a:gd name="T10" fmla="*/ 67 w 307"/>
                    <a:gd name="T11" fmla="*/ 56 h 230"/>
                    <a:gd name="T12" fmla="*/ 148 w 307"/>
                    <a:gd name="T13" fmla="*/ 59 h 230"/>
                    <a:gd name="T14" fmla="*/ 176 w 307"/>
                    <a:gd name="T15" fmla="*/ 123 h 230"/>
                    <a:gd name="T16" fmla="*/ 153 w 307"/>
                    <a:gd name="T17" fmla="*/ 90 h 230"/>
                    <a:gd name="T18" fmla="*/ 111 w 307"/>
                    <a:gd name="T19" fmla="*/ 69 h 230"/>
                    <a:gd name="T20" fmla="*/ 65 w 307"/>
                    <a:gd name="T21" fmla="*/ 99 h 230"/>
                    <a:gd name="T22" fmla="*/ 57 w 307"/>
                    <a:gd name="T23" fmla="*/ 132 h 230"/>
                    <a:gd name="T24" fmla="*/ 155 w 307"/>
                    <a:gd name="T25" fmla="*/ 162 h 230"/>
                    <a:gd name="T26" fmla="*/ 244 w 307"/>
                    <a:gd name="T27" fmla="*/ 117 h 230"/>
                    <a:gd name="T28" fmla="*/ 257 w 307"/>
                    <a:gd name="T29"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7" h="230">
                      <a:moveTo>
                        <a:pt x="257" y="0"/>
                      </a:moveTo>
                      <a:cubicBezTo>
                        <a:pt x="300" y="22"/>
                        <a:pt x="307" y="85"/>
                        <a:pt x="291" y="127"/>
                      </a:cubicBezTo>
                      <a:cubicBezTo>
                        <a:pt x="272" y="176"/>
                        <a:pt x="225" y="209"/>
                        <a:pt x="176" y="219"/>
                      </a:cubicBezTo>
                      <a:cubicBezTo>
                        <a:pt x="123" y="230"/>
                        <a:pt x="61" y="217"/>
                        <a:pt x="25" y="172"/>
                      </a:cubicBezTo>
                      <a:cubicBezTo>
                        <a:pt x="9" y="152"/>
                        <a:pt x="0" y="123"/>
                        <a:pt x="11" y="98"/>
                      </a:cubicBezTo>
                      <a:cubicBezTo>
                        <a:pt x="22" y="75"/>
                        <a:pt x="46" y="64"/>
                        <a:pt x="67" y="56"/>
                      </a:cubicBezTo>
                      <a:cubicBezTo>
                        <a:pt x="94" y="45"/>
                        <a:pt x="126" y="33"/>
                        <a:pt x="148" y="59"/>
                      </a:cubicBezTo>
                      <a:cubicBezTo>
                        <a:pt x="163" y="76"/>
                        <a:pt x="172" y="101"/>
                        <a:pt x="176" y="123"/>
                      </a:cubicBezTo>
                      <a:cubicBezTo>
                        <a:pt x="170" y="112"/>
                        <a:pt x="162" y="101"/>
                        <a:pt x="153" y="90"/>
                      </a:cubicBezTo>
                      <a:cubicBezTo>
                        <a:pt x="142" y="78"/>
                        <a:pt x="129" y="62"/>
                        <a:pt x="111" y="69"/>
                      </a:cubicBezTo>
                      <a:cubicBezTo>
                        <a:pt x="95" y="75"/>
                        <a:pt x="79" y="88"/>
                        <a:pt x="65" y="99"/>
                      </a:cubicBezTo>
                      <a:cubicBezTo>
                        <a:pt x="54" y="108"/>
                        <a:pt x="47" y="120"/>
                        <a:pt x="57" y="132"/>
                      </a:cubicBezTo>
                      <a:cubicBezTo>
                        <a:pt x="79" y="161"/>
                        <a:pt x="122" y="166"/>
                        <a:pt x="155" y="162"/>
                      </a:cubicBezTo>
                      <a:cubicBezTo>
                        <a:pt x="188" y="158"/>
                        <a:pt x="222" y="143"/>
                        <a:pt x="244" y="117"/>
                      </a:cubicBezTo>
                      <a:cubicBezTo>
                        <a:pt x="270" y="85"/>
                        <a:pt x="277" y="36"/>
                        <a:pt x="257" y="0"/>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96" name="Freeform 342">
                  <a:extLst>
                    <a:ext uri="{FF2B5EF4-FFF2-40B4-BE49-F238E27FC236}">
                      <a16:creationId xmlns:a16="http://schemas.microsoft.com/office/drawing/2014/main" id="{8637DCCB-0FC4-C793-630B-3AF486248848}"/>
                    </a:ext>
                  </a:extLst>
                </p:cNvPr>
                <p:cNvSpPr>
                  <a:spLocks/>
                </p:cNvSpPr>
                <p:nvPr/>
              </p:nvSpPr>
              <p:spPr bwMode="auto">
                <a:xfrm>
                  <a:off x="5492469" y="2811949"/>
                  <a:ext cx="28916" cy="40413"/>
                </a:xfrm>
                <a:custGeom>
                  <a:avLst/>
                  <a:gdLst>
                    <a:gd name="T0" fmla="*/ 146 w 338"/>
                    <a:gd name="T1" fmla="*/ 0 h 469"/>
                    <a:gd name="T2" fmla="*/ 114 w 338"/>
                    <a:gd name="T3" fmla="*/ 126 h 469"/>
                    <a:gd name="T4" fmla="*/ 72 w 338"/>
                    <a:gd name="T5" fmla="*/ 193 h 469"/>
                    <a:gd name="T6" fmla="*/ 69 w 338"/>
                    <a:gd name="T7" fmla="*/ 278 h 469"/>
                    <a:gd name="T8" fmla="*/ 174 w 338"/>
                    <a:gd name="T9" fmla="*/ 391 h 469"/>
                    <a:gd name="T10" fmla="*/ 254 w 338"/>
                    <a:gd name="T11" fmla="*/ 391 h 469"/>
                    <a:gd name="T12" fmla="*/ 282 w 338"/>
                    <a:gd name="T13" fmla="*/ 366 h 469"/>
                    <a:gd name="T14" fmla="*/ 288 w 338"/>
                    <a:gd name="T15" fmla="*/ 332 h 469"/>
                    <a:gd name="T16" fmla="*/ 257 w 338"/>
                    <a:gd name="T17" fmla="*/ 261 h 469"/>
                    <a:gd name="T18" fmla="*/ 212 w 338"/>
                    <a:gd name="T19" fmla="*/ 259 h 469"/>
                    <a:gd name="T20" fmla="*/ 173 w 338"/>
                    <a:gd name="T21" fmla="*/ 268 h 469"/>
                    <a:gd name="T22" fmla="*/ 248 w 338"/>
                    <a:gd name="T23" fmla="*/ 239 h 469"/>
                    <a:gd name="T24" fmla="*/ 298 w 338"/>
                    <a:gd name="T25" fmla="*/ 251 h 469"/>
                    <a:gd name="T26" fmla="*/ 323 w 338"/>
                    <a:gd name="T27" fmla="*/ 292 h 469"/>
                    <a:gd name="T28" fmla="*/ 323 w 338"/>
                    <a:gd name="T29" fmla="*/ 393 h 469"/>
                    <a:gd name="T30" fmla="*/ 246 w 338"/>
                    <a:gd name="T31" fmla="*/ 453 h 469"/>
                    <a:gd name="T32" fmla="*/ 62 w 338"/>
                    <a:gd name="T33" fmla="*/ 384 h 469"/>
                    <a:gd name="T34" fmla="*/ 25 w 338"/>
                    <a:gd name="T35" fmla="*/ 188 h 469"/>
                    <a:gd name="T36" fmla="*/ 55 w 338"/>
                    <a:gd name="T37" fmla="*/ 137 h 469"/>
                    <a:gd name="T38" fmla="*/ 96 w 338"/>
                    <a:gd name="T39" fmla="*/ 97 h 469"/>
                    <a:gd name="T40" fmla="*/ 146 w 338"/>
                    <a:gd name="T41"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8" h="469">
                      <a:moveTo>
                        <a:pt x="146" y="0"/>
                      </a:moveTo>
                      <a:cubicBezTo>
                        <a:pt x="159" y="45"/>
                        <a:pt x="143" y="90"/>
                        <a:pt x="114" y="126"/>
                      </a:cubicBezTo>
                      <a:cubicBezTo>
                        <a:pt x="97" y="147"/>
                        <a:pt x="81" y="167"/>
                        <a:pt x="72" y="193"/>
                      </a:cubicBezTo>
                      <a:cubicBezTo>
                        <a:pt x="64" y="220"/>
                        <a:pt x="63" y="250"/>
                        <a:pt x="69" y="278"/>
                      </a:cubicBezTo>
                      <a:cubicBezTo>
                        <a:pt x="82" y="330"/>
                        <a:pt x="124" y="372"/>
                        <a:pt x="174" y="391"/>
                      </a:cubicBezTo>
                      <a:cubicBezTo>
                        <a:pt x="200" y="400"/>
                        <a:pt x="229" y="403"/>
                        <a:pt x="254" y="391"/>
                      </a:cubicBezTo>
                      <a:cubicBezTo>
                        <a:pt x="266" y="385"/>
                        <a:pt x="276" y="377"/>
                        <a:pt x="282" y="366"/>
                      </a:cubicBezTo>
                      <a:cubicBezTo>
                        <a:pt x="287" y="355"/>
                        <a:pt x="288" y="343"/>
                        <a:pt x="288" y="332"/>
                      </a:cubicBezTo>
                      <a:cubicBezTo>
                        <a:pt x="288" y="309"/>
                        <a:pt x="285" y="266"/>
                        <a:pt x="257" y="261"/>
                      </a:cubicBezTo>
                      <a:cubicBezTo>
                        <a:pt x="242" y="259"/>
                        <a:pt x="227" y="259"/>
                        <a:pt x="212" y="259"/>
                      </a:cubicBezTo>
                      <a:cubicBezTo>
                        <a:pt x="199" y="259"/>
                        <a:pt x="184" y="261"/>
                        <a:pt x="173" y="268"/>
                      </a:cubicBezTo>
                      <a:cubicBezTo>
                        <a:pt x="189" y="246"/>
                        <a:pt x="223" y="242"/>
                        <a:pt x="248" y="239"/>
                      </a:cubicBezTo>
                      <a:cubicBezTo>
                        <a:pt x="267" y="237"/>
                        <a:pt x="284" y="238"/>
                        <a:pt x="298" y="251"/>
                      </a:cubicBezTo>
                      <a:cubicBezTo>
                        <a:pt x="310" y="262"/>
                        <a:pt x="318" y="277"/>
                        <a:pt x="323" y="292"/>
                      </a:cubicBezTo>
                      <a:cubicBezTo>
                        <a:pt x="334" y="324"/>
                        <a:pt x="338" y="362"/>
                        <a:pt x="323" y="393"/>
                      </a:cubicBezTo>
                      <a:cubicBezTo>
                        <a:pt x="309" y="423"/>
                        <a:pt x="279" y="445"/>
                        <a:pt x="246" y="453"/>
                      </a:cubicBezTo>
                      <a:cubicBezTo>
                        <a:pt x="179" y="469"/>
                        <a:pt x="106" y="435"/>
                        <a:pt x="62" y="384"/>
                      </a:cubicBezTo>
                      <a:cubicBezTo>
                        <a:pt x="15" y="330"/>
                        <a:pt x="0" y="255"/>
                        <a:pt x="25" y="188"/>
                      </a:cubicBezTo>
                      <a:cubicBezTo>
                        <a:pt x="32" y="169"/>
                        <a:pt x="42" y="152"/>
                        <a:pt x="55" y="137"/>
                      </a:cubicBezTo>
                      <a:cubicBezTo>
                        <a:pt x="67" y="122"/>
                        <a:pt x="82" y="110"/>
                        <a:pt x="96" y="97"/>
                      </a:cubicBezTo>
                      <a:cubicBezTo>
                        <a:pt x="125" y="72"/>
                        <a:pt x="143" y="38"/>
                        <a:pt x="146" y="0"/>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97" name="Freeform 345">
                  <a:extLst>
                    <a:ext uri="{FF2B5EF4-FFF2-40B4-BE49-F238E27FC236}">
                      <a16:creationId xmlns:a16="http://schemas.microsoft.com/office/drawing/2014/main" id="{63604D38-A1B2-91F2-2F53-1C37A03A77E2}"/>
                    </a:ext>
                  </a:extLst>
                </p:cNvPr>
                <p:cNvSpPr>
                  <a:spLocks/>
                </p:cNvSpPr>
                <p:nvPr/>
              </p:nvSpPr>
              <p:spPr bwMode="auto">
                <a:xfrm>
                  <a:off x="5380984" y="2774323"/>
                  <a:ext cx="26826" cy="18465"/>
                </a:xfrm>
                <a:custGeom>
                  <a:avLst/>
                  <a:gdLst>
                    <a:gd name="T0" fmla="*/ 0 w 311"/>
                    <a:gd name="T1" fmla="*/ 103 h 211"/>
                    <a:gd name="T2" fmla="*/ 56 w 311"/>
                    <a:gd name="T3" fmla="*/ 143 h 211"/>
                    <a:gd name="T4" fmla="*/ 139 w 311"/>
                    <a:gd name="T5" fmla="*/ 156 h 211"/>
                    <a:gd name="T6" fmla="*/ 225 w 311"/>
                    <a:gd name="T7" fmla="*/ 125 h 211"/>
                    <a:gd name="T8" fmla="*/ 246 w 311"/>
                    <a:gd name="T9" fmla="*/ 52 h 211"/>
                    <a:gd name="T10" fmla="*/ 206 w 311"/>
                    <a:gd name="T11" fmla="*/ 37 h 211"/>
                    <a:gd name="T12" fmla="*/ 175 w 311"/>
                    <a:gd name="T13" fmla="*/ 65 h 211"/>
                    <a:gd name="T14" fmla="*/ 174 w 311"/>
                    <a:gd name="T15" fmla="*/ 44 h 211"/>
                    <a:gd name="T16" fmla="*/ 185 w 311"/>
                    <a:gd name="T17" fmla="*/ 22 h 211"/>
                    <a:gd name="T18" fmla="*/ 232 w 311"/>
                    <a:gd name="T19" fmla="*/ 0 h 211"/>
                    <a:gd name="T20" fmla="*/ 309 w 311"/>
                    <a:gd name="T21" fmla="*/ 79 h 211"/>
                    <a:gd name="T22" fmla="*/ 242 w 311"/>
                    <a:gd name="T23" fmla="*/ 184 h 211"/>
                    <a:gd name="T24" fmla="*/ 106 w 311"/>
                    <a:gd name="T25" fmla="*/ 201 h 211"/>
                    <a:gd name="T26" fmla="*/ 39 w 311"/>
                    <a:gd name="T27" fmla="*/ 165 h 211"/>
                    <a:gd name="T28" fmla="*/ 0 w 311"/>
                    <a:gd name="T29" fmla="*/ 10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1" h="211">
                      <a:moveTo>
                        <a:pt x="0" y="103"/>
                      </a:moveTo>
                      <a:cubicBezTo>
                        <a:pt x="19" y="116"/>
                        <a:pt x="36" y="132"/>
                        <a:pt x="56" y="143"/>
                      </a:cubicBezTo>
                      <a:cubicBezTo>
                        <a:pt x="82" y="158"/>
                        <a:pt x="110" y="160"/>
                        <a:pt x="139" y="156"/>
                      </a:cubicBezTo>
                      <a:cubicBezTo>
                        <a:pt x="168" y="152"/>
                        <a:pt x="200" y="143"/>
                        <a:pt x="225" y="125"/>
                      </a:cubicBezTo>
                      <a:cubicBezTo>
                        <a:pt x="246" y="109"/>
                        <a:pt x="265" y="77"/>
                        <a:pt x="246" y="52"/>
                      </a:cubicBezTo>
                      <a:cubicBezTo>
                        <a:pt x="237" y="40"/>
                        <a:pt x="222" y="33"/>
                        <a:pt x="206" y="37"/>
                      </a:cubicBezTo>
                      <a:cubicBezTo>
                        <a:pt x="192" y="40"/>
                        <a:pt x="180" y="51"/>
                        <a:pt x="175" y="65"/>
                      </a:cubicBezTo>
                      <a:cubicBezTo>
                        <a:pt x="172" y="65"/>
                        <a:pt x="173" y="46"/>
                        <a:pt x="174" y="44"/>
                      </a:cubicBezTo>
                      <a:cubicBezTo>
                        <a:pt x="175" y="36"/>
                        <a:pt x="180" y="28"/>
                        <a:pt x="185" y="22"/>
                      </a:cubicBezTo>
                      <a:cubicBezTo>
                        <a:pt x="196" y="8"/>
                        <a:pt x="214" y="0"/>
                        <a:pt x="232" y="0"/>
                      </a:cubicBezTo>
                      <a:cubicBezTo>
                        <a:pt x="274" y="0"/>
                        <a:pt x="308" y="38"/>
                        <a:pt x="309" y="79"/>
                      </a:cubicBezTo>
                      <a:cubicBezTo>
                        <a:pt x="311" y="124"/>
                        <a:pt x="280" y="164"/>
                        <a:pt x="242" y="184"/>
                      </a:cubicBezTo>
                      <a:cubicBezTo>
                        <a:pt x="202" y="205"/>
                        <a:pt x="150" y="211"/>
                        <a:pt x="106" y="201"/>
                      </a:cubicBezTo>
                      <a:cubicBezTo>
                        <a:pt x="81" y="195"/>
                        <a:pt x="57" y="183"/>
                        <a:pt x="39" y="165"/>
                      </a:cubicBezTo>
                      <a:cubicBezTo>
                        <a:pt x="22" y="147"/>
                        <a:pt x="11" y="125"/>
                        <a:pt x="0" y="103"/>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98" name="Freeform 346">
                  <a:extLst>
                    <a:ext uri="{FF2B5EF4-FFF2-40B4-BE49-F238E27FC236}">
                      <a16:creationId xmlns:a16="http://schemas.microsoft.com/office/drawing/2014/main" id="{F801A9BA-5140-60D1-2531-29FCE81F2714}"/>
                    </a:ext>
                  </a:extLst>
                </p:cNvPr>
                <p:cNvSpPr>
                  <a:spLocks/>
                </p:cNvSpPr>
                <p:nvPr/>
              </p:nvSpPr>
              <p:spPr bwMode="auto">
                <a:xfrm>
                  <a:off x="5410249" y="2774323"/>
                  <a:ext cx="25432" cy="27871"/>
                </a:xfrm>
                <a:custGeom>
                  <a:avLst/>
                  <a:gdLst>
                    <a:gd name="T0" fmla="*/ 18 w 292"/>
                    <a:gd name="T1" fmla="*/ 122 h 322"/>
                    <a:gd name="T2" fmla="*/ 71 w 292"/>
                    <a:gd name="T3" fmla="*/ 16 h 322"/>
                    <a:gd name="T4" fmla="*/ 186 w 292"/>
                    <a:gd name="T5" fmla="*/ 72 h 322"/>
                    <a:gd name="T6" fmla="*/ 111 w 292"/>
                    <a:gd name="T7" fmla="*/ 191 h 322"/>
                    <a:gd name="T8" fmla="*/ 110 w 292"/>
                    <a:gd name="T9" fmla="*/ 253 h 322"/>
                    <a:gd name="T10" fmla="*/ 143 w 292"/>
                    <a:gd name="T11" fmla="*/ 267 h 322"/>
                    <a:gd name="T12" fmla="*/ 183 w 292"/>
                    <a:gd name="T13" fmla="*/ 274 h 322"/>
                    <a:gd name="T14" fmla="*/ 250 w 292"/>
                    <a:gd name="T15" fmla="*/ 248 h 322"/>
                    <a:gd name="T16" fmla="*/ 249 w 292"/>
                    <a:gd name="T17" fmla="*/ 162 h 322"/>
                    <a:gd name="T18" fmla="*/ 258 w 292"/>
                    <a:gd name="T19" fmla="*/ 290 h 322"/>
                    <a:gd name="T20" fmla="*/ 188 w 292"/>
                    <a:gd name="T21" fmla="*/ 320 h 322"/>
                    <a:gd name="T22" fmla="*/ 108 w 292"/>
                    <a:gd name="T23" fmla="*/ 312 h 322"/>
                    <a:gd name="T24" fmla="*/ 48 w 292"/>
                    <a:gd name="T25" fmla="*/ 267 h 322"/>
                    <a:gd name="T26" fmla="*/ 45 w 292"/>
                    <a:gd name="T27" fmla="*/ 190 h 322"/>
                    <a:gd name="T28" fmla="*/ 88 w 292"/>
                    <a:gd name="T29" fmla="*/ 123 h 322"/>
                    <a:gd name="T30" fmla="*/ 115 w 292"/>
                    <a:gd name="T31" fmla="*/ 94 h 322"/>
                    <a:gd name="T32" fmla="*/ 126 w 292"/>
                    <a:gd name="T33" fmla="*/ 79 h 322"/>
                    <a:gd name="T34" fmla="*/ 133 w 292"/>
                    <a:gd name="T35" fmla="*/ 65 h 322"/>
                    <a:gd name="T36" fmla="*/ 124 w 292"/>
                    <a:gd name="T37" fmla="*/ 59 h 322"/>
                    <a:gd name="T38" fmla="*/ 104 w 292"/>
                    <a:gd name="T39" fmla="*/ 52 h 322"/>
                    <a:gd name="T40" fmla="*/ 61 w 292"/>
                    <a:gd name="T41" fmla="*/ 57 h 322"/>
                    <a:gd name="T42" fmla="*/ 18 w 292"/>
                    <a:gd name="T43" fmla="*/ 12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2" h="322">
                      <a:moveTo>
                        <a:pt x="18" y="122"/>
                      </a:moveTo>
                      <a:cubicBezTo>
                        <a:pt x="0" y="79"/>
                        <a:pt x="30" y="31"/>
                        <a:pt x="71" y="16"/>
                      </a:cubicBezTo>
                      <a:cubicBezTo>
                        <a:pt x="112" y="0"/>
                        <a:pt x="191" y="14"/>
                        <a:pt x="186" y="72"/>
                      </a:cubicBezTo>
                      <a:cubicBezTo>
                        <a:pt x="182" y="121"/>
                        <a:pt x="135" y="152"/>
                        <a:pt x="111" y="191"/>
                      </a:cubicBezTo>
                      <a:cubicBezTo>
                        <a:pt x="99" y="209"/>
                        <a:pt x="89" y="237"/>
                        <a:pt x="110" y="253"/>
                      </a:cubicBezTo>
                      <a:cubicBezTo>
                        <a:pt x="119" y="260"/>
                        <a:pt x="132" y="264"/>
                        <a:pt x="143" y="267"/>
                      </a:cubicBezTo>
                      <a:cubicBezTo>
                        <a:pt x="156" y="270"/>
                        <a:pt x="169" y="273"/>
                        <a:pt x="183" y="274"/>
                      </a:cubicBezTo>
                      <a:cubicBezTo>
                        <a:pt x="207" y="276"/>
                        <a:pt x="237" y="273"/>
                        <a:pt x="250" y="248"/>
                      </a:cubicBezTo>
                      <a:cubicBezTo>
                        <a:pt x="263" y="223"/>
                        <a:pt x="257" y="189"/>
                        <a:pt x="249" y="162"/>
                      </a:cubicBezTo>
                      <a:cubicBezTo>
                        <a:pt x="275" y="198"/>
                        <a:pt x="292" y="254"/>
                        <a:pt x="258" y="290"/>
                      </a:cubicBezTo>
                      <a:cubicBezTo>
                        <a:pt x="241" y="310"/>
                        <a:pt x="214" y="318"/>
                        <a:pt x="188" y="320"/>
                      </a:cubicBezTo>
                      <a:cubicBezTo>
                        <a:pt x="162" y="322"/>
                        <a:pt x="133" y="319"/>
                        <a:pt x="108" y="312"/>
                      </a:cubicBezTo>
                      <a:cubicBezTo>
                        <a:pt x="83" y="304"/>
                        <a:pt x="60" y="290"/>
                        <a:pt x="48" y="267"/>
                      </a:cubicBezTo>
                      <a:cubicBezTo>
                        <a:pt x="36" y="243"/>
                        <a:pt x="37" y="215"/>
                        <a:pt x="45" y="190"/>
                      </a:cubicBezTo>
                      <a:cubicBezTo>
                        <a:pt x="54" y="164"/>
                        <a:pt x="70" y="143"/>
                        <a:pt x="88" y="123"/>
                      </a:cubicBezTo>
                      <a:cubicBezTo>
                        <a:pt x="97" y="114"/>
                        <a:pt x="106" y="104"/>
                        <a:pt x="115" y="94"/>
                      </a:cubicBezTo>
                      <a:cubicBezTo>
                        <a:pt x="119" y="90"/>
                        <a:pt x="123" y="85"/>
                        <a:pt x="126" y="79"/>
                      </a:cubicBezTo>
                      <a:cubicBezTo>
                        <a:pt x="128" y="77"/>
                        <a:pt x="134" y="69"/>
                        <a:pt x="133" y="65"/>
                      </a:cubicBezTo>
                      <a:cubicBezTo>
                        <a:pt x="133" y="63"/>
                        <a:pt x="127" y="60"/>
                        <a:pt x="124" y="59"/>
                      </a:cubicBezTo>
                      <a:cubicBezTo>
                        <a:pt x="118" y="55"/>
                        <a:pt x="111" y="53"/>
                        <a:pt x="104" y="52"/>
                      </a:cubicBezTo>
                      <a:cubicBezTo>
                        <a:pt x="90" y="49"/>
                        <a:pt x="75" y="51"/>
                        <a:pt x="61" y="57"/>
                      </a:cubicBezTo>
                      <a:cubicBezTo>
                        <a:pt x="36" y="68"/>
                        <a:pt x="19" y="95"/>
                        <a:pt x="18" y="122"/>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799" name="Freeform 347">
                  <a:extLst>
                    <a:ext uri="{FF2B5EF4-FFF2-40B4-BE49-F238E27FC236}">
                      <a16:creationId xmlns:a16="http://schemas.microsoft.com/office/drawing/2014/main" id="{41FCD4E6-48C2-6CD3-FDEB-7DCAED27E9E4}"/>
                    </a:ext>
                  </a:extLst>
                </p:cNvPr>
                <p:cNvSpPr>
                  <a:spLocks/>
                </p:cNvSpPr>
                <p:nvPr/>
              </p:nvSpPr>
              <p:spPr bwMode="auto">
                <a:xfrm>
                  <a:off x="5436378" y="2787213"/>
                  <a:ext cx="61665" cy="37278"/>
                </a:xfrm>
                <a:custGeom>
                  <a:avLst/>
                  <a:gdLst>
                    <a:gd name="T0" fmla="*/ 28 w 716"/>
                    <a:gd name="T1" fmla="*/ 160 h 429"/>
                    <a:gd name="T2" fmla="*/ 14 w 716"/>
                    <a:gd name="T3" fmla="*/ 148 h 429"/>
                    <a:gd name="T4" fmla="*/ 4 w 716"/>
                    <a:gd name="T5" fmla="*/ 123 h 429"/>
                    <a:gd name="T6" fmla="*/ 19 w 716"/>
                    <a:gd name="T7" fmla="*/ 60 h 429"/>
                    <a:gd name="T8" fmla="*/ 127 w 716"/>
                    <a:gd name="T9" fmla="*/ 1 h 429"/>
                    <a:gd name="T10" fmla="*/ 180 w 716"/>
                    <a:gd name="T11" fmla="*/ 20 h 429"/>
                    <a:gd name="T12" fmla="*/ 203 w 716"/>
                    <a:gd name="T13" fmla="*/ 76 h 429"/>
                    <a:gd name="T14" fmla="*/ 218 w 716"/>
                    <a:gd name="T15" fmla="*/ 139 h 429"/>
                    <a:gd name="T16" fmla="*/ 272 w 716"/>
                    <a:gd name="T17" fmla="*/ 160 h 429"/>
                    <a:gd name="T18" fmla="*/ 396 w 716"/>
                    <a:gd name="T19" fmla="*/ 111 h 429"/>
                    <a:gd name="T20" fmla="*/ 525 w 716"/>
                    <a:gd name="T21" fmla="*/ 123 h 429"/>
                    <a:gd name="T22" fmla="*/ 559 w 716"/>
                    <a:gd name="T23" fmla="*/ 242 h 429"/>
                    <a:gd name="T24" fmla="*/ 535 w 716"/>
                    <a:gd name="T25" fmla="*/ 292 h 429"/>
                    <a:gd name="T26" fmla="*/ 545 w 716"/>
                    <a:gd name="T27" fmla="*/ 349 h 429"/>
                    <a:gd name="T28" fmla="*/ 656 w 716"/>
                    <a:gd name="T29" fmla="*/ 377 h 429"/>
                    <a:gd name="T30" fmla="*/ 693 w 716"/>
                    <a:gd name="T31" fmla="*/ 333 h 429"/>
                    <a:gd name="T32" fmla="*/ 668 w 716"/>
                    <a:gd name="T33" fmla="*/ 280 h 429"/>
                    <a:gd name="T34" fmla="*/ 638 w 716"/>
                    <a:gd name="T35" fmla="*/ 270 h 429"/>
                    <a:gd name="T36" fmla="*/ 715 w 716"/>
                    <a:gd name="T37" fmla="*/ 334 h 429"/>
                    <a:gd name="T38" fmla="*/ 640 w 716"/>
                    <a:gd name="T39" fmla="*/ 419 h 429"/>
                    <a:gd name="T40" fmla="*/ 522 w 716"/>
                    <a:gd name="T41" fmla="*/ 394 h 429"/>
                    <a:gd name="T42" fmla="*/ 485 w 716"/>
                    <a:gd name="T43" fmla="*/ 271 h 429"/>
                    <a:gd name="T44" fmla="*/ 507 w 716"/>
                    <a:gd name="T45" fmla="*/ 216 h 429"/>
                    <a:gd name="T46" fmla="*/ 478 w 716"/>
                    <a:gd name="T47" fmla="*/ 163 h 429"/>
                    <a:gd name="T48" fmla="*/ 412 w 716"/>
                    <a:gd name="T49" fmla="*/ 169 h 429"/>
                    <a:gd name="T50" fmla="*/ 358 w 716"/>
                    <a:gd name="T51" fmla="*/ 194 h 429"/>
                    <a:gd name="T52" fmla="*/ 239 w 716"/>
                    <a:gd name="T53" fmla="*/ 215 h 429"/>
                    <a:gd name="T54" fmla="*/ 182 w 716"/>
                    <a:gd name="T55" fmla="*/ 181 h 429"/>
                    <a:gd name="T56" fmla="*/ 158 w 716"/>
                    <a:gd name="T57" fmla="*/ 118 h 429"/>
                    <a:gd name="T58" fmla="*/ 150 w 716"/>
                    <a:gd name="T59" fmla="*/ 55 h 429"/>
                    <a:gd name="T60" fmla="*/ 97 w 716"/>
                    <a:gd name="T61" fmla="*/ 43 h 429"/>
                    <a:gd name="T62" fmla="*/ 16 w 716"/>
                    <a:gd name="T63" fmla="*/ 134 h 429"/>
                    <a:gd name="T64" fmla="*/ 28 w 716"/>
                    <a:gd name="T65" fmla="*/ 160 h 429"/>
                    <a:gd name="T66" fmla="*/ 28 w 716"/>
                    <a:gd name="T67" fmla="*/ 16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6" h="429">
                      <a:moveTo>
                        <a:pt x="28" y="160"/>
                      </a:moveTo>
                      <a:cubicBezTo>
                        <a:pt x="27" y="161"/>
                        <a:pt x="15" y="149"/>
                        <a:pt x="14" y="148"/>
                      </a:cubicBezTo>
                      <a:cubicBezTo>
                        <a:pt x="9" y="141"/>
                        <a:pt x="5" y="132"/>
                        <a:pt x="4" y="123"/>
                      </a:cubicBezTo>
                      <a:cubicBezTo>
                        <a:pt x="0" y="101"/>
                        <a:pt x="6" y="78"/>
                        <a:pt x="19" y="60"/>
                      </a:cubicBezTo>
                      <a:cubicBezTo>
                        <a:pt x="42" y="27"/>
                        <a:pt x="86" y="3"/>
                        <a:pt x="127" y="1"/>
                      </a:cubicBezTo>
                      <a:cubicBezTo>
                        <a:pt x="147" y="0"/>
                        <a:pt x="166" y="5"/>
                        <a:pt x="180" y="20"/>
                      </a:cubicBezTo>
                      <a:cubicBezTo>
                        <a:pt x="194" y="35"/>
                        <a:pt x="199" y="56"/>
                        <a:pt x="203" y="76"/>
                      </a:cubicBezTo>
                      <a:cubicBezTo>
                        <a:pt x="206" y="97"/>
                        <a:pt x="206" y="120"/>
                        <a:pt x="218" y="139"/>
                      </a:cubicBezTo>
                      <a:cubicBezTo>
                        <a:pt x="229" y="158"/>
                        <a:pt x="251" y="162"/>
                        <a:pt x="272" y="160"/>
                      </a:cubicBezTo>
                      <a:cubicBezTo>
                        <a:pt x="317" y="156"/>
                        <a:pt x="355" y="126"/>
                        <a:pt x="396" y="111"/>
                      </a:cubicBezTo>
                      <a:cubicBezTo>
                        <a:pt x="439" y="95"/>
                        <a:pt x="488" y="93"/>
                        <a:pt x="525" y="123"/>
                      </a:cubicBezTo>
                      <a:cubicBezTo>
                        <a:pt x="559" y="151"/>
                        <a:pt x="573" y="200"/>
                        <a:pt x="559" y="242"/>
                      </a:cubicBezTo>
                      <a:cubicBezTo>
                        <a:pt x="554" y="260"/>
                        <a:pt x="541" y="274"/>
                        <a:pt x="535" y="292"/>
                      </a:cubicBezTo>
                      <a:cubicBezTo>
                        <a:pt x="529" y="311"/>
                        <a:pt x="534" y="332"/>
                        <a:pt x="545" y="349"/>
                      </a:cubicBezTo>
                      <a:cubicBezTo>
                        <a:pt x="568" y="384"/>
                        <a:pt x="619" y="392"/>
                        <a:pt x="656" y="377"/>
                      </a:cubicBezTo>
                      <a:cubicBezTo>
                        <a:pt x="676" y="369"/>
                        <a:pt x="690" y="354"/>
                        <a:pt x="693" y="333"/>
                      </a:cubicBezTo>
                      <a:cubicBezTo>
                        <a:pt x="696" y="311"/>
                        <a:pt x="686" y="291"/>
                        <a:pt x="668" y="280"/>
                      </a:cubicBezTo>
                      <a:cubicBezTo>
                        <a:pt x="659" y="274"/>
                        <a:pt x="648" y="270"/>
                        <a:pt x="638" y="270"/>
                      </a:cubicBezTo>
                      <a:cubicBezTo>
                        <a:pt x="678" y="261"/>
                        <a:pt x="714" y="294"/>
                        <a:pt x="715" y="334"/>
                      </a:cubicBezTo>
                      <a:cubicBezTo>
                        <a:pt x="716" y="379"/>
                        <a:pt x="680" y="409"/>
                        <a:pt x="640" y="419"/>
                      </a:cubicBezTo>
                      <a:cubicBezTo>
                        <a:pt x="599" y="429"/>
                        <a:pt x="554" y="421"/>
                        <a:pt x="522" y="394"/>
                      </a:cubicBezTo>
                      <a:cubicBezTo>
                        <a:pt x="487" y="364"/>
                        <a:pt x="472" y="314"/>
                        <a:pt x="485" y="271"/>
                      </a:cubicBezTo>
                      <a:cubicBezTo>
                        <a:pt x="491" y="252"/>
                        <a:pt x="506" y="236"/>
                        <a:pt x="507" y="216"/>
                      </a:cubicBezTo>
                      <a:cubicBezTo>
                        <a:pt x="509" y="195"/>
                        <a:pt x="498" y="171"/>
                        <a:pt x="478" y="163"/>
                      </a:cubicBezTo>
                      <a:cubicBezTo>
                        <a:pt x="456" y="154"/>
                        <a:pt x="432" y="161"/>
                        <a:pt x="412" y="169"/>
                      </a:cubicBezTo>
                      <a:cubicBezTo>
                        <a:pt x="393" y="176"/>
                        <a:pt x="376" y="186"/>
                        <a:pt x="358" y="194"/>
                      </a:cubicBezTo>
                      <a:cubicBezTo>
                        <a:pt x="322" y="211"/>
                        <a:pt x="279" y="223"/>
                        <a:pt x="239" y="215"/>
                      </a:cubicBezTo>
                      <a:cubicBezTo>
                        <a:pt x="217" y="210"/>
                        <a:pt x="197" y="199"/>
                        <a:pt x="182" y="181"/>
                      </a:cubicBezTo>
                      <a:cubicBezTo>
                        <a:pt x="167" y="163"/>
                        <a:pt x="161" y="141"/>
                        <a:pt x="158" y="118"/>
                      </a:cubicBezTo>
                      <a:cubicBezTo>
                        <a:pt x="155" y="98"/>
                        <a:pt x="157" y="74"/>
                        <a:pt x="150" y="55"/>
                      </a:cubicBezTo>
                      <a:cubicBezTo>
                        <a:pt x="141" y="34"/>
                        <a:pt x="114" y="39"/>
                        <a:pt x="97" y="43"/>
                      </a:cubicBezTo>
                      <a:cubicBezTo>
                        <a:pt x="55" y="54"/>
                        <a:pt x="9" y="85"/>
                        <a:pt x="16" y="134"/>
                      </a:cubicBezTo>
                      <a:cubicBezTo>
                        <a:pt x="18" y="143"/>
                        <a:pt x="21" y="153"/>
                        <a:pt x="28" y="160"/>
                      </a:cubicBezTo>
                      <a:cubicBezTo>
                        <a:pt x="28" y="159"/>
                        <a:pt x="17" y="148"/>
                        <a:pt x="28" y="160"/>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00" name="Freeform 348">
                  <a:extLst>
                    <a:ext uri="{FF2B5EF4-FFF2-40B4-BE49-F238E27FC236}">
                      <a16:creationId xmlns:a16="http://schemas.microsoft.com/office/drawing/2014/main" id="{7D74FFFA-DC3F-3C05-DF44-BE1B2BCBAA18}"/>
                    </a:ext>
                  </a:extLst>
                </p:cNvPr>
                <p:cNvSpPr>
                  <a:spLocks/>
                </p:cNvSpPr>
                <p:nvPr/>
              </p:nvSpPr>
              <p:spPr bwMode="auto">
                <a:xfrm>
                  <a:off x="5251383" y="2858633"/>
                  <a:ext cx="25432" cy="39716"/>
                </a:xfrm>
                <a:custGeom>
                  <a:avLst/>
                  <a:gdLst>
                    <a:gd name="T0" fmla="*/ 35 w 295"/>
                    <a:gd name="T1" fmla="*/ 0 h 458"/>
                    <a:gd name="T2" fmla="*/ 118 w 295"/>
                    <a:gd name="T3" fmla="*/ 100 h 458"/>
                    <a:gd name="T4" fmla="*/ 185 w 295"/>
                    <a:gd name="T5" fmla="*/ 143 h 458"/>
                    <a:gd name="T6" fmla="*/ 224 w 295"/>
                    <a:gd name="T7" fmla="*/ 217 h 458"/>
                    <a:gd name="T8" fmla="*/ 178 w 295"/>
                    <a:gd name="T9" fmla="*/ 364 h 458"/>
                    <a:gd name="T10" fmla="*/ 106 w 295"/>
                    <a:gd name="T11" fmla="*/ 399 h 458"/>
                    <a:gd name="T12" fmla="*/ 70 w 295"/>
                    <a:gd name="T13" fmla="*/ 388 h 458"/>
                    <a:gd name="T14" fmla="*/ 50 w 295"/>
                    <a:gd name="T15" fmla="*/ 360 h 458"/>
                    <a:gd name="T16" fmla="*/ 48 w 295"/>
                    <a:gd name="T17" fmla="*/ 283 h 458"/>
                    <a:gd name="T18" fmla="*/ 87 w 295"/>
                    <a:gd name="T19" fmla="*/ 262 h 458"/>
                    <a:gd name="T20" fmla="*/ 126 w 295"/>
                    <a:gd name="T21" fmla="*/ 253 h 458"/>
                    <a:gd name="T22" fmla="*/ 46 w 295"/>
                    <a:gd name="T23" fmla="*/ 259 h 458"/>
                    <a:gd name="T24" fmla="*/ 6 w 295"/>
                    <a:gd name="T25" fmla="*/ 292 h 458"/>
                    <a:gd name="T26" fmla="*/ 1 w 295"/>
                    <a:gd name="T27" fmla="*/ 340 h 458"/>
                    <a:gd name="T28" fmla="*/ 44 w 295"/>
                    <a:gd name="T29" fmla="*/ 431 h 458"/>
                    <a:gd name="T30" fmla="*/ 139 w 295"/>
                    <a:gd name="T31" fmla="*/ 451 h 458"/>
                    <a:gd name="T32" fmla="*/ 276 w 295"/>
                    <a:gd name="T33" fmla="*/ 310 h 458"/>
                    <a:gd name="T34" fmla="*/ 225 w 295"/>
                    <a:gd name="T35" fmla="*/ 117 h 458"/>
                    <a:gd name="T36" fmla="*/ 176 w 295"/>
                    <a:gd name="T37" fmla="*/ 84 h 458"/>
                    <a:gd name="T38" fmla="*/ 122 w 295"/>
                    <a:gd name="T39" fmla="*/ 66 h 458"/>
                    <a:gd name="T40" fmla="*/ 35 w 295"/>
                    <a:gd name="T41" fmla="*/ 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5" h="458">
                      <a:moveTo>
                        <a:pt x="35" y="0"/>
                      </a:moveTo>
                      <a:cubicBezTo>
                        <a:pt x="43" y="46"/>
                        <a:pt x="76" y="80"/>
                        <a:pt x="118" y="100"/>
                      </a:cubicBezTo>
                      <a:cubicBezTo>
                        <a:pt x="142" y="111"/>
                        <a:pt x="166" y="123"/>
                        <a:pt x="185" y="143"/>
                      </a:cubicBezTo>
                      <a:cubicBezTo>
                        <a:pt x="204" y="163"/>
                        <a:pt x="218" y="190"/>
                        <a:pt x="224" y="217"/>
                      </a:cubicBezTo>
                      <a:cubicBezTo>
                        <a:pt x="235" y="270"/>
                        <a:pt x="215" y="327"/>
                        <a:pt x="178" y="364"/>
                      </a:cubicBezTo>
                      <a:cubicBezTo>
                        <a:pt x="159" y="384"/>
                        <a:pt x="134" y="400"/>
                        <a:pt x="106" y="399"/>
                      </a:cubicBezTo>
                      <a:cubicBezTo>
                        <a:pt x="93" y="399"/>
                        <a:pt x="80" y="396"/>
                        <a:pt x="70" y="388"/>
                      </a:cubicBezTo>
                      <a:cubicBezTo>
                        <a:pt x="61" y="381"/>
                        <a:pt x="55" y="371"/>
                        <a:pt x="50" y="360"/>
                      </a:cubicBezTo>
                      <a:cubicBezTo>
                        <a:pt x="40" y="339"/>
                        <a:pt x="24" y="300"/>
                        <a:pt x="48" y="283"/>
                      </a:cubicBezTo>
                      <a:cubicBezTo>
                        <a:pt x="60" y="275"/>
                        <a:pt x="74" y="268"/>
                        <a:pt x="87" y="262"/>
                      </a:cubicBezTo>
                      <a:cubicBezTo>
                        <a:pt x="99" y="257"/>
                        <a:pt x="113" y="252"/>
                        <a:pt x="126" y="253"/>
                      </a:cubicBezTo>
                      <a:cubicBezTo>
                        <a:pt x="102" y="240"/>
                        <a:pt x="70" y="251"/>
                        <a:pt x="46" y="259"/>
                      </a:cubicBezTo>
                      <a:cubicBezTo>
                        <a:pt x="28" y="265"/>
                        <a:pt x="13" y="274"/>
                        <a:pt x="6" y="292"/>
                      </a:cubicBezTo>
                      <a:cubicBezTo>
                        <a:pt x="0" y="307"/>
                        <a:pt x="0" y="324"/>
                        <a:pt x="1" y="340"/>
                      </a:cubicBezTo>
                      <a:cubicBezTo>
                        <a:pt x="5" y="373"/>
                        <a:pt x="17" y="409"/>
                        <a:pt x="44" y="431"/>
                      </a:cubicBezTo>
                      <a:cubicBezTo>
                        <a:pt x="70" y="452"/>
                        <a:pt x="107" y="458"/>
                        <a:pt x="139" y="451"/>
                      </a:cubicBezTo>
                      <a:cubicBezTo>
                        <a:pt x="207" y="437"/>
                        <a:pt x="259" y="375"/>
                        <a:pt x="276" y="310"/>
                      </a:cubicBezTo>
                      <a:cubicBezTo>
                        <a:pt x="295" y="242"/>
                        <a:pt x="276" y="167"/>
                        <a:pt x="225" y="117"/>
                      </a:cubicBezTo>
                      <a:cubicBezTo>
                        <a:pt x="211" y="104"/>
                        <a:pt x="194" y="92"/>
                        <a:pt x="176" y="84"/>
                      </a:cubicBezTo>
                      <a:cubicBezTo>
                        <a:pt x="159" y="76"/>
                        <a:pt x="140" y="72"/>
                        <a:pt x="122" y="66"/>
                      </a:cubicBezTo>
                      <a:cubicBezTo>
                        <a:pt x="85" y="56"/>
                        <a:pt x="54" y="33"/>
                        <a:pt x="35" y="0"/>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01" name="Freeform 349">
                  <a:extLst>
                    <a:ext uri="{FF2B5EF4-FFF2-40B4-BE49-F238E27FC236}">
                      <a16:creationId xmlns:a16="http://schemas.microsoft.com/office/drawing/2014/main" id="{4A6C88A7-DCEA-62B6-2BF5-4CCD71274098}"/>
                    </a:ext>
                  </a:extLst>
                </p:cNvPr>
                <p:cNvSpPr>
                  <a:spLocks/>
                </p:cNvSpPr>
                <p:nvPr/>
              </p:nvSpPr>
              <p:spPr bwMode="auto">
                <a:xfrm>
                  <a:off x="5253473" y="2900092"/>
                  <a:ext cx="17768" cy="26826"/>
                </a:xfrm>
                <a:custGeom>
                  <a:avLst/>
                  <a:gdLst>
                    <a:gd name="T0" fmla="*/ 39 w 207"/>
                    <a:gd name="T1" fmla="*/ 310 h 310"/>
                    <a:gd name="T2" fmla="*/ 163 w 207"/>
                    <a:gd name="T3" fmla="*/ 235 h 310"/>
                    <a:gd name="T4" fmla="*/ 202 w 207"/>
                    <a:gd name="T5" fmla="*/ 85 h 310"/>
                    <a:gd name="T6" fmla="*/ 172 w 207"/>
                    <a:gd name="T7" fmla="*/ 19 h 310"/>
                    <a:gd name="T8" fmla="*/ 101 w 207"/>
                    <a:gd name="T9" fmla="*/ 3 h 310"/>
                    <a:gd name="T10" fmla="*/ 40 w 207"/>
                    <a:gd name="T11" fmla="*/ 8 h 310"/>
                    <a:gd name="T12" fmla="*/ 3 w 207"/>
                    <a:gd name="T13" fmla="*/ 72 h 310"/>
                    <a:gd name="T14" fmla="*/ 19 w 207"/>
                    <a:gd name="T15" fmla="*/ 143 h 310"/>
                    <a:gd name="T16" fmla="*/ 95 w 207"/>
                    <a:gd name="T17" fmla="*/ 159 h 310"/>
                    <a:gd name="T18" fmla="*/ 28 w 207"/>
                    <a:gd name="T19" fmla="*/ 112 h 310"/>
                    <a:gd name="T20" fmla="*/ 43 w 207"/>
                    <a:gd name="T21" fmla="*/ 62 h 310"/>
                    <a:gd name="T22" fmla="*/ 61 w 207"/>
                    <a:gd name="T23" fmla="*/ 48 h 310"/>
                    <a:gd name="T24" fmla="*/ 87 w 207"/>
                    <a:gd name="T25" fmla="*/ 52 h 310"/>
                    <a:gd name="T26" fmla="*/ 115 w 207"/>
                    <a:gd name="T27" fmla="*/ 56 h 310"/>
                    <a:gd name="T28" fmla="*/ 137 w 207"/>
                    <a:gd name="T29" fmla="*/ 64 h 310"/>
                    <a:gd name="T30" fmla="*/ 142 w 207"/>
                    <a:gd name="T31" fmla="*/ 81 h 310"/>
                    <a:gd name="T32" fmla="*/ 144 w 207"/>
                    <a:gd name="T33" fmla="*/ 111 h 310"/>
                    <a:gd name="T34" fmla="*/ 119 w 207"/>
                    <a:gd name="T35" fmla="*/ 215 h 310"/>
                    <a:gd name="T36" fmla="*/ 39 w 207"/>
                    <a:gd name="T37"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7" h="310">
                      <a:moveTo>
                        <a:pt x="39" y="310"/>
                      </a:moveTo>
                      <a:cubicBezTo>
                        <a:pt x="89" y="308"/>
                        <a:pt x="134" y="275"/>
                        <a:pt x="163" y="235"/>
                      </a:cubicBezTo>
                      <a:cubicBezTo>
                        <a:pt x="193" y="191"/>
                        <a:pt x="207" y="138"/>
                        <a:pt x="202" y="85"/>
                      </a:cubicBezTo>
                      <a:cubicBezTo>
                        <a:pt x="200" y="60"/>
                        <a:pt x="193" y="35"/>
                        <a:pt x="172" y="19"/>
                      </a:cubicBezTo>
                      <a:cubicBezTo>
                        <a:pt x="152" y="2"/>
                        <a:pt x="126" y="3"/>
                        <a:pt x="101" y="3"/>
                      </a:cubicBezTo>
                      <a:cubicBezTo>
                        <a:pt x="82" y="3"/>
                        <a:pt x="58" y="0"/>
                        <a:pt x="40" y="8"/>
                      </a:cubicBezTo>
                      <a:cubicBezTo>
                        <a:pt x="15" y="20"/>
                        <a:pt x="7" y="47"/>
                        <a:pt x="3" y="72"/>
                      </a:cubicBezTo>
                      <a:cubicBezTo>
                        <a:pt x="0" y="96"/>
                        <a:pt x="3" y="123"/>
                        <a:pt x="19" y="143"/>
                      </a:cubicBezTo>
                      <a:cubicBezTo>
                        <a:pt x="37" y="164"/>
                        <a:pt x="70" y="175"/>
                        <a:pt x="95" y="159"/>
                      </a:cubicBezTo>
                      <a:cubicBezTo>
                        <a:pt x="63" y="169"/>
                        <a:pt x="29" y="146"/>
                        <a:pt x="28" y="112"/>
                      </a:cubicBezTo>
                      <a:cubicBezTo>
                        <a:pt x="27" y="94"/>
                        <a:pt x="35" y="77"/>
                        <a:pt x="43" y="62"/>
                      </a:cubicBezTo>
                      <a:cubicBezTo>
                        <a:pt x="47" y="55"/>
                        <a:pt x="53" y="48"/>
                        <a:pt x="61" y="48"/>
                      </a:cubicBezTo>
                      <a:cubicBezTo>
                        <a:pt x="69" y="47"/>
                        <a:pt x="79" y="51"/>
                        <a:pt x="87" y="52"/>
                      </a:cubicBezTo>
                      <a:cubicBezTo>
                        <a:pt x="96" y="53"/>
                        <a:pt x="106" y="55"/>
                        <a:pt x="115" y="56"/>
                      </a:cubicBezTo>
                      <a:cubicBezTo>
                        <a:pt x="122" y="57"/>
                        <a:pt x="133" y="58"/>
                        <a:pt x="137" y="64"/>
                      </a:cubicBezTo>
                      <a:cubicBezTo>
                        <a:pt x="140" y="69"/>
                        <a:pt x="141" y="75"/>
                        <a:pt x="142" y="81"/>
                      </a:cubicBezTo>
                      <a:cubicBezTo>
                        <a:pt x="144" y="91"/>
                        <a:pt x="144" y="101"/>
                        <a:pt x="144" y="111"/>
                      </a:cubicBezTo>
                      <a:cubicBezTo>
                        <a:pt x="143" y="147"/>
                        <a:pt x="135" y="182"/>
                        <a:pt x="119" y="215"/>
                      </a:cubicBezTo>
                      <a:cubicBezTo>
                        <a:pt x="101" y="253"/>
                        <a:pt x="74" y="286"/>
                        <a:pt x="39" y="310"/>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02" name="Freeform 350">
                  <a:extLst>
                    <a:ext uri="{FF2B5EF4-FFF2-40B4-BE49-F238E27FC236}">
                      <a16:creationId xmlns:a16="http://schemas.microsoft.com/office/drawing/2014/main" id="{F13E8405-9287-1EE5-8915-B57EA6F701AC}"/>
                    </a:ext>
                  </a:extLst>
                </p:cNvPr>
                <p:cNvSpPr>
                  <a:spLocks/>
                </p:cNvSpPr>
                <p:nvPr/>
              </p:nvSpPr>
              <p:spPr bwMode="auto">
                <a:xfrm>
                  <a:off x="5327681" y="2779200"/>
                  <a:ext cx="26478" cy="15678"/>
                </a:xfrm>
                <a:custGeom>
                  <a:avLst/>
                  <a:gdLst>
                    <a:gd name="T0" fmla="*/ 306 w 306"/>
                    <a:gd name="T1" fmla="*/ 2 h 181"/>
                    <a:gd name="T2" fmla="*/ 273 w 306"/>
                    <a:gd name="T3" fmla="*/ 63 h 181"/>
                    <a:gd name="T4" fmla="*/ 204 w 306"/>
                    <a:gd name="T5" fmla="*/ 109 h 181"/>
                    <a:gd name="T6" fmla="*/ 113 w 306"/>
                    <a:gd name="T7" fmla="*/ 118 h 181"/>
                    <a:gd name="T8" fmla="*/ 62 w 306"/>
                    <a:gd name="T9" fmla="*/ 62 h 181"/>
                    <a:gd name="T10" fmla="*/ 91 w 306"/>
                    <a:gd name="T11" fmla="*/ 31 h 181"/>
                    <a:gd name="T12" fmla="*/ 132 w 306"/>
                    <a:gd name="T13" fmla="*/ 43 h 181"/>
                    <a:gd name="T14" fmla="*/ 124 w 306"/>
                    <a:gd name="T15" fmla="*/ 24 h 181"/>
                    <a:gd name="T16" fmla="*/ 104 w 306"/>
                    <a:gd name="T17" fmla="*/ 8 h 181"/>
                    <a:gd name="T18" fmla="*/ 53 w 306"/>
                    <a:gd name="T19" fmla="*/ 8 h 181"/>
                    <a:gd name="T20" fmla="*/ 17 w 306"/>
                    <a:gd name="T21" fmla="*/ 114 h 181"/>
                    <a:gd name="T22" fmla="*/ 123 w 306"/>
                    <a:gd name="T23" fmla="*/ 179 h 181"/>
                    <a:gd name="T24" fmla="*/ 253 w 306"/>
                    <a:gd name="T25" fmla="*/ 136 h 181"/>
                    <a:gd name="T26" fmla="*/ 297 w 306"/>
                    <a:gd name="T27" fmla="*/ 74 h 181"/>
                    <a:gd name="T28" fmla="*/ 306 w 306"/>
                    <a:gd name="T29" fmla="*/ 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6" h="181">
                      <a:moveTo>
                        <a:pt x="306" y="2"/>
                      </a:moveTo>
                      <a:cubicBezTo>
                        <a:pt x="294" y="22"/>
                        <a:pt x="286" y="44"/>
                        <a:pt x="273" y="63"/>
                      </a:cubicBezTo>
                      <a:cubicBezTo>
                        <a:pt x="256" y="86"/>
                        <a:pt x="231" y="101"/>
                        <a:pt x="204" y="109"/>
                      </a:cubicBezTo>
                      <a:cubicBezTo>
                        <a:pt x="175" y="118"/>
                        <a:pt x="142" y="124"/>
                        <a:pt x="113" y="118"/>
                      </a:cubicBezTo>
                      <a:cubicBezTo>
                        <a:pt x="87" y="113"/>
                        <a:pt x="56" y="92"/>
                        <a:pt x="62" y="62"/>
                      </a:cubicBezTo>
                      <a:cubicBezTo>
                        <a:pt x="65" y="47"/>
                        <a:pt x="76" y="34"/>
                        <a:pt x="91" y="31"/>
                      </a:cubicBezTo>
                      <a:cubicBezTo>
                        <a:pt x="106" y="28"/>
                        <a:pt x="122" y="33"/>
                        <a:pt x="132" y="43"/>
                      </a:cubicBezTo>
                      <a:cubicBezTo>
                        <a:pt x="135" y="42"/>
                        <a:pt x="125" y="25"/>
                        <a:pt x="124" y="24"/>
                      </a:cubicBezTo>
                      <a:cubicBezTo>
                        <a:pt x="119" y="17"/>
                        <a:pt x="112" y="12"/>
                        <a:pt x="104" y="8"/>
                      </a:cubicBezTo>
                      <a:cubicBezTo>
                        <a:pt x="88" y="0"/>
                        <a:pt x="69" y="1"/>
                        <a:pt x="53" y="8"/>
                      </a:cubicBezTo>
                      <a:cubicBezTo>
                        <a:pt x="14" y="27"/>
                        <a:pt x="0" y="76"/>
                        <a:pt x="17" y="114"/>
                      </a:cubicBezTo>
                      <a:cubicBezTo>
                        <a:pt x="35" y="155"/>
                        <a:pt x="79" y="177"/>
                        <a:pt x="123" y="179"/>
                      </a:cubicBezTo>
                      <a:cubicBezTo>
                        <a:pt x="168" y="181"/>
                        <a:pt x="217" y="164"/>
                        <a:pt x="253" y="136"/>
                      </a:cubicBezTo>
                      <a:cubicBezTo>
                        <a:pt x="273" y="120"/>
                        <a:pt x="289" y="99"/>
                        <a:pt x="297" y="74"/>
                      </a:cubicBezTo>
                      <a:cubicBezTo>
                        <a:pt x="305" y="51"/>
                        <a:pt x="306" y="26"/>
                        <a:pt x="306" y="2"/>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03" name="Freeform 351">
                  <a:extLst>
                    <a:ext uri="{FF2B5EF4-FFF2-40B4-BE49-F238E27FC236}">
                      <a16:creationId xmlns:a16="http://schemas.microsoft.com/office/drawing/2014/main" id="{CDAE4304-CBC5-7CCB-8BD9-95C3CB71D2DE}"/>
                    </a:ext>
                  </a:extLst>
                </p:cNvPr>
                <p:cNvSpPr>
                  <a:spLocks/>
                </p:cNvSpPr>
                <p:nvPr/>
              </p:nvSpPr>
              <p:spPr bwMode="auto">
                <a:xfrm>
                  <a:off x="5309564" y="2787562"/>
                  <a:ext cx="20555" cy="29613"/>
                </a:xfrm>
                <a:custGeom>
                  <a:avLst/>
                  <a:gdLst>
                    <a:gd name="T0" fmla="*/ 203 w 239"/>
                    <a:gd name="T1" fmla="*/ 77 h 343"/>
                    <a:gd name="T2" fmla="*/ 110 w 239"/>
                    <a:gd name="T3" fmla="*/ 4 h 343"/>
                    <a:gd name="T4" fmla="*/ 29 w 239"/>
                    <a:gd name="T5" fmla="*/ 105 h 343"/>
                    <a:gd name="T6" fmla="*/ 149 w 239"/>
                    <a:gd name="T7" fmla="*/ 179 h 343"/>
                    <a:gd name="T8" fmla="*/ 176 w 239"/>
                    <a:gd name="T9" fmla="*/ 235 h 343"/>
                    <a:gd name="T10" fmla="*/ 152 w 239"/>
                    <a:gd name="T11" fmla="*/ 262 h 343"/>
                    <a:gd name="T12" fmla="*/ 120 w 239"/>
                    <a:gd name="T13" fmla="*/ 285 h 343"/>
                    <a:gd name="T14" fmla="*/ 48 w 239"/>
                    <a:gd name="T15" fmla="*/ 291 h 343"/>
                    <a:gd name="T16" fmla="*/ 11 w 239"/>
                    <a:gd name="T17" fmla="*/ 213 h 343"/>
                    <a:gd name="T18" fmla="*/ 58 w 239"/>
                    <a:gd name="T19" fmla="*/ 333 h 343"/>
                    <a:gd name="T20" fmla="*/ 134 w 239"/>
                    <a:gd name="T21" fmla="*/ 329 h 343"/>
                    <a:gd name="T22" fmla="*/ 203 w 239"/>
                    <a:gd name="T23" fmla="*/ 287 h 343"/>
                    <a:gd name="T24" fmla="*/ 238 w 239"/>
                    <a:gd name="T25" fmla="*/ 221 h 343"/>
                    <a:gd name="T26" fmla="*/ 208 w 239"/>
                    <a:gd name="T27" fmla="*/ 150 h 343"/>
                    <a:gd name="T28" fmla="*/ 140 w 239"/>
                    <a:gd name="T29" fmla="*/ 109 h 343"/>
                    <a:gd name="T30" fmla="*/ 103 w 239"/>
                    <a:gd name="T31" fmla="*/ 94 h 343"/>
                    <a:gd name="T32" fmla="*/ 86 w 239"/>
                    <a:gd name="T33" fmla="*/ 85 h 343"/>
                    <a:gd name="T34" fmla="*/ 74 w 239"/>
                    <a:gd name="T35" fmla="*/ 75 h 343"/>
                    <a:gd name="T36" fmla="*/ 79 w 239"/>
                    <a:gd name="T37" fmla="*/ 66 h 343"/>
                    <a:gd name="T38" fmla="*/ 95 w 239"/>
                    <a:gd name="T39" fmla="*/ 51 h 343"/>
                    <a:gd name="T40" fmla="*/ 135 w 239"/>
                    <a:gd name="T41" fmla="*/ 37 h 343"/>
                    <a:gd name="T42" fmla="*/ 203 w 239"/>
                    <a:gd name="T43" fmla="*/ 77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 h="343">
                      <a:moveTo>
                        <a:pt x="203" y="77"/>
                      </a:moveTo>
                      <a:cubicBezTo>
                        <a:pt x="200" y="31"/>
                        <a:pt x="153" y="0"/>
                        <a:pt x="110" y="4"/>
                      </a:cubicBezTo>
                      <a:cubicBezTo>
                        <a:pt x="65" y="8"/>
                        <a:pt x="0" y="54"/>
                        <a:pt x="29" y="105"/>
                      </a:cubicBezTo>
                      <a:cubicBezTo>
                        <a:pt x="54" y="147"/>
                        <a:pt x="110" y="154"/>
                        <a:pt x="149" y="179"/>
                      </a:cubicBezTo>
                      <a:cubicBezTo>
                        <a:pt x="167" y="191"/>
                        <a:pt x="188" y="212"/>
                        <a:pt x="176" y="235"/>
                      </a:cubicBezTo>
                      <a:cubicBezTo>
                        <a:pt x="170" y="245"/>
                        <a:pt x="161" y="254"/>
                        <a:pt x="152" y="262"/>
                      </a:cubicBezTo>
                      <a:cubicBezTo>
                        <a:pt x="142" y="270"/>
                        <a:pt x="131" y="278"/>
                        <a:pt x="120" y="285"/>
                      </a:cubicBezTo>
                      <a:cubicBezTo>
                        <a:pt x="98" y="298"/>
                        <a:pt x="70" y="308"/>
                        <a:pt x="48" y="291"/>
                      </a:cubicBezTo>
                      <a:cubicBezTo>
                        <a:pt x="25" y="274"/>
                        <a:pt x="16" y="240"/>
                        <a:pt x="11" y="213"/>
                      </a:cubicBezTo>
                      <a:cubicBezTo>
                        <a:pt x="4" y="257"/>
                        <a:pt x="12" y="314"/>
                        <a:pt x="58" y="333"/>
                      </a:cubicBezTo>
                      <a:cubicBezTo>
                        <a:pt x="83" y="343"/>
                        <a:pt x="110" y="338"/>
                        <a:pt x="134" y="329"/>
                      </a:cubicBezTo>
                      <a:cubicBezTo>
                        <a:pt x="159" y="320"/>
                        <a:pt x="183" y="305"/>
                        <a:pt x="203" y="287"/>
                      </a:cubicBezTo>
                      <a:cubicBezTo>
                        <a:pt x="222" y="270"/>
                        <a:pt x="237" y="247"/>
                        <a:pt x="238" y="221"/>
                      </a:cubicBezTo>
                      <a:cubicBezTo>
                        <a:pt x="239" y="194"/>
                        <a:pt x="226" y="169"/>
                        <a:pt x="208" y="150"/>
                      </a:cubicBezTo>
                      <a:cubicBezTo>
                        <a:pt x="189" y="131"/>
                        <a:pt x="165" y="119"/>
                        <a:pt x="140" y="109"/>
                      </a:cubicBezTo>
                      <a:cubicBezTo>
                        <a:pt x="128" y="104"/>
                        <a:pt x="115" y="99"/>
                        <a:pt x="103" y="94"/>
                      </a:cubicBezTo>
                      <a:cubicBezTo>
                        <a:pt x="98" y="91"/>
                        <a:pt x="92" y="89"/>
                        <a:pt x="86" y="85"/>
                      </a:cubicBezTo>
                      <a:cubicBezTo>
                        <a:pt x="84" y="84"/>
                        <a:pt x="75" y="79"/>
                        <a:pt x="74" y="75"/>
                      </a:cubicBezTo>
                      <a:cubicBezTo>
                        <a:pt x="73" y="73"/>
                        <a:pt x="78" y="68"/>
                        <a:pt x="79" y="66"/>
                      </a:cubicBezTo>
                      <a:cubicBezTo>
                        <a:pt x="84" y="60"/>
                        <a:pt x="89" y="55"/>
                        <a:pt x="95" y="51"/>
                      </a:cubicBezTo>
                      <a:cubicBezTo>
                        <a:pt x="107" y="43"/>
                        <a:pt x="121" y="37"/>
                        <a:pt x="135" y="37"/>
                      </a:cubicBezTo>
                      <a:cubicBezTo>
                        <a:pt x="163" y="36"/>
                        <a:pt x="190" y="53"/>
                        <a:pt x="203" y="77"/>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04" name="Freeform 352">
                  <a:extLst>
                    <a:ext uri="{FF2B5EF4-FFF2-40B4-BE49-F238E27FC236}">
                      <a16:creationId xmlns:a16="http://schemas.microsoft.com/office/drawing/2014/main" id="{EEB12FAB-1841-DCF2-E8EA-A99C382D441F}"/>
                    </a:ext>
                  </a:extLst>
                </p:cNvPr>
                <p:cNvSpPr>
                  <a:spLocks/>
                </p:cNvSpPr>
                <p:nvPr/>
              </p:nvSpPr>
              <p:spPr bwMode="auto">
                <a:xfrm>
                  <a:off x="5255912" y="2806026"/>
                  <a:ext cx="49123" cy="54001"/>
                </a:xfrm>
                <a:custGeom>
                  <a:avLst/>
                  <a:gdLst>
                    <a:gd name="T0" fmla="*/ 561 w 570"/>
                    <a:gd name="T1" fmla="*/ 116 h 622"/>
                    <a:gd name="T2" fmla="*/ 568 w 570"/>
                    <a:gd name="T3" fmla="*/ 100 h 622"/>
                    <a:gd name="T4" fmla="*/ 567 w 570"/>
                    <a:gd name="T5" fmla="*/ 73 h 622"/>
                    <a:gd name="T6" fmla="*/ 526 w 570"/>
                    <a:gd name="T7" fmla="*/ 22 h 622"/>
                    <a:gd name="T8" fmla="*/ 403 w 570"/>
                    <a:gd name="T9" fmla="*/ 15 h 622"/>
                    <a:gd name="T10" fmla="*/ 363 w 570"/>
                    <a:gd name="T11" fmla="*/ 56 h 622"/>
                    <a:gd name="T12" fmla="*/ 367 w 570"/>
                    <a:gd name="T13" fmla="*/ 116 h 622"/>
                    <a:gd name="T14" fmla="*/ 380 w 570"/>
                    <a:gd name="T15" fmla="*/ 179 h 622"/>
                    <a:gd name="T16" fmla="*/ 341 w 570"/>
                    <a:gd name="T17" fmla="*/ 222 h 622"/>
                    <a:gd name="T18" fmla="*/ 207 w 570"/>
                    <a:gd name="T19" fmla="*/ 231 h 622"/>
                    <a:gd name="T20" fmla="*/ 96 w 570"/>
                    <a:gd name="T21" fmla="*/ 297 h 622"/>
                    <a:gd name="T22" fmla="*/ 116 w 570"/>
                    <a:gd name="T23" fmla="*/ 419 h 622"/>
                    <a:gd name="T24" fmla="*/ 159 w 570"/>
                    <a:gd name="T25" fmla="*/ 454 h 622"/>
                    <a:gd name="T26" fmla="*/ 175 w 570"/>
                    <a:gd name="T27" fmla="*/ 510 h 622"/>
                    <a:gd name="T28" fmla="*/ 87 w 570"/>
                    <a:gd name="T29" fmla="*/ 583 h 622"/>
                    <a:gd name="T30" fmla="*/ 35 w 570"/>
                    <a:gd name="T31" fmla="*/ 559 h 622"/>
                    <a:gd name="T32" fmla="*/ 34 w 570"/>
                    <a:gd name="T33" fmla="*/ 500 h 622"/>
                    <a:gd name="T34" fmla="*/ 58 w 570"/>
                    <a:gd name="T35" fmla="*/ 479 h 622"/>
                    <a:gd name="T36" fmla="*/ 16 w 570"/>
                    <a:gd name="T37" fmla="*/ 569 h 622"/>
                    <a:gd name="T38" fmla="*/ 120 w 570"/>
                    <a:gd name="T39" fmla="*/ 614 h 622"/>
                    <a:gd name="T40" fmla="*/ 216 w 570"/>
                    <a:gd name="T41" fmla="*/ 540 h 622"/>
                    <a:gd name="T42" fmla="*/ 195 w 570"/>
                    <a:gd name="T43" fmla="*/ 413 h 622"/>
                    <a:gd name="T44" fmla="*/ 152 w 570"/>
                    <a:gd name="T45" fmla="*/ 374 h 622"/>
                    <a:gd name="T46" fmla="*/ 156 w 570"/>
                    <a:gd name="T47" fmla="*/ 313 h 622"/>
                    <a:gd name="T48" fmla="*/ 218 w 570"/>
                    <a:gd name="T49" fmla="*/ 290 h 622"/>
                    <a:gd name="T50" fmla="*/ 278 w 570"/>
                    <a:gd name="T51" fmla="*/ 289 h 622"/>
                    <a:gd name="T52" fmla="*/ 394 w 570"/>
                    <a:gd name="T53" fmla="*/ 257 h 622"/>
                    <a:gd name="T54" fmla="*/ 430 w 570"/>
                    <a:gd name="T55" fmla="*/ 202 h 622"/>
                    <a:gd name="T56" fmla="*/ 426 w 570"/>
                    <a:gd name="T57" fmla="*/ 135 h 622"/>
                    <a:gd name="T58" fmla="*/ 405 w 570"/>
                    <a:gd name="T59" fmla="*/ 74 h 622"/>
                    <a:gd name="T60" fmla="*/ 448 w 570"/>
                    <a:gd name="T61" fmla="*/ 41 h 622"/>
                    <a:gd name="T62" fmla="*/ 560 w 570"/>
                    <a:gd name="T63" fmla="*/ 88 h 622"/>
                    <a:gd name="T64" fmla="*/ 561 w 570"/>
                    <a:gd name="T65" fmla="*/ 116 h 622"/>
                    <a:gd name="T66" fmla="*/ 561 w 570"/>
                    <a:gd name="T67" fmla="*/ 116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0" h="622">
                      <a:moveTo>
                        <a:pt x="561" y="116"/>
                      </a:moveTo>
                      <a:cubicBezTo>
                        <a:pt x="562" y="117"/>
                        <a:pt x="568" y="101"/>
                        <a:pt x="568" y="100"/>
                      </a:cubicBezTo>
                      <a:cubicBezTo>
                        <a:pt x="570" y="91"/>
                        <a:pt x="569" y="81"/>
                        <a:pt x="567" y="73"/>
                      </a:cubicBezTo>
                      <a:cubicBezTo>
                        <a:pt x="561" y="51"/>
                        <a:pt x="545" y="33"/>
                        <a:pt x="526" y="22"/>
                      </a:cubicBezTo>
                      <a:cubicBezTo>
                        <a:pt x="491" y="2"/>
                        <a:pt x="440" y="0"/>
                        <a:pt x="403" y="15"/>
                      </a:cubicBezTo>
                      <a:cubicBezTo>
                        <a:pt x="384" y="23"/>
                        <a:pt x="369" y="37"/>
                        <a:pt x="363" y="56"/>
                      </a:cubicBezTo>
                      <a:cubicBezTo>
                        <a:pt x="357" y="76"/>
                        <a:pt x="361" y="97"/>
                        <a:pt x="367" y="116"/>
                      </a:cubicBezTo>
                      <a:cubicBezTo>
                        <a:pt x="373" y="136"/>
                        <a:pt x="382" y="158"/>
                        <a:pt x="380" y="179"/>
                      </a:cubicBezTo>
                      <a:cubicBezTo>
                        <a:pt x="378" y="201"/>
                        <a:pt x="360" y="214"/>
                        <a:pt x="341" y="222"/>
                      </a:cubicBezTo>
                      <a:cubicBezTo>
                        <a:pt x="298" y="237"/>
                        <a:pt x="251" y="227"/>
                        <a:pt x="207" y="231"/>
                      </a:cubicBezTo>
                      <a:cubicBezTo>
                        <a:pt x="162" y="235"/>
                        <a:pt x="116" y="254"/>
                        <a:pt x="96" y="297"/>
                      </a:cubicBezTo>
                      <a:cubicBezTo>
                        <a:pt x="78" y="337"/>
                        <a:pt x="86" y="387"/>
                        <a:pt x="116" y="419"/>
                      </a:cubicBezTo>
                      <a:cubicBezTo>
                        <a:pt x="129" y="433"/>
                        <a:pt x="147" y="440"/>
                        <a:pt x="159" y="454"/>
                      </a:cubicBezTo>
                      <a:cubicBezTo>
                        <a:pt x="173" y="468"/>
                        <a:pt x="178" y="490"/>
                        <a:pt x="175" y="510"/>
                      </a:cubicBezTo>
                      <a:cubicBezTo>
                        <a:pt x="170" y="551"/>
                        <a:pt x="127" y="581"/>
                        <a:pt x="87" y="583"/>
                      </a:cubicBezTo>
                      <a:cubicBezTo>
                        <a:pt x="66" y="584"/>
                        <a:pt x="47" y="577"/>
                        <a:pt x="35" y="559"/>
                      </a:cubicBezTo>
                      <a:cubicBezTo>
                        <a:pt x="23" y="541"/>
                        <a:pt x="23" y="518"/>
                        <a:pt x="34" y="500"/>
                      </a:cubicBezTo>
                      <a:cubicBezTo>
                        <a:pt x="40" y="491"/>
                        <a:pt x="48" y="483"/>
                        <a:pt x="58" y="479"/>
                      </a:cubicBezTo>
                      <a:cubicBezTo>
                        <a:pt x="18" y="488"/>
                        <a:pt x="0" y="533"/>
                        <a:pt x="16" y="569"/>
                      </a:cubicBezTo>
                      <a:cubicBezTo>
                        <a:pt x="34" y="610"/>
                        <a:pt x="79" y="622"/>
                        <a:pt x="120" y="614"/>
                      </a:cubicBezTo>
                      <a:cubicBezTo>
                        <a:pt x="161" y="606"/>
                        <a:pt x="198" y="579"/>
                        <a:pt x="216" y="540"/>
                      </a:cubicBezTo>
                      <a:cubicBezTo>
                        <a:pt x="234" y="499"/>
                        <a:pt x="227" y="447"/>
                        <a:pt x="195" y="413"/>
                      </a:cubicBezTo>
                      <a:cubicBezTo>
                        <a:pt x="182" y="399"/>
                        <a:pt x="162" y="391"/>
                        <a:pt x="152" y="374"/>
                      </a:cubicBezTo>
                      <a:cubicBezTo>
                        <a:pt x="141" y="356"/>
                        <a:pt x="142" y="329"/>
                        <a:pt x="156" y="313"/>
                      </a:cubicBezTo>
                      <a:cubicBezTo>
                        <a:pt x="172" y="295"/>
                        <a:pt x="196" y="291"/>
                        <a:pt x="218" y="290"/>
                      </a:cubicBezTo>
                      <a:cubicBezTo>
                        <a:pt x="238" y="288"/>
                        <a:pt x="258" y="289"/>
                        <a:pt x="278" y="289"/>
                      </a:cubicBezTo>
                      <a:cubicBezTo>
                        <a:pt x="318" y="289"/>
                        <a:pt x="361" y="282"/>
                        <a:pt x="394" y="257"/>
                      </a:cubicBezTo>
                      <a:cubicBezTo>
                        <a:pt x="412" y="243"/>
                        <a:pt x="425" y="224"/>
                        <a:pt x="430" y="202"/>
                      </a:cubicBezTo>
                      <a:cubicBezTo>
                        <a:pt x="436" y="180"/>
                        <a:pt x="433" y="156"/>
                        <a:pt x="426" y="135"/>
                      </a:cubicBezTo>
                      <a:cubicBezTo>
                        <a:pt x="419" y="115"/>
                        <a:pt x="407" y="95"/>
                        <a:pt x="405" y="74"/>
                      </a:cubicBezTo>
                      <a:cubicBezTo>
                        <a:pt x="404" y="52"/>
                        <a:pt x="431" y="44"/>
                        <a:pt x="448" y="41"/>
                      </a:cubicBezTo>
                      <a:cubicBezTo>
                        <a:pt x="490" y="33"/>
                        <a:pt x="545" y="41"/>
                        <a:pt x="560" y="88"/>
                      </a:cubicBezTo>
                      <a:cubicBezTo>
                        <a:pt x="563" y="97"/>
                        <a:pt x="564" y="107"/>
                        <a:pt x="561" y="116"/>
                      </a:cubicBezTo>
                      <a:cubicBezTo>
                        <a:pt x="560" y="116"/>
                        <a:pt x="565" y="101"/>
                        <a:pt x="561" y="116"/>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grpSp>
          <p:grpSp>
            <p:nvGrpSpPr>
              <p:cNvPr id="550" name="Graphic 9">
                <a:extLst>
                  <a:ext uri="{FF2B5EF4-FFF2-40B4-BE49-F238E27FC236}">
                    <a16:creationId xmlns:a16="http://schemas.microsoft.com/office/drawing/2014/main" id="{285C1C9C-BCC7-2748-7310-6B412F1D8B7D}"/>
                  </a:ext>
                </a:extLst>
              </p:cNvPr>
              <p:cNvGrpSpPr/>
              <p:nvPr/>
            </p:nvGrpSpPr>
            <p:grpSpPr>
              <a:xfrm>
                <a:off x="2071758" y="4181166"/>
                <a:ext cx="1357083" cy="1721803"/>
                <a:chOff x="757962" y="2199400"/>
                <a:chExt cx="519629" cy="659281"/>
              </a:xfrm>
              <a:solidFill>
                <a:srgbClr val="FFFFFF"/>
              </a:solidFill>
            </p:grpSpPr>
            <p:sp>
              <p:nvSpPr>
                <p:cNvPr id="593" name="Freeform: Shape 592">
                  <a:extLst>
                    <a:ext uri="{FF2B5EF4-FFF2-40B4-BE49-F238E27FC236}">
                      <a16:creationId xmlns:a16="http://schemas.microsoft.com/office/drawing/2014/main" id="{D5E73815-6855-7550-D5FA-BCF37EB441E9}"/>
                    </a:ext>
                  </a:extLst>
                </p:cNvPr>
                <p:cNvSpPr/>
                <p:nvPr/>
              </p:nvSpPr>
              <p:spPr>
                <a:xfrm>
                  <a:off x="1073013" y="2358603"/>
                  <a:ext cx="103394" cy="77158"/>
                </a:xfrm>
                <a:custGeom>
                  <a:avLst/>
                  <a:gdLst>
                    <a:gd name="connsiteX0" fmla="*/ 22466 w 103394"/>
                    <a:gd name="connsiteY0" fmla="*/ 39739 h 77158"/>
                    <a:gd name="connsiteX1" fmla="*/ 89472 w 103394"/>
                    <a:gd name="connsiteY1" fmla="*/ 0 h 77158"/>
                    <a:gd name="connsiteX2" fmla="*/ 103395 w 103394"/>
                    <a:gd name="connsiteY2" fmla="*/ 8412 h 77158"/>
                    <a:gd name="connsiteX3" fmla="*/ 18695 w 103394"/>
                    <a:gd name="connsiteY3" fmla="*/ 77158 h 77158"/>
                    <a:gd name="connsiteX4" fmla="*/ 22466 w 103394"/>
                    <a:gd name="connsiteY4" fmla="*/ 39739 h 77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94" h="77158">
                      <a:moveTo>
                        <a:pt x="22466" y="39739"/>
                      </a:moveTo>
                      <a:cubicBezTo>
                        <a:pt x="48572" y="23786"/>
                        <a:pt x="63365" y="16824"/>
                        <a:pt x="89472" y="0"/>
                      </a:cubicBezTo>
                      <a:lnTo>
                        <a:pt x="103395" y="8412"/>
                      </a:lnTo>
                      <a:cubicBezTo>
                        <a:pt x="56404" y="49602"/>
                        <a:pt x="44511" y="71357"/>
                        <a:pt x="18695" y="77158"/>
                      </a:cubicBezTo>
                      <a:cubicBezTo>
                        <a:pt x="-19884" y="51342"/>
                        <a:pt x="11443" y="80349"/>
                        <a:pt x="22466" y="39739"/>
                      </a:cubicBezTo>
                      <a:close/>
                    </a:path>
                  </a:pathLst>
                </a:custGeom>
                <a:solidFill>
                  <a:srgbClr val="D0D0D0"/>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94" name="Freeform: Shape 593">
                  <a:extLst>
                    <a:ext uri="{FF2B5EF4-FFF2-40B4-BE49-F238E27FC236}">
                      <a16:creationId xmlns:a16="http://schemas.microsoft.com/office/drawing/2014/main" id="{AD40DAE6-7D39-48DA-2769-EC0B2536EDB4}"/>
                    </a:ext>
                  </a:extLst>
                </p:cNvPr>
                <p:cNvSpPr/>
                <p:nvPr/>
              </p:nvSpPr>
              <p:spPr>
                <a:xfrm>
                  <a:off x="1017160" y="2351352"/>
                  <a:ext cx="95671" cy="94562"/>
                </a:xfrm>
                <a:custGeom>
                  <a:avLst/>
                  <a:gdLst>
                    <a:gd name="connsiteX0" fmla="*/ 75128 w 95671"/>
                    <a:gd name="connsiteY0" fmla="*/ 44090 h 94562"/>
                    <a:gd name="connsiteX1" fmla="*/ 93982 w 95671"/>
                    <a:gd name="connsiteY1" fmla="*/ 79479 h 94562"/>
                    <a:gd name="connsiteX2" fmla="*/ 47861 w 95671"/>
                    <a:gd name="connsiteY2" fmla="*/ 94562 h 94562"/>
                    <a:gd name="connsiteX3" fmla="*/ 12763 w 95671"/>
                    <a:gd name="connsiteY3" fmla="*/ 62075 h 94562"/>
                    <a:gd name="connsiteX4" fmla="*/ 0 w 95671"/>
                    <a:gd name="connsiteY4" fmla="*/ 0 h 94562"/>
                    <a:gd name="connsiteX5" fmla="*/ 47861 w 95671"/>
                    <a:gd name="connsiteY5" fmla="*/ 51052 h 94562"/>
                    <a:gd name="connsiteX6" fmla="*/ 75128 w 95671"/>
                    <a:gd name="connsiteY6" fmla="*/ 44090 h 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671" h="94562">
                      <a:moveTo>
                        <a:pt x="75128" y="44090"/>
                      </a:moveTo>
                      <a:cubicBezTo>
                        <a:pt x="91082" y="45831"/>
                        <a:pt x="99494" y="74548"/>
                        <a:pt x="93982" y="79479"/>
                      </a:cubicBezTo>
                      <a:lnTo>
                        <a:pt x="47861" y="94562"/>
                      </a:lnTo>
                      <a:lnTo>
                        <a:pt x="12763" y="62075"/>
                      </a:lnTo>
                      <a:lnTo>
                        <a:pt x="0" y="0"/>
                      </a:lnTo>
                      <a:lnTo>
                        <a:pt x="47861" y="51052"/>
                      </a:lnTo>
                      <a:lnTo>
                        <a:pt x="75128" y="44090"/>
                      </a:lnTo>
                      <a:close/>
                    </a:path>
                  </a:pathLst>
                </a:custGeom>
                <a:solidFill>
                  <a:srgbClr val="06B7F4"/>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95" name="Freeform: Shape 594">
                  <a:extLst>
                    <a:ext uri="{FF2B5EF4-FFF2-40B4-BE49-F238E27FC236}">
                      <a16:creationId xmlns:a16="http://schemas.microsoft.com/office/drawing/2014/main" id="{70B3C26C-1CBF-7E5A-C7AA-6E9D12B696D9}"/>
                    </a:ext>
                  </a:extLst>
                </p:cNvPr>
                <p:cNvSpPr/>
                <p:nvPr/>
              </p:nvSpPr>
              <p:spPr>
                <a:xfrm>
                  <a:off x="926658" y="2646641"/>
                  <a:ext cx="51632" cy="85860"/>
                </a:xfrm>
                <a:custGeom>
                  <a:avLst/>
                  <a:gdLst>
                    <a:gd name="connsiteX0" fmla="*/ 25816 w 51632"/>
                    <a:gd name="connsiteY0" fmla="*/ 85860 h 85860"/>
                    <a:gd name="connsiteX1" fmla="*/ 25816 w 51632"/>
                    <a:gd name="connsiteY1" fmla="*/ 85860 h 85860"/>
                    <a:gd name="connsiteX2" fmla="*/ 0 w 51632"/>
                    <a:gd name="connsiteY2" fmla="*/ 60044 h 85860"/>
                    <a:gd name="connsiteX3" fmla="*/ 0 w 51632"/>
                    <a:gd name="connsiteY3" fmla="*/ 25816 h 85860"/>
                    <a:gd name="connsiteX4" fmla="*/ 25816 w 51632"/>
                    <a:gd name="connsiteY4" fmla="*/ 0 h 85860"/>
                    <a:gd name="connsiteX5" fmla="*/ 25816 w 51632"/>
                    <a:gd name="connsiteY5" fmla="*/ 0 h 85860"/>
                    <a:gd name="connsiteX6" fmla="*/ 51632 w 51632"/>
                    <a:gd name="connsiteY6" fmla="*/ 25816 h 85860"/>
                    <a:gd name="connsiteX7" fmla="*/ 51632 w 51632"/>
                    <a:gd name="connsiteY7" fmla="*/ 60044 h 85860"/>
                    <a:gd name="connsiteX8" fmla="*/ 25816 w 51632"/>
                    <a:gd name="connsiteY8" fmla="*/ 85860 h 8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32" h="85860">
                      <a:moveTo>
                        <a:pt x="25816" y="85860"/>
                      </a:moveTo>
                      <a:lnTo>
                        <a:pt x="25816" y="85860"/>
                      </a:lnTo>
                      <a:cubicBezTo>
                        <a:pt x="11603" y="85860"/>
                        <a:pt x="0" y="74258"/>
                        <a:pt x="0" y="60044"/>
                      </a:cubicBezTo>
                      <a:lnTo>
                        <a:pt x="0" y="25816"/>
                      </a:lnTo>
                      <a:cubicBezTo>
                        <a:pt x="0" y="11603"/>
                        <a:pt x="11603" y="0"/>
                        <a:pt x="25816" y="0"/>
                      </a:cubicBezTo>
                      <a:lnTo>
                        <a:pt x="25816" y="0"/>
                      </a:lnTo>
                      <a:cubicBezTo>
                        <a:pt x="40029" y="0"/>
                        <a:pt x="51632" y="11603"/>
                        <a:pt x="51632" y="25816"/>
                      </a:cubicBezTo>
                      <a:lnTo>
                        <a:pt x="51632" y="60044"/>
                      </a:lnTo>
                      <a:cubicBezTo>
                        <a:pt x="51632" y="74258"/>
                        <a:pt x="40029" y="85860"/>
                        <a:pt x="25816" y="85860"/>
                      </a:cubicBezTo>
                      <a:close/>
                    </a:path>
                  </a:pathLst>
                </a:custGeom>
                <a:solidFill>
                  <a:srgbClr val="4D4D4D"/>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grpSp>
              <p:nvGrpSpPr>
                <p:cNvPr id="596" name="Graphic 9">
                  <a:extLst>
                    <a:ext uri="{FF2B5EF4-FFF2-40B4-BE49-F238E27FC236}">
                      <a16:creationId xmlns:a16="http://schemas.microsoft.com/office/drawing/2014/main" id="{5D1CAC76-D1AA-7A0D-3989-14EAB7D7825B}"/>
                    </a:ext>
                  </a:extLst>
                </p:cNvPr>
                <p:cNvGrpSpPr/>
                <p:nvPr/>
              </p:nvGrpSpPr>
              <p:grpSpPr>
                <a:xfrm>
                  <a:off x="856172" y="2625756"/>
                  <a:ext cx="193475" cy="232634"/>
                  <a:chOff x="856172" y="2625756"/>
                  <a:chExt cx="193475" cy="232634"/>
                </a:xfrm>
                <a:solidFill>
                  <a:srgbClr val="FFFFFF"/>
                </a:solidFill>
              </p:grpSpPr>
              <p:sp>
                <p:nvSpPr>
                  <p:cNvPr id="623" name="Freeform: Shape 622">
                    <a:extLst>
                      <a:ext uri="{FF2B5EF4-FFF2-40B4-BE49-F238E27FC236}">
                        <a16:creationId xmlns:a16="http://schemas.microsoft.com/office/drawing/2014/main" id="{B9E522A6-13AC-611C-B4D0-A271444511B1}"/>
                      </a:ext>
                    </a:extLst>
                  </p:cNvPr>
                  <p:cNvSpPr/>
                  <p:nvPr/>
                </p:nvSpPr>
                <p:spPr>
                  <a:xfrm>
                    <a:off x="940872" y="2625756"/>
                    <a:ext cx="20884" cy="213780"/>
                  </a:xfrm>
                  <a:custGeom>
                    <a:avLst/>
                    <a:gdLst>
                      <a:gd name="connsiteX0" fmla="*/ 10442 w 20884"/>
                      <a:gd name="connsiteY0" fmla="*/ 213781 h 213780"/>
                      <a:gd name="connsiteX1" fmla="*/ 10442 w 20884"/>
                      <a:gd name="connsiteY1" fmla="*/ 213781 h 213780"/>
                      <a:gd name="connsiteX2" fmla="*/ 0 w 20884"/>
                      <a:gd name="connsiteY2" fmla="*/ 203338 h 213780"/>
                      <a:gd name="connsiteX3" fmla="*/ 0 w 20884"/>
                      <a:gd name="connsiteY3" fmla="*/ 10442 h 213780"/>
                      <a:gd name="connsiteX4" fmla="*/ 10442 w 20884"/>
                      <a:gd name="connsiteY4" fmla="*/ 0 h 213780"/>
                      <a:gd name="connsiteX5" fmla="*/ 10442 w 20884"/>
                      <a:gd name="connsiteY5" fmla="*/ 0 h 213780"/>
                      <a:gd name="connsiteX6" fmla="*/ 20885 w 20884"/>
                      <a:gd name="connsiteY6" fmla="*/ 10442 h 213780"/>
                      <a:gd name="connsiteX7" fmla="*/ 20885 w 20884"/>
                      <a:gd name="connsiteY7" fmla="*/ 203338 h 213780"/>
                      <a:gd name="connsiteX8" fmla="*/ 10442 w 20884"/>
                      <a:gd name="connsiteY8" fmla="*/ 213781 h 21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84" h="213780">
                        <a:moveTo>
                          <a:pt x="10442" y="213781"/>
                        </a:moveTo>
                        <a:lnTo>
                          <a:pt x="10442" y="213781"/>
                        </a:lnTo>
                        <a:cubicBezTo>
                          <a:pt x="4641" y="213781"/>
                          <a:pt x="0" y="209139"/>
                          <a:pt x="0" y="203338"/>
                        </a:cubicBezTo>
                        <a:lnTo>
                          <a:pt x="0" y="10442"/>
                        </a:lnTo>
                        <a:cubicBezTo>
                          <a:pt x="0" y="4641"/>
                          <a:pt x="4641" y="0"/>
                          <a:pt x="10442" y="0"/>
                        </a:cubicBezTo>
                        <a:lnTo>
                          <a:pt x="10442" y="0"/>
                        </a:lnTo>
                        <a:cubicBezTo>
                          <a:pt x="16244" y="0"/>
                          <a:pt x="20885" y="4641"/>
                          <a:pt x="20885" y="10442"/>
                        </a:cubicBezTo>
                        <a:lnTo>
                          <a:pt x="20885" y="203338"/>
                        </a:lnTo>
                        <a:cubicBezTo>
                          <a:pt x="20885" y="209139"/>
                          <a:pt x="16244" y="213781"/>
                          <a:pt x="10442" y="213781"/>
                        </a:cubicBezTo>
                        <a:close/>
                      </a:path>
                    </a:pathLst>
                  </a:custGeom>
                  <a:solidFill>
                    <a:srgbClr val="4D4D4D"/>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24" name="Freeform: Shape 623">
                    <a:extLst>
                      <a:ext uri="{FF2B5EF4-FFF2-40B4-BE49-F238E27FC236}">
                        <a16:creationId xmlns:a16="http://schemas.microsoft.com/office/drawing/2014/main" id="{57AA763E-7695-995A-C649-7A897BD3B72D}"/>
                      </a:ext>
                    </a:extLst>
                  </p:cNvPr>
                  <p:cNvSpPr/>
                  <p:nvPr/>
                </p:nvSpPr>
                <p:spPr>
                  <a:xfrm>
                    <a:off x="863133" y="2831125"/>
                    <a:ext cx="19158" cy="27266"/>
                  </a:xfrm>
                  <a:custGeom>
                    <a:avLst/>
                    <a:gdLst>
                      <a:gd name="connsiteX0" fmla="*/ 9572 w 19158"/>
                      <a:gd name="connsiteY0" fmla="*/ 27266 h 27266"/>
                      <a:gd name="connsiteX1" fmla="*/ 9572 w 19158"/>
                      <a:gd name="connsiteY1" fmla="*/ 27266 h 27266"/>
                      <a:gd name="connsiteX2" fmla="*/ 0 w 19158"/>
                      <a:gd name="connsiteY2" fmla="*/ 17694 h 27266"/>
                      <a:gd name="connsiteX3" fmla="*/ 0 w 19158"/>
                      <a:gd name="connsiteY3" fmla="*/ 9572 h 27266"/>
                      <a:gd name="connsiteX4" fmla="*/ 9572 w 19158"/>
                      <a:gd name="connsiteY4" fmla="*/ 0 h 27266"/>
                      <a:gd name="connsiteX5" fmla="*/ 9572 w 19158"/>
                      <a:gd name="connsiteY5" fmla="*/ 0 h 27266"/>
                      <a:gd name="connsiteX6" fmla="*/ 19145 w 19158"/>
                      <a:gd name="connsiteY6" fmla="*/ 9572 h 27266"/>
                      <a:gd name="connsiteX7" fmla="*/ 19145 w 19158"/>
                      <a:gd name="connsiteY7" fmla="*/ 17694 h 27266"/>
                      <a:gd name="connsiteX8" fmla="*/ 9572 w 19158"/>
                      <a:gd name="connsiteY8" fmla="*/ 27266 h 2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58" h="27266">
                        <a:moveTo>
                          <a:pt x="9572" y="27266"/>
                        </a:moveTo>
                        <a:lnTo>
                          <a:pt x="9572" y="27266"/>
                        </a:lnTo>
                        <a:cubicBezTo>
                          <a:pt x="4351" y="27266"/>
                          <a:pt x="0" y="22915"/>
                          <a:pt x="0" y="17694"/>
                        </a:cubicBezTo>
                        <a:lnTo>
                          <a:pt x="0" y="9572"/>
                        </a:lnTo>
                        <a:cubicBezTo>
                          <a:pt x="0" y="4351"/>
                          <a:pt x="4351" y="0"/>
                          <a:pt x="9572" y="0"/>
                        </a:cubicBezTo>
                        <a:lnTo>
                          <a:pt x="9572" y="0"/>
                        </a:lnTo>
                        <a:cubicBezTo>
                          <a:pt x="14794" y="0"/>
                          <a:pt x="19145" y="4351"/>
                          <a:pt x="19145" y="9572"/>
                        </a:cubicBezTo>
                        <a:lnTo>
                          <a:pt x="19145" y="17694"/>
                        </a:lnTo>
                        <a:cubicBezTo>
                          <a:pt x="19435" y="22915"/>
                          <a:pt x="15084" y="27266"/>
                          <a:pt x="9572" y="27266"/>
                        </a:cubicBezTo>
                        <a:close/>
                      </a:path>
                    </a:pathLst>
                  </a:custGeom>
                  <a:solidFill>
                    <a:srgbClr val="7F7F7F"/>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25" name="Freeform: Shape 624">
                    <a:extLst>
                      <a:ext uri="{FF2B5EF4-FFF2-40B4-BE49-F238E27FC236}">
                        <a16:creationId xmlns:a16="http://schemas.microsoft.com/office/drawing/2014/main" id="{4E57DD0A-297D-5455-B750-4B35649ACA7F}"/>
                      </a:ext>
                    </a:extLst>
                  </p:cNvPr>
                  <p:cNvSpPr/>
                  <p:nvPr/>
                </p:nvSpPr>
                <p:spPr>
                  <a:xfrm>
                    <a:off x="1020061" y="2831125"/>
                    <a:ext cx="19158" cy="27266"/>
                  </a:xfrm>
                  <a:custGeom>
                    <a:avLst/>
                    <a:gdLst>
                      <a:gd name="connsiteX0" fmla="*/ 9572 w 19158"/>
                      <a:gd name="connsiteY0" fmla="*/ 27266 h 27266"/>
                      <a:gd name="connsiteX1" fmla="*/ 9572 w 19158"/>
                      <a:gd name="connsiteY1" fmla="*/ 27266 h 27266"/>
                      <a:gd name="connsiteX2" fmla="*/ 0 w 19158"/>
                      <a:gd name="connsiteY2" fmla="*/ 17694 h 27266"/>
                      <a:gd name="connsiteX3" fmla="*/ 0 w 19158"/>
                      <a:gd name="connsiteY3" fmla="*/ 9572 h 27266"/>
                      <a:gd name="connsiteX4" fmla="*/ 9572 w 19158"/>
                      <a:gd name="connsiteY4" fmla="*/ 0 h 27266"/>
                      <a:gd name="connsiteX5" fmla="*/ 9572 w 19158"/>
                      <a:gd name="connsiteY5" fmla="*/ 0 h 27266"/>
                      <a:gd name="connsiteX6" fmla="*/ 19145 w 19158"/>
                      <a:gd name="connsiteY6" fmla="*/ 9572 h 27266"/>
                      <a:gd name="connsiteX7" fmla="*/ 19145 w 19158"/>
                      <a:gd name="connsiteY7" fmla="*/ 17694 h 27266"/>
                      <a:gd name="connsiteX8" fmla="*/ 9572 w 19158"/>
                      <a:gd name="connsiteY8" fmla="*/ 27266 h 2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58" h="27266">
                        <a:moveTo>
                          <a:pt x="9572" y="27266"/>
                        </a:moveTo>
                        <a:lnTo>
                          <a:pt x="9572" y="27266"/>
                        </a:lnTo>
                        <a:cubicBezTo>
                          <a:pt x="4351" y="27266"/>
                          <a:pt x="0" y="22915"/>
                          <a:pt x="0" y="17694"/>
                        </a:cubicBezTo>
                        <a:lnTo>
                          <a:pt x="0" y="9572"/>
                        </a:lnTo>
                        <a:cubicBezTo>
                          <a:pt x="0" y="4351"/>
                          <a:pt x="4351" y="0"/>
                          <a:pt x="9572" y="0"/>
                        </a:cubicBezTo>
                        <a:lnTo>
                          <a:pt x="9572" y="0"/>
                        </a:lnTo>
                        <a:cubicBezTo>
                          <a:pt x="14794" y="0"/>
                          <a:pt x="19145" y="4351"/>
                          <a:pt x="19145" y="9572"/>
                        </a:cubicBezTo>
                        <a:lnTo>
                          <a:pt x="19145" y="17694"/>
                        </a:lnTo>
                        <a:cubicBezTo>
                          <a:pt x="19435" y="22915"/>
                          <a:pt x="15084" y="27266"/>
                          <a:pt x="9572" y="27266"/>
                        </a:cubicBezTo>
                        <a:close/>
                      </a:path>
                    </a:pathLst>
                  </a:custGeom>
                  <a:solidFill>
                    <a:srgbClr val="7F7F7F"/>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26" name="Freeform: Shape 625">
                    <a:extLst>
                      <a:ext uri="{FF2B5EF4-FFF2-40B4-BE49-F238E27FC236}">
                        <a16:creationId xmlns:a16="http://schemas.microsoft.com/office/drawing/2014/main" id="{AE079124-4D1C-1C18-C331-54951BB821E1}"/>
                      </a:ext>
                    </a:extLst>
                  </p:cNvPr>
                  <p:cNvSpPr/>
                  <p:nvPr/>
                </p:nvSpPr>
                <p:spPr>
                  <a:xfrm>
                    <a:off x="942902" y="2831125"/>
                    <a:ext cx="19144" cy="27266"/>
                  </a:xfrm>
                  <a:custGeom>
                    <a:avLst/>
                    <a:gdLst>
                      <a:gd name="connsiteX0" fmla="*/ 9572 w 19144"/>
                      <a:gd name="connsiteY0" fmla="*/ 27266 h 27266"/>
                      <a:gd name="connsiteX1" fmla="*/ 9572 w 19144"/>
                      <a:gd name="connsiteY1" fmla="*/ 27266 h 27266"/>
                      <a:gd name="connsiteX2" fmla="*/ 0 w 19144"/>
                      <a:gd name="connsiteY2" fmla="*/ 17694 h 27266"/>
                      <a:gd name="connsiteX3" fmla="*/ 0 w 19144"/>
                      <a:gd name="connsiteY3" fmla="*/ 9572 h 27266"/>
                      <a:gd name="connsiteX4" fmla="*/ 9572 w 19144"/>
                      <a:gd name="connsiteY4" fmla="*/ 0 h 27266"/>
                      <a:gd name="connsiteX5" fmla="*/ 9572 w 19144"/>
                      <a:gd name="connsiteY5" fmla="*/ 0 h 27266"/>
                      <a:gd name="connsiteX6" fmla="*/ 19145 w 19144"/>
                      <a:gd name="connsiteY6" fmla="*/ 9572 h 27266"/>
                      <a:gd name="connsiteX7" fmla="*/ 19145 w 19144"/>
                      <a:gd name="connsiteY7" fmla="*/ 17694 h 27266"/>
                      <a:gd name="connsiteX8" fmla="*/ 9572 w 19144"/>
                      <a:gd name="connsiteY8" fmla="*/ 27266 h 2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4" h="27266">
                        <a:moveTo>
                          <a:pt x="9572" y="27266"/>
                        </a:moveTo>
                        <a:lnTo>
                          <a:pt x="9572" y="27266"/>
                        </a:lnTo>
                        <a:cubicBezTo>
                          <a:pt x="4351" y="27266"/>
                          <a:pt x="0" y="22915"/>
                          <a:pt x="0" y="17694"/>
                        </a:cubicBezTo>
                        <a:lnTo>
                          <a:pt x="0" y="9572"/>
                        </a:lnTo>
                        <a:cubicBezTo>
                          <a:pt x="0" y="4351"/>
                          <a:pt x="4351" y="0"/>
                          <a:pt x="9572" y="0"/>
                        </a:cubicBezTo>
                        <a:lnTo>
                          <a:pt x="9572" y="0"/>
                        </a:lnTo>
                        <a:cubicBezTo>
                          <a:pt x="14794" y="0"/>
                          <a:pt x="19145" y="4351"/>
                          <a:pt x="19145" y="9572"/>
                        </a:cubicBezTo>
                        <a:lnTo>
                          <a:pt x="19145" y="17694"/>
                        </a:lnTo>
                        <a:cubicBezTo>
                          <a:pt x="19145" y="22915"/>
                          <a:pt x="14794" y="27266"/>
                          <a:pt x="9572" y="27266"/>
                        </a:cubicBezTo>
                        <a:close/>
                      </a:path>
                    </a:pathLst>
                  </a:custGeom>
                  <a:solidFill>
                    <a:srgbClr val="7F7F7F"/>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27" name="Freeform: Shape 626">
                    <a:extLst>
                      <a:ext uri="{FF2B5EF4-FFF2-40B4-BE49-F238E27FC236}">
                        <a16:creationId xmlns:a16="http://schemas.microsoft.com/office/drawing/2014/main" id="{80AF6B3B-0E50-3F68-0981-44320E7B1753}"/>
                      </a:ext>
                    </a:extLst>
                  </p:cNvPr>
                  <p:cNvSpPr/>
                  <p:nvPr/>
                </p:nvSpPr>
                <p:spPr>
                  <a:xfrm>
                    <a:off x="856172" y="2831125"/>
                    <a:ext cx="193475" cy="16823"/>
                  </a:xfrm>
                  <a:custGeom>
                    <a:avLst/>
                    <a:gdLst>
                      <a:gd name="connsiteX0" fmla="*/ 184774 w 193475"/>
                      <a:gd name="connsiteY0" fmla="*/ 16824 h 16823"/>
                      <a:gd name="connsiteX1" fmla="*/ 8412 w 193475"/>
                      <a:gd name="connsiteY1" fmla="*/ 16824 h 16823"/>
                      <a:gd name="connsiteX2" fmla="*/ 0 w 193475"/>
                      <a:gd name="connsiteY2" fmla="*/ 8412 h 16823"/>
                      <a:gd name="connsiteX3" fmla="*/ 0 w 193475"/>
                      <a:gd name="connsiteY3" fmla="*/ 8412 h 16823"/>
                      <a:gd name="connsiteX4" fmla="*/ 8412 w 193475"/>
                      <a:gd name="connsiteY4" fmla="*/ 0 h 16823"/>
                      <a:gd name="connsiteX5" fmla="*/ 185064 w 193475"/>
                      <a:gd name="connsiteY5" fmla="*/ 0 h 16823"/>
                      <a:gd name="connsiteX6" fmla="*/ 193476 w 193475"/>
                      <a:gd name="connsiteY6" fmla="*/ 8412 h 16823"/>
                      <a:gd name="connsiteX7" fmla="*/ 193476 w 193475"/>
                      <a:gd name="connsiteY7" fmla="*/ 8412 h 16823"/>
                      <a:gd name="connsiteX8" fmla="*/ 184774 w 193475"/>
                      <a:gd name="connsiteY8" fmla="*/ 16824 h 1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75" h="16823">
                        <a:moveTo>
                          <a:pt x="184774" y="16824"/>
                        </a:moveTo>
                        <a:lnTo>
                          <a:pt x="8412" y="16824"/>
                        </a:lnTo>
                        <a:cubicBezTo>
                          <a:pt x="3771" y="16824"/>
                          <a:pt x="0" y="13053"/>
                          <a:pt x="0" y="8412"/>
                        </a:cubicBezTo>
                        <a:lnTo>
                          <a:pt x="0" y="8412"/>
                        </a:lnTo>
                        <a:cubicBezTo>
                          <a:pt x="0" y="3771"/>
                          <a:pt x="3771" y="0"/>
                          <a:pt x="8412" y="0"/>
                        </a:cubicBezTo>
                        <a:lnTo>
                          <a:pt x="185064" y="0"/>
                        </a:lnTo>
                        <a:cubicBezTo>
                          <a:pt x="189705" y="0"/>
                          <a:pt x="193476" y="3771"/>
                          <a:pt x="193476" y="8412"/>
                        </a:cubicBezTo>
                        <a:lnTo>
                          <a:pt x="193476" y="8412"/>
                        </a:lnTo>
                        <a:cubicBezTo>
                          <a:pt x="193186" y="13053"/>
                          <a:pt x="189415" y="16824"/>
                          <a:pt x="184774" y="16824"/>
                        </a:cubicBezTo>
                        <a:close/>
                      </a:path>
                    </a:pathLst>
                  </a:custGeom>
                  <a:solidFill>
                    <a:srgbClr val="4D4D4D"/>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grpSp>
            <p:sp>
              <p:nvSpPr>
                <p:cNvPr id="597" name="Freeform: Shape 596">
                  <a:extLst>
                    <a:ext uri="{FF2B5EF4-FFF2-40B4-BE49-F238E27FC236}">
                      <a16:creationId xmlns:a16="http://schemas.microsoft.com/office/drawing/2014/main" id="{D3E5AEBD-F524-FD3F-27E2-BAA0B3C31310}"/>
                    </a:ext>
                  </a:extLst>
                </p:cNvPr>
                <p:cNvSpPr/>
                <p:nvPr/>
              </p:nvSpPr>
              <p:spPr>
                <a:xfrm>
                  <a:off x="769731" y="2474341"/>
                  <a:ext cx="153446" cy="179262"/>
                </a:xfrm>
                <a:custGeom>
                  <a:avLst/>
                  <a:gdLst>
                    <a:gd name="connsiteX0" fmla="*/ 61205 w 153446"/>
                    <a:gd name="connsiteY0" fmla="*/ 148515 h 179262"/>
                    <a:gd name="connsiteX1" fmla="*/ 20305 w 153446"/>
                    <a:gd name="connsiteY1" fmla="*/ 0 h 179262"/>
                    <a:gd name="connsiteX2" fmla="*/ 0 w 153446"/>
                    <a:gd name="connsiteY2" fmla="*/ 0 h 179262"/>
                    <a:gd name="connsiteX3" fmla="*/ 44090 w 153446"/>
                    <a:gd name="connsiteY3" fmla="*/ 159828 h 179262"/>
                    <a:gd name="connsiteX4" fmla="*/ 69616 w 153446"/>
                    <a:gd name="connsiteY4" fmla="*/ 179262 h 179262"/>
                    <a:gd name="connsiteX5" fmla="*/ 69616 w 153446"/>
                    <a:gd name="connsiteY5" fmla="*/ 179262 h 179262"/>
                    <a:gd name="connsiteX6" fmla="*/ 153446 w 153446"/>
                    <a:gd name="connsiteY6" fmla="*/ 179262 h 179262"/>
                    <a:gd name="connsiteX7" fmla="*/ 153446 w 153446"/>
                    <a:gd name="connsiteY7" fmla="*/ 158958 h 179262"/>
                    <a:gd name="connsiteX8" fmla="*/ 75128 w 153446"/>
                    <a:gd name="connsiteY8" fmla="*/ 158958 h 179262"/>
                    <a:gd name="connsiteX9" fmla="*/ 61205 w 153446"/>
                    <a:gd name="connsiteY9" fmla="*/ 148515 h 17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446" h="179262">
                      <a:moveTo>
                        <a:pt x="61205" y="148515"/>
                      </a:moveTo>
                      <a:lnTo>
                        <a:pt x="20305" y="0"/>
                      </a:lnTo>
                      <a:lnTo>
                        <a:pt x="0" y="0"/>
                      </a:lnTo>
                      <a:lnTo>
                        <a:pt x="44090" y="159828"/>
                      </a:lnTo>
                      <a:cubicBezTo>
                        <a:pt x="47281" y="171431"/>
                        <a:pt x="57724" y="179262"/>
                        <a:pt x="69616" y="179262"/>
                      </a:cubicBezTo>
                      <a:lnTo>
                        <a:pt x="69616" y="179262"/>
                      </a:lnTo>
                      <a:lnTo>
                        <a:pt x="153446" y="179262"/>
                      </a:lnTo>
                      <a:lnTo>
                        <a:pt x="153446" y="158958"/>
                      </a:lnTo>
                      <a:lnTo>
                        <a:pt x="75128" y="158958"/>
                      </a:lnTo>
                      <a:cubicBezTo>
                        <a:pt x="68746" y="158958"/>
                        <a:pt x="62945" y="154607"/>
                        <a:pt x="61205" y="148515"/>
                      </a:cubicBezTo>
                      <a:close/>
                    </a:path>
                  </a:pathLst>
                </a:custGeom>
                <a:solidFill>
                  <a:srgbClr val="4D4D4D"/>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98" name="Freeform: Shape 597">
                  <a:extLst>
                    <a:ext uri="{FF2B5EF4-FFF2-40B4-BE49-F238E27FC236}">
                      <a16:creationId xmlns:a16="http://schemas.microsoft.com/office/drawing/2014/main" id="{8504F353-542E-F2ED-CC0F-E5384115148A}"/>
                    </a:ext>
                  </a:extLst>
                </p:cNvPr>
                <p:cNvSpPr/>
                <p:nvPr/>
              </p:nvSpPr>
              <p:spPr>
                <a:xfrm>
                  <a:off x="842538" y="2613574"/>
                  <a:ext cx="233795" cy="58593"/>
                </a:xfrm>
                <a:custGeom>
                  <a:avLst/>
                  <a:gdLst>
                    <a:gd name="connsiteX0" fmla="*/ 29297 w 233795"/>
                    <a:gd name="connsiteY0" fmla="*/ 58594 h 58593"/>
                    <a:gd name="connsiteX1" fmla="*/ 204498 w 233795"/>
                    <a:gd name="connsiteY1" fmla="*/ 58594 h 58593"/>
                    <a:gd name="connsiteX2" fmla="*/ 233795 w 233795"/>
                    <a:gd name="connsiteY2" fmla="*/ 29297 h 58593"/>
                    <a:gd name="connsiteX3" fmla="*/ 233795 w 233795"/>
                    <a:gd name="connsiteY3" fmla="*/ 29297 h 58593"/>
                    <a:gd name="connsiteX4" fmla="*/ 204498 w 233795"/>
                    <a:gd name="connsiteY4" fmla="*/ 0 h 58593"/>
                    <a:gd name="connsiteX5" fmla="*/ 29297 w 233795"/>
                    <a:gd name="connsiteY5" fmla="*/ 0 h 58593"/>
                    <a:gd name="connsiteX6" fmla="*/ 0 w 233795"/>
                    <a:gd name="connsiteY6" fmla="*/ 29297 h 58593"/>
                    <a:gd name="connsiteX7" fmla="*/ 0 w 233795"/>
                    <a:gd name="connsiteY7" fmla="*/ 29297 h 58593"/>
                    <a:gd name="connsiteX8" fmla="*/ 29297 w 233795"/>
                    <a:gd name="connsiteY8" fmla="*/ 58594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795" h="58593">
                      <a:moveTo>
                        <a:pt x="29297" y="58594"/>
                      </a:moveTo>
                      <a:lnTo>
                        <a:pt x="204498" y="58594"/>
                      </a:lnTo>
                      <a:cubicBezTo>
                        <a:pt x="220742" y="58594"/>
                        <a:pt x="233795" y="45541"/>
                        <a:pt x="233795" y="29297"/>
                      </a:cubicBezTo>
                      <a:lnTo>
                        <a:pt x="233795" y="29297"/>
                      </a:lnTo>
                      <a:cubicBezTo>
                        <a:pt x="233795" y="13053"/>
                        <a:pt x="220742" y="0"/>
                        <a:pt x="204498" y="0"/>
                      </a:cubicBezTo>
                      <a:lnTo>
                        <a:pt x="29297" y="0"/>
                      </a:lnTo>
                      <a:cubicBezTo>
                        <a:pt x="13053" y="0"/>
                        <a:pt x="0" y="13053"/>
                        <a:pt x="0" y="29297"/>
                      </a:cubicBezTo>
                      <a:lnTo>
                        <a:pt x="0" y="29297"/>
                      </a:lnTo>
                      <a:cubicBezTo>
                        <a:pt x="0" y="45541"/>
                        <a:pt x="13053" y="58594"/>
                        <a:pt x="29297" y="58594"/>
                      </a:cubicBezTo>
                      <a:close/>
                    </a:path>
                  </a:pathLst>
                </a:custGeom>
                <a:solidFill>
                  <a:srgbClr val="7F7F7F"/>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99" name="Freeform: Shape 598">
                  <a:extLst>
                    <a:ext uri="{FF2B5EF4-FFF2-40B4-BE49-F238E27FC236}">
                      <a16:creationId xmlns:a16="http://schemas.microsoft.com/office/drawing/2014/main" id="{E70E4497-08C4-BF10-DC10-F894859276D1}"/>
                    </a:ext>
                  </a:extLst>
                </p:cNvPr>
                <p:cNvSpPr/>
                <p:nvPr/>
              </p:nvSpPr>
              <p:spPr>
                <a:xfrm>
                  <a:off x="760664" y="2329231"/>
                  <a:ext cx="111247" cy="265853"/>
                </a:xfrm>
                <a:custGeom>
                  <a:avLst/>
                  <a:gdLst>
                    <a:gd name="connsiteX0" fmla="*/ 946 w 111247"/>
                    <a:gd name="connsiteY0" fmla="*/ 32563 h 265853"/>
                    <a:gd name="connsiteX1" fmla="*/ 60990 w 111247"/>
                    <a:gd name="connsiteY1" fmla="*/ 247214 h 265853"/>
                    <a:gd name="connsiteX2" fmla="*/ 92607 w 111247"/>
                    <a:gd name="connsiteY2" fmla="*/ 264908 h 265853"/>
                    <a:gd name="connsiteX3" fmla="*/ 92607 w 111247"/>
                    <a:gd name="connsiteY3" fmla="*/ 264908 h 265853"/>
                    <a:gd name="connsiteX4" fmla="*/ 110302 w 111247"/>
                    <a:gd name="connsiteY4" fmla="*/ 233291 h 265853"/>
                    <a:gd name="connsiteX5" fmla="*/ 50257 w 111247"/>
                    <a:gd name="connsiteY5" fmla="*/ 18640 h 265853"/>
                    <a:gd name="connsiteX6" fmla="*/ 18640 w 111247"/>
                    <a:gd name="connsiteY6" fmla="*/ 946 h 265853"/>
                    <a:gd name="connsiteX7" fmla="*/ 18640 w 111247"/>
                    <a:gd name="connsiteY7" fmla="*/ 946 h 265853"/>
                    <a:gd name="connsiteX8" fmla="*/ 946 w 111247"/>
                    <a:gd name="connsiteY8" fmla="*/ 32563 h 26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47" h="265853">
                      <a:moveTo>
                        <a:pt x="946" y="32563"/>
                      </a:moveTo>
                      <a:lnTo>
                        <a:pt x="60990" y="247214"/>
                      </a:lnTo>
                      <a:cubicBezTo>
                        <a:pt x="64761" y="260847"/>
                        <a:pt x="78974" y="268679"/>
                        <a:pt x="92607" y="264908"/>
                      </a:cubicBezTo>
                      <a:lnTo>
                        <a:pt x="92607" y="264908"/>
                      </a:lnTo>
                      <a:cubicBezTo>
                        <a:pt x="106241" y="261137"/>
                        <a:pt x="114073" y="246924"/>
                        <a:pt x="110302" y="233291"/>
                      </a:cubicBezTo>
                      <a:lnTo>
                        <a:pt x="50257" y="18640"/>
                      </a:lnTo>
                      <a:cubicBezTo>
                        <a:pt x="46486" y="5007"/>
                        <a:pt x="32273" y="-2825"/>
                        <a:pt x="18640" y="946"/>
                      </a:cubicBezTo>
                      <a:lnTo>
                        <a:pt x="18640" y="946"/>
                      </a:lnTo>
                      <a:cubicBezTo>
                        <a:pt x="5007" y="4717"/>
                        <a:pt x="-2825" y="18930"/>
                        <a:pt x="946" y="32563"/>
                      </a:cubicBezTo>
                      <a:close/>
                    </a:path>
                  </a:pathLst>
                </a:custGeom>
                <a:solidFill>
                  <a:srgbClr val="7F7F7F"/>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00" name="Freeform: Shape 599">
                  <a:extLst>
                    <a:ext uri="{FF2B5EF4-FFF2-40B4-BE49-F238E27FC236}">
                      <a16:creationId xmlns:a16="http://schemas.microsoft.com/office/drawing/2014/main" id="{3E15B936-E2CA-F5A6-1A35-B862BD0ABEFD}"/>
                    </a:ext>
                  </a:extLst>
                </p:cNvPr>
                <p:cNvSpPr/>
                <p:nvPr/>
              </p:nvSpPr>
              <p:spPr>
                <a:xfrm>
                  <a:off x="757962" y="2439823"/>
                  <a:ext cx="53829" cy="93446"/>
                </a:xfrm>
                <a:custGeom>
                  <a:avLst/>
                  <a:gdLst>
                    <a:gd name="connsiteX0" fmla="*/ 38166 w 53829"/>
                    <a:gd name="connsiteY0" fmla="*/ 92822 h 93446"/>
                    <a:gd name="connsiteX1" fmla="*/ 53829 w 53829"/>
                    <a:gd name="connsiteY1" fmla="*/ 88471 h 93446"/>
                    <a:gd name="connsiteX2" fmla="*/ 29463 w 53829"/>
                    <a:gd name="connsiteY2" fmla="*/ 0 h 93446"/>
                    <a:gd name="connsiteX3" fmla="*/ 13800 w 53829"/>
                    <a:gd name="connsiteY3" fmla="*/ 4351 h 93446"/>
                    <a:gd name="connsiteX4" fmla="*/ 747 w 53829"/>
                    <a:gd name="connsiteY4" fmla="*/ 27557 h 93446"/>
                    <a:gd name="connsiteX5" fmla="*/ 14960 w 53829"/>
                    <a:gd name="connsiteY5" fmla="*/ 79769 h 93446"/>
                    <a:gd name="connsiteX6" fmla="*/ 38166 w 53829"/>
                    <a:gd name="connsiteY6" fmla="*/ 92822 h 9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29" h="93446">
                      <a:moveTo>
                        <a:pt x="38166" y="92822"/>
                      </a:moveTo>
                      <a:lnTo>
                        <a:pt x="53829" y="88471"/>
                      </a:lnTo>
                      <a:lnTo>
                        <a:pt x="29463" y="0"/>
                      </a:lnTo>
                      <a:lnTo>
                        <a:pt x="13800" y="4351"/>
                      </a:lnTo>
                      <a:cubicBezTo>
                        <a:pt x="3647" y="6962"/>
                        <a:pt x="-2154" y="17404"/>
                        <a:pt x="747" y="27557"/>
                      </a:cubicBezTo>
                      <a:lnTo>
                        <a:pt x="14960" y="79769"/>
                      </a:lnTo>
                      <a:cubicBezTo>
                        <a:pt x="17861" y="89631"/>
                        <a:pt x="28303" y="95433"/>
                        <a:pt x="38166" y="92822"/>
                      </a:cubicBezTo>
                      <a:close/>
                    </a:path>
                  </a:pathLst>
                </a:custGeom>
                <a:solidFill>
                  <a:srgbClr val="7F7F7F"/>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01" name="Freeform: Shape 600">
                  <a:extLst>
                    <a:ext uri="{FF2B5EF4-FFF2-40B4-BE49-F238E27FC236}">
                      <a16:creationId xmlns:a16="http://schemas.microsoft.com/office/drawing/2014/main" id="{58A3F315-08A4-FCE5-545A-4933E3FFDB0B}"/>
                    </a:ext>
                  </a:extLst>
                </p:cNvPr>
                <p:cNvSpPr/>
                <p:nvPr/>
              </p:nvSpPr>
              <p:spPr>
                <a:xfrm>
                  <a:off x="922597" y="2554690"/>
                  <a:ext cx="300801" cy="268023"/>
                </a:xfrm>
                <a:custGeom>
                  <a:avLst/>
                  <a:gdLst>
                    <a:gd name="connsiteX0" fmla="*/ 273245 w 300801"/>
                    <a:gd name="connsiteY0" fmla="*/ 266863 h 268023"/>
                    <a:gd name="connsiteX1" fmla="*/ 300801 w 300801"/>
                    <a:gd name="connsiteY1" fmla="*/ 268023 h 268023"/>
                    <a:gd name="connsiteX2" fmla="*/ 201888 w 300801"/>
                    <a:gd name="connsiteY2" fmla="*/ 17984 h 268023"/>
                    <a:gd name="connsiteX3" fmla="*/ 0 w 300801"/>
                    <a:gd name="connsiteY3" fmla="*/ 0 h 268023"/>
                    <a:gd name="connsiteX4" fmla="*/ 14503 w 300801"/>
                    <a:gd name="connsiteY4" fmla="*/ 37419 h 268023"/>
                    <a:gd name="connsiteX5" fmla="*/ 175782 w 300801"/>
                    <a:gd name="connsiteY5" fmla="*/ 68456 h 268023"/>
                    <a:gd name="connsiteX6" fmla="*/ 273245 w 300801"/>
                    <a:gd name="connsiteY6" fmla="*/ 266863 h 26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801" h="268023">
                      <a:moveTo>
                        <a:pt x="273245" y="266863"/>
                      </a:moveTo>
                      <a:lnTo>
                        <a:pt x="300801" y="268023"/>
                      </a:lnTo>
                      <a:lnTo>
                        <a:pt x="201888" y="17984"/>
                      </a:lnTo>
                      <a:lnTo>
                        <a:pt x="0" y="0"/>
                      </a:lnTo>
                      <a:lnTo>
                        <a:pt x="14503" y="37419"/>
                      </a:lnTo>
                      <a:cubicBezTo>
                        <a:pt x="180713" y="45831"/>
                        <a:pt x="175782" y="68456"/>
                        <a:pt x="175782" y="68456"/>
                      </a:cubicBezTo>
                      <a:cubicBezTo>
                        <a:pt x="171431" y="129371"/>
                        <a:pt x="211170" y="174331"/>
                        <a:pt x="273245" y="266863"/>
                      </a:cubicBezTo>
                      <a:close/>
                    </a:path>
                  </a:pathLst>
                </a:custGeom>
                <a:solidFill>
                  <a:srgbClr val="D0D0D0"/>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02" name="Freeform: Shape 601">
                  <a:extLst>
                    <a:ext uri="{FF2B5EF4-FFF2-40B4-BE49-F238E27FC236}">
                      <a16:creationId xmlns:a16="http://schemas.microsoft.com/office/drawing/2014/main" id="{1F2FFEE7-FF76-413A-C254-26D2EF3671AA}"/>
                    </a:ext>
                  </a:extLst>
                </p:cNvPr>
                <p:cNvSpPr/>
                <p:nvPr/>
              </p:nvSpPr>
              <p:spPr>
                <a:xfrm>
                  <a:off x="926368" y="2564262"/>
                  <a:ext cx="198342" cy="259031"/>
                </a:xfrm>
                <a:custGeom>
                  <a:avLst/>
                  <a:gdLst>
                    <a:gd name="connsiteX0" fmla="*/ 158668 w 198342"/>
                    <a:gd name="connsiteY0" fmla="*/ 259031 h 259031"/>
                    <a:gd name="connsiteX1" fmla="*/ 179843 w 198342"/>
                    <a:gd name="connsiteY1" fmla="*/ 258741 h 259031"/>
                    <a:gd name="connsiteX2" fmla="*/ 196377 w 198342"/>
                    <a:gd name="connsiteY2" fmla="*/ 72227 h 259031"/>
                    <a:gd name="connsiteX3" fmla="*/ 0 w 198342"/>
                    <a:gd name="connsiteY3" fmla="*/ 0 h 259031"/>
                    <a:gd name="connsiteX4" fmla="*/ 290 w 198342"/>
                    <a:gd name="connsiteY4" fmla="*/ 23496 h 259031"/>
                    <a:gd name="connsiteX5" fmla="*/ 153736 w 198342"/>
                    <a:gd name="connsiteY5" fmla="*/ 65265 h 259031"/>
                    <a:gd name="connsiteX6" fmla="*/ 158668 w 198342"/>
                    <a:gd name="connsiteY6" fmla="*/ 259031 h 25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342" h="259031">
                      <a:moveTo>
                        <a:pt x="158668" y="259031"/>
                      </a:moveTo>
                      <a:lnTo>
                        <a:pt x="179843" y="258741"/>
                      </a:lnTo>
                      <a:lnTo>
                        <a:pt x="196377" y="72227"/>
                      </a:lnTo>
                      <a:cubicBezTo>
                        <a:pt x="209140" y="-29297"/>
                        <a:pt x="161568" y="9572"/>
                        <a:pt x="0" y="0"/>
                      </a:cubicBezTo>
                      <a:lnTo>
                        <a:pt x="290" y="23496"/>
                      </a:lnTo>
                      <a:cubicBezTo>
                        <a:pt x="165049" y="31908"/>
                        <a:pt x="153736" y="65265"/>
                        <a:pt x="153736" y="65265"/>
                      </a:cubicBezTo>
                      <a:cubicBezTo>
                        <a:pt x="138073" y="126470"/>
                        <a:pt x="149966" y="148225"/>
                        <a:pt x="158668" y="259031"/>
                      </a:cubicBezTo>
                      <a:close/>
                    </a:path>
                  </a:pathLst>
                </a:custGeom>
                <a:solidFill>
                  <a:srgbClr val="D0D0D0"/>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03" name="Freeform: Shape 602">
                  <a:extLst>
                    <a:ext uri="{FF2B5EF4-FFF2-40B4-BE49-F238E27FC236}">
                      <a16:creationId xmlns:a16="http://schemas.microsoft.com/office/drawing/2014/main" id="{6D2C9C96-C54C-95A2-2722-6D7E99D41D13}"/>
                    </a:ext>
                  </a:extLst>
                </p:cNvPr>
                <p:cNvSpPr/>
                <p:nvPr/>
              </p:nvSpPr>
              <p:spPr>
                <a:xfrm>
                  <a:off x="888369" y="2512852"/>
                  <a:ext cx="235825" cy="123927"/>
                </a:xfrm>
                <a:custGeom>
                  <a:avLst/>
                  <a:gdLst>
                    <a:gd name="connsiteX0" fmla="*/ 30747 w 235825"/>
                    <a:gd name="connsiteY0" fmla="*/ 115805 h 123927"/>
                    <a:gd name="connsiteX1" fmla="*/ 193766 w 235825"/>
                    <a:gd name="connsiteY1" fmla="*/ 123927 h 123927"/>
                    <a:gd name="connsiteX2" fmla="*/ 235826 w 235825"/>
                    <a:gd name="connsiteY2" fmla="*/ 58952 h 123927"/>
                    <a:gd name="connsiteX3" fmla="*/ 50762 w 235825"/>
                    <a:gd name="connsiteY3" fmla="*/ 1808 h 123927"/>
                    <a:gd name="connsiteX4" fmla="*/ 11603 w 235825"/>
                    <a:gd name="connsiteY4" fmla="*/ 16022 h 123927"/>
                    <a:gd name="connsiteX5" fmla="*/ 0 w 235825"/>
                    <a:gd name="connsiteY5" fmla="*/ 72585 h 123927"/>
                    <a:gd name="connsiteX6" fmla="*/ 30747 w 235825"/>
                    <a:gd name="connsiteY6" fmla="*/ 115805 h 12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825" h="123927">
                      <a:moveTo>
                        <a:pt x="30747" y="115805"/>
                      </a:moveTo>
                      <a:lnTo>
                        <a:pt x="193766" y="123927"/>
                      </a:lnTo>
                      <a:lnTo>
                        <a:pt x="235826" y="58952"/>
                      </a:lnTo>
                      <a:lnTo>
                        <a:pt x="50762" y="1808"/>
                      </a:lnTo>
                      <a:cubicBezTo>
                        <a:pt x="32198" y="1808"/>
                        <a:pt x="11603" y="-7474"/>
                        <a:pt x="11603" y="16022"/>
                      </a:cubicBezTo>
                      <a:lnTo>
                        <a:pt x="0" y="72585"/>
                      </a:lnTo>
                      <a:cubicBezTo>
                        <a:pt x="0" y="96371"/>
                        <a:pt x="12183" y="115805"/>
                        <a:pt x="30747" y="115805"/>
                      </a:cubicBezTo>
                      <a:close/>
                    </a:path>
                  </a:pathLst>
                </a:custGeom>
                <a:solidFill>
                  <a:srgbClr val="051C2C"/>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04" name="Freeform: Shape 603">
                  <a:extLst>
                    <a:ext uri="{FF2B5EF4-FFF2-40B4-BE49-F238E27FC236}">
                      <a16:creationId xmlns:a16="http://schemas.microsoft.com/office/drawing/2014/main" id="{593728C0-9697-1FDF-6569-BB76BC8CB35E}"/>
                    </a:ext>
                  </a:extLst>
                </p:cNvPr>
                <p:cNvSpPr/>
                <p:nvPr/>
              </p:nvSpPr>
              <p:spPr>
                <a:xfrm>
                  <a:off x="888132" y="2512759"/>
                  <a:ext cx="198644" cy="124020"/>
                </a:xfrm>
                <a:custGeom>
                  <a:avLst/>
                  <a:gdLst>
                    <a:gd name="connsiteX0" fmla="*/ 45778 w 198644"/>
                    <a:gd name="connsiteY0" fmla="*/ 103425 h 124020"/>
                    <a:gd name="connsiteX1" fmla="*/ 32435 w 198644"/>
                    <a:gd name="connsiteY1" fmla="*/ 17855 h 124020"/>
                    <a:gd name="connsiteX2" fmla="*/ 38236 w 198644"/>
                    <a:gd name="connsiteY2" fmla="*/ 741 h 124020"/>
                    <a:gd name="connsiteX3" fmla="*/ 12710 w 198644"/>
                    <a:gd name="connsiteY3" fmla="*/ 16115 h 124020"/>
                    <a:gd name="connsiteX4" fmla="*/ 1108 w 198644"/>
                    <a:gd name="connsiteY4" fmla="*/ 72678 h 124020"/>
                    <a:gd name="connsiteX5" fmla="*/ 31855 w 198644"/>
                    <a:gd name="connsiteY5" fmla="*/ 115608 h 124020"/>
                    <a:gd name="connsiteX6" fmla="*/ 194874 w 198644"/>
                    <a:gd name="connsiteY6" fmla="*/ 124020 h 124020"/>
                    <a:gd name="connsiteX7" fmla="*/ 198644 w 198644"/>
                    <a:gd name="connsiteY7" fmla="*/ 117929 h 124020"/>
                    <a:gd name="connsiteX8" fmla="*/ 45778 w 198644"/>
                    <a:gd name="connsiteY8" fmla="*/ 103425 h 12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44" h="124020">
                      <a:moveTo>
                        <a:pt x="45778" y="103425"/>
                      </a:moveTo>
                      <a:cubicBezTo>
                        <a:pt x="19962" y="101975"/>
                        <a:pt x="17932" y="68327"/>
                        <a:pt x="32435" y="17855"/>
                      </a:cubicBezTo>
                      <a:lnTo>
                        <a:pt x="38236" y="741"/>
                      </a:lnTo>
                      <a:cubicBezTo>
                        <a:pt x="24313" y="-709"/>
                        <a:pt x="12710" y="-1869"/>
                        <a:pt x="12710" y="16115"/>
                      </a:cubicBezTo>
                      <a:lnTo>
                        <a:pt x="1108" y="72678"/>
                      </a:lnTo>
                      <a:cubicBezTo>
                        <a:pt x="-4694" y="98204"/>
                        <a:pt x="13290" y="115608"/>
                        <a:pt x="31855" y="115608"/>
                      </a:cubicBezTo>
                      <a:lnTo>
                        <a:pt x="194874" y="124020"/>
                      </a:lnTo>
                      <a:lnTo>
                        <a:pt x="198644" y="117929"/>
                      </a:lnTo>
                      <a:lnTo>
                        <a:pt x="45778" y="103425"/>
                      </a:lnTo>
                      <a:close/>
                    </a:path>
                  </a:pathLst>
                </a:custGeom>
                <a:solidFill>
                  <a:srgbClr val="051C2C"/>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05" name="Freeform: Shape 604">
                  <a:extLst>
                    <a:ext uri="{FF2B5EF4-FFF2-40B4-BE49-F238E27FC236}">
                      <a16:creationId xmlns:a16="http://schemas.microsoft.com/office/drawing/2014/main" id="{790C0865-F76F-55C6-6A3A-287D55A7D5CF}"/>
                    </a:ext>
                  </a:extLst>
                </p:cNvPr>
                <p:cNvSpPr/>
                <p:nvPr/>
              </p:nvSpPr>
              <p:spPr>
                <a:xfrm>
                  <a:off x="1147111" y="2462010"/>
                  <a:ext cx="60044" cy="27155"/>
                </a:xfrm>
                <a:custGeom>
                  <a:avLst/>
                  <a:gdLst>
                    <a:gd name="connsiteX0" fmla="*/ 5221 w 60044"/>
                    <a:gd name="connsiteY0" fmla="*/ 2468 h 27155"/>
                    <a:gd name="connsiteX1" fmla="*/ 25236 w 60044"/>
                    <a:gd name="connsiteY1" fmla="*/ 148 h 27155"/>
                    <a:gd name="connsiteX2" fmla="*/ 36549 w 60044"/>
                    <a:gd name="connsiteY2" fmla="*/ 3049 h 27155"/>
                    <a:gd name="connsiteX3" fmla="*/ 60044 w 60044"/>
                    <a:gd name="connsiteY3" fmla="*/ 18712 h 27155"/>
                    <a:gd name="connsiteX4" fmla="*/ 50472 w 60044"/>
                    <a:gd name="connsiteY4" fmla="*/ 25674 h 27155"/>
                    <a:gd name="connsiteX5" fmla="*/ 24946 w 60044"/>
                    <a:gd name="connsiteY5" fmla="*/ 27124 h 27155"/>
                    <a:gd name="connsiteX6" fmla="*/ 8412 w 60044"/>
                    <a:gd name="connsiteY6" fmla="*/ 21903 h 27155"/>
                    <a:gd name="connsiteX7" fmla="*/ 0 w 60044"/>
                    <a:gd name="connsiteY7" fmla="*/ 15812 h 27155"/>
                    <a:gd name="connsiteX8" fmla="*/ 5221 w 60044"/>
                    <a:gd name="connsiteY8" fmla="*/ 2468 h 2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44" h="27155">
                      <a:moveTo>
                        <a:pt x="5221" y="2468"/>
                      </a:moveTo>
                      <a:lnTo>
                        <a:pt x="25236" y="148"/>
                      </a:lnTo>
                      <a:cubicBezTo>
                        <a:pt x="29297" y="-432"/>
                        <a:pt x="33358" y="728"/>
                        <a:pt x="36549" y="3049"/>
                      </a:cubicBezTo>
                      <a:lnTo>
                        <a:pt x="60044" y="18712"/>
                      </a:lnTo>
                      <a:lnTo>
                        <a:pt x="50472" y="25674"/>
                      </a:lnTo>
                      <a:lnTo>
                        <a:pt x="24946" y="27124"/>
                      </a:lnTo>
                      <a:cubicBezTo>
                        <a:pt x="19435" y="27414"/>
                        <a:pt x="13343" y="25674"/>
                        <a:pt x="8412" y="21903"/>
                      </a:cubicBezTo>
                      <a:lnTo>
                        <a:pt x="0" y="15812"/>
                      </a:lnTo>
                      <a:lnTo>
                        <a:pt x="5221" y="2468"/>
                      </a:lnTo>
                      <a:close/>
                    </a:path>
                  </a:pathLst>
                </a:custGeom>
                <a:solidFill>
                  <a:srgbClr val="D0D0D0"/>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06" name="Freeform: Shape 605">
                  <a:extLst>
                    <a:ext uri="{FF2B5EF4-FFF2-40B4-BE49-F238E27FC236}">
                      <a16:creationId xmlns:a16="http://schemas.microsoft.com/office/drawing/2014/main" id="{5FA34F41-203C-CA54-1E8A-D599B3773280}"/>
                    </a:ext>
                  </a:extLst>
                </p:cNvPr>
                <p:cNvSpPr/>
                <p:nvPr/>
              </p:nvSpPr>
              <p:spPr>
                <a:xfrm>
                  <a:off x="1042202" y="2463608"/>
                  <a:ext cx="117671" cy="32850"/>
                </a:xfrm>
                <a:custGeom>
                  <a:avLst/>
                  <a:gdLst>
                    <a:gd name="connsiteX0" fmla="*/ 32681 w 117671"/>
                    <a:gd name="connsiteY0" fmla="*/ 0 h 32850"/>
                    <a:gd name="connsiteX1" fmla="*/ 110420 w 117671"/>
                    <a:gd name="connsiteY1" fmla="*/ 1740 h 32850"/>
                    <a:gd name="connsiteX2" fmla="*/ 117671 w 117671"/>
                    <a:gd name="connsiteY2" fmla="*/ 16244 h 32850"/>
                    <a:gd name="connsiteX3" fmla="*/ 9186 w 117671"/>
                    <a:gd name="connsiteY3" fmla="*/ 29877 h 32850"/>
                    <a:gd name="connsiteX4" fmla="*/ 32681 w 117671"/>
                    <a:gd name="connsiteY4" fmla="*/ 0 h 32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71" h="32850">
                      <a:moveTo>
                        <a:pt x="32681" y="0"/>
                      </a:moveTo>
                      <a:cubicBezTo>
                        <a:pt x="63429" y="290"/>
                        <a:pt x="79672" y="2030"/>
                        <a:pt x="110420" y="1740"/>
                      </a:cubicBezTo>
                      <a:lnTo>
                        <a:pt x="117671" y="16244"/>
                      </a:lnTo>
                      <a:cubicBezTo>
                        <a:pt x="55887" y="26396"/>
                        <a:pt x="34422" y="38579"/>
                        <a:pt x="9186" y="29877"/>
                      </a:cubicBezTo>
                      <a:cubicBezTo>
                        <a:pt x="-9669" y="-12473"/>
                        <a:pt x="1644" y="28717"/>
                        <a:pt x="32681" y="0"/>
                      </a:cubicBezTo>
                      <a:close/>
                    </a:path>
                  </a:pathLst>
                </a:custGeom>
                <a:solidFill>
                  <a:srgbClr val="D0D0D0"/>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07" name="Freeform: Shape 606">
                  <a:extLst>
                    <a:ext uri="{FF2B5EF4-FFF2-40B4-BE49-F238E27FC236}">
                      <a16:creationId xmlns:a16="http://schemas.microsoft.com/office/drawing/2014/main" id="{9A6804F2-EAE4-D379-DD26-6814C64318BF}"/>
                    </a:ext>
                  </a:extLst>
                </p:cNvPr>
                <p:cNvSpPr/>
                <p:nvPr/>
              </p:nvSpPr>
              <p:spPr>
                <a:xfrm>
                  <a:off x="1160744" y="2347844"/>
                  <a:ext cx="53627" cy="27047"/>
                </a:xfrm>
                <a:custGeom>
                  <a:avLst/>
                  <a:gdLst>
                    <a:gd name="connsiteX0" fmla="*/ 5221 w 53627"/>
                    <a:gd name="connsiteY0" fmla="*/ 25263 h 27047"/>
                    <a:gd name="connsiteX1" fmla="*/ 25526 w 53627"/>
                    <a:gd name="connsiteY1" fmla="*/ 27004 h 27047"/>
                    <a:gd name="connsiteX2" fmla="*/ 36839 w 53627"/>
                    <a:gd name="connsiteY2" fmla="*/ 23813 h 27047"/>
                    <a:gd name="connsiteX3" fmla="*/ 50182 w 53627"/>
                    <a:gd name="connsiteY3" fmla="*/ 14241 h 27047"/>
                    <a:gd name="connsiteX4" fmla="*/ 49892 w 53627"/>
                    <a:gd name="connsiteY4" fmla="*/ 897 h 27047"/>
                    <a:gd name="connsiteX5" fmla="*/ 49892 w 53627"/>
                    <a:gd name="connsiteY5" fmla="*/ 897 h 27047"/>
                    <a:gd name="connsiteX6" fmla="*/ 24366 w 53627"/>
                    <a:gd name="connsiteY6" fmla="*/ 27 h 27047"/>
                    <a:gd name="connsiteX7" fmla="*/ 8122 w 53627"/>
                    <a:gd name="connsiteY7" fmla="*/ 5829 h 27047"/>
                    <a:gd name="connsiteX8" fmla="*/ 0 w 53627"/>
                    <a:gd name="connsiteY8" fmla="*/ 12210 h 27047"/>
                    <a:gd name="connsiteX9" fmla="*/ 5221 w 53627"/>
                    <a:gd name="connsiteY9" fmla="*/ 25263 h 2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27" h="27047">
                      <a:moveTo>
                        <a:pt x="5221" y="25263"/>
                      </a:moveTo>
                      <a:lnTo>
                        <a:pt x="25526" y="27004"/>
                      </a:lnTo>
                      <a:cubicBezTo>
                        <a:pt x="29587" y="27294"/>
                        <a:pt x="33648" y="26133"/>
                        <a:pt x="36839" y="23813"/>
                      </a:cubicBezTo>
                      <a:lnTo>
                        <a:pt x="50182" y="14241"/>
                      </a:lnTo>
                      <a:cubicBezTo>
                        <a:pt x="54823" y="11050"/>
                        <a:pt x="54823" y="4088"/>
                        <a:pt x="49892" y="897"/>
                      </a:cubicBezTo>
                      <a:lnTo>
                        <a:pt x="49892" y="897"/>
                      </a:lnTo>
                      <a:lnTo>
                        <a:pt x="24366" y="27"/>
                      </a:lnTo>
                      <a:cubicBezTo>
                        <a:pt x="18854" y="-263"/>
                        <a:pt x="12763" y="1768"/>
                        <a:pt x="8122" y="5829"/>
                      </a:cubicBezTo>
                      <a:lnTo>
                        <a:pt x="0" y="12210"/>
                      </a:lnTo>
                      <a:lnTo>
                        <a:pt x="5221" y="25263"/>
                      </a:lnTo>
                      <a:close/>
                    </a:path>
                  </a:pathLst>
                </a:custGeom>
                <a:solidFill>
                  <a:srgbClr val="D0D0D0"/>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08" name="Freeform: Shape 607">
                  <a:extLst>
                    <a:ext uri="{FF2B5EF4-FFF2-40B4-BE49-F238E27FC236}">
                      <a16:creationId xmlns:a16="http://schemas.microsoft.com/office/drawing/2014/main" id="{27209B00-B373-6DA3-3B1F-FA6D520F82DD}"/>
                    </a:ext>
                  </a:extLst>
                </p:cNvPr>
                <p:cNvSpPr/>
                <p:nvPr/>
              </p:nvSpPr>
              <p:spPr>
                <a:xfrm>
                  <a:off x="988153" y="2199400"/>
                  <a:ext cx="58242" cy="106120"/>
                </a:xfrm>
                <a:custGeom>
                  <a:avLst/>
                  <a:gdLst>
                    <a:gd name="connsiteX0" fmla="*/ 9862 w 58242"/>
                    <a:gd name="connsiteY0" fmla="*/ 2566 h 106120"/>
                    <a:gd name="connsiteX1" fmla="*/ 57434 w 58242"/>
                    <a:gd name="connsiteY1" fmla="*/ 38245 h 106120"/>
                    <a:gd name="connsiteX2" fmla="*/ 23496 w 58242"/>
                    <a:gd name="connsiteY2" fmla="*/ 106121 h 106120"/>
                    <a:gd name="connsiteX3" fmla="*/ 0 w 58242"/>
                    <a:gd name="connsiteY3" fmla="*/ 9238 h 106120"/>
                    <a:gd name="connsiteX4" fmla="*/ 9862 w 58242"/>
                    <a:gd name="connsiteY4" fmla="*/ 2566 h 106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2" h="106120">
                      <a:moveTo>
                        <a:pt x="9862" y="2566"/>
                      </a:moveTo>
                      <a:cubicBezTo>
                        <a:pt x="9862" y="2566"/>
                        <a:pt x="65556" y="-14258"/>
                        <a:pt x="57434" y="38245"/>
                      </a:cubicBezTo>
                      <a:cubicBezTo>
                        <a:pt x="50182" y="84656"/>
                        <a:pt x="23496" y="106121"/>
                        <a:pt x="23496" y="106121"/>
                      </a:cubicBezTo>
                      <a:lnTo>
                        <a:pt x="0" y="9238"/>
                      </a:lnTo>
                      <a:lnTo>
                        <a:pt x="9862" y="2566"/>
                      </a:lnTo>
                      <a:close/>
                    </a:path>
                  </a:pathLst>
                </a:custGeom>
                <a:solidFill>
                  <a:srgbClr val="4D4D4D"/>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09" name="Freeform: Shape 608">
                  <a:extLst>
                    <a:ext uri="{FF2B5EF4-FFF2-40B4-BE49-F238E27FC236}">
                      <a16:creationId xmlns:a16="http://schemas.microsoft.com/office/drawing/2014/main" id="{40BAE2D3-19E2-96E3-8031-8BAF9174B3C5}"/>
                    </a:ext>
                  </a:extLst>
                </p:cNvPr>
                <p:cNvSpPr/>
                <p:nvPr/>
              </p:nvSpPr>
              <p:spPr>
                <a:xfrm>
                  <a:off x="963787" y="2273613"/>
                  <a:ext cx="59174" cy="76288"/>
                </a:xfrm>
                <a:custGeom>
                  <a:avLst/>
                  <a:gdLst>
                    <a:gd name="connsiteX0" fmla="*/ 0 w 59174"/>
                    <a:gd name="connsiteY0" fmla="*/ 62075 h 76288"/>
                    <a:gd name="connsiteX1" fmla="*/ 31037 w 59174"/>
                    <a:gd name="connsiteY1" fmla="*/ 76288 h 76288"/>
                    <a:gd name="connsiteX2" fmla="*/ 59174 w 59174"/>
                    <a:gd name="connsiteY2" fmla="*/ 15084 h 76288"/>
                    <a:gd name="connsiteX3" fmla="*/ 28717 w 59174"/>
                    <a:gd name="connsiteY3" fmla="*/ 0 h 76288"/>
                  </a:gdLst>
                  <a:ahLst/>
                  <a:cxnLst>
                    <a:cxn ang="0">
                      <a:pos x="connsiteX0" y="connsiteY0"/>
                    </a:cxn>
                    <a:cxn ang="0">
                      <a:pos x="connsiteX1" y="connsiteY1"/>
                    </a:cxn>
                    <a:cxn ang="0">
                      <a:pos x="connsiteX2" y="connsiteY2"/>
                    </a:cxn>
                    <a:cxn ang="0">
                      <a:pos x="connsiteX3" y="connsiteY3"/>
                    </a:cxn>
                  </a:cxnLst>
                  <a:rect l="l" t="t" r="r" b="b"/>
                  <a:pathLst>
                    <a:path w="59174" h="76288">
                      <a:moveTo>
                        <a:pt x="0" y="62075"/>
                      </a:moveTo>
                      <a:lnTo>
                        <a:pt x="31037" y="76288"/>
                      </a:lnTo>
                      <a:lnTo>
                        <a:pt x="59174" y="15084"/>
                      </a:lnTo>
                      <a:lnTo>
                        <a:pt x="28717" y="0"/>
                      </a:lnTo>
                      <a:close/>
                    </a:path>
                  </a:pathLst>
                </a:custGeom>
                <a:solidFill>
                  <a:srgbClr val="D0D0D0"/>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10" name="Freeform: Shape 609">
                  <a:extLst>
                    <a:ext uri="{FF2B5EF4-FFF2-40B4-BE49-F238E27FC236}">
                      <a16:creationId xmlns:a16="http://schemas.microsoft.com/office/drawing/2014/main" id="{47AFCBCC-F8BC-8DEA-13F8-DB0E1F63FD80}"/>
                    </a:ext>
                  </a:extLst>
                </p:cNvPr>
                <p:cNvSpPr/>
                <p:nvPr/>
              </p:nvSpPr>
              <p:spPr>
                <a:xfrm>
                  <a:off x="973359" y="2209691"/>
                  <a:ext cx="85126" cy="92639"/>
                </a:xfrm>
                <a:custGeom>
                  <a:avLst/>
                  <a:gdLst>
                    <a:gd name="connsiteX0" fmla="*/ 0 w 85126"/>
                    <a:gd name="connsiteY0" fmla="*/ 42167 h 92639"/>
                    <a:gd name="connsiteX1" fmla="*/ 22915 w 85126"/>
                    <a:gd name="connsiteY1" fmla="*/ 2138 h 92639"/>
                    <a:gd name="connsiteX2" fmla="*/ 56563 w 85126"/>
                    <a:gd name="connsiteY2" fmla="*/ 7069 h 92639"/>
                    <a:gd name="connsiteX3" fmla="*/ 74548 w 85126"/>
                    <a:gd name="connsiteY3" fmla="*/ 36946 h 92639"/>
                    <a:gd name="connsiteX4" fmla="*/ 84700 w 85126"/>
                    <a:gd name="connsiteY4" fmla="*/ 52900 h 92639"/>
                    <a:gd name="connsiteX5" fmla="*/ 79479 w 85126"/>
                    <a:gd name="connsiteY5" fmla="*/ 62762 h 92639"/>
                    <a:gd name="connsiteX6" fmla="*/ 74838 w 85126"/>
                    <a:gd name="connsiteY6" fmla="*/ 85677 h 92639"/>
                    <a:gd name="connsiteX7" fmla="*/ 45251 w 85126"/>
                    <a:gd name="connsiteY7" fmla="*/ 92639 h 92639"/>
                    <a:gd name="connsiteX8" fmla="*/ 14794 w 85126"/>
                    <a:gd name="connsiteY8" fmla="*/ 30564 h 92639"/>
                    <a:gd name="connsiteX9" fmla="*/ 0 w 85126"/>
                    <a:gd name="connsiteY9" fmla="*/ 42167 h 9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126" h="92639">
                      <a:moveTo>
                        <a:pt x="0" y="42167"/>
                      </a:moveTo>
                      <a:cubicBezTo>
                        <a:pt x="290" y="15481"/>
                        <a:pt x="1160" y="10840"/>
                        <a:pt x="22915" y="2138"/>
                      </a:cubicBezTo>
                      <a:cubicBezTo>
                        <a:pt x="45251" y="-4534"/>
                        <a:pt x="31908" y="6489"/>
                        <a:pt x="56563" y="7069"/>
                      </a:cubicBezTo>
                      <a:cubicBezTo>
                        <a:pt x="71067" y="7359"/>
                        <a:pt x="73677" y="20412"/>
                        <a:pt x="74548" y="36946"/>
                      </a:cubicBezTo>
                      <a:cubicBezTo>
                        <a:pt x="74838" y="42747"/>
                        <a:pt x="78609" y="47678"/>
                        <a:pt x="84700" y="52900"/>
                      </a:cubicBezTo>
                      <a:cubicBezTo>
                        <a:pt x="86731" y="56671"/>
                        <a:pt x="80929" y="60732"/>
                        <a:pt x="79479" y="62762"/>
                      </a:cubicBezTo>
                      <a:cubicBezTo>
                        <a:pt x="77738" y="65083"/>
                        <a:pt x="80059" y="81907"/>
                        <a:pt x="74838" y="85677"/>
                      </a:cubicBezTo>
                      <a:cubicBezTo>
                        <a:pt x="70487" y="88578"/>
                        <a:pt x="45251" y="92639"/>
                        <a:pt x="45251" y="92639"/>
                      </a:cubicBezTo>
                      <a:cubicBezTo>
                        <a:pt x="16534" y="84227"/>
                        <a:pt x="14794" y="30564"/>
                        <a:pt x="14794" y="30564"/>
                      </a:cubicBezTo>
                      <a:cubicBezTo>
                        <a:pt x="11313" y="21862"/>
                        <a:pt x="0" y="49419"/>
                        <a:pt x="0" y="42167"/>
                      </a:cubicBezTo>
                      <a:close/>
                    </a:path>
                  </a:pathLst>
                </a:custGeom>
                <a:solidFill>
                  <a:srgbClr val="D0D0D0"/>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11" name="Freeform: Shape 610">
                  <a:extLst>
                    <a:ext uri="{FF2B5EF4-FFF2-40B4-BE49-F238E27FC236}">
                      <a16:creationId xmlns:a16="http://schemas.microsoft.com/office/drawing/2014/main" id="{1F8C5963-4BB1-742C-E063-0ED043422830}"/>
                    </a:ext>
                  </a:extLst>
                </p:cNvPr>
                <p:cNvSpPr/>
                <p:nvPr/>
              </p:nvSpPr>
              <p:spPr>
                <a:xfrm>
                  <a:off x="960744" y="2201386"/>
                  <a:ext cx="73240" cy="89634"/>
                </a:xfrm>
                <a:custGeom>
                  <a:avLst/>
                  <a:gdLst>
                    <a:gd name="connsiteX0" fmla="*/ 32340 w 73240"/>
                    <a:gd name="connsiteY0" fmla="*/ 580 h 89634"/>
                    <a:gd name="connsiteX1" fmla="*/ 6814 w 73240"/>
                    <a:gd name="connsiteY1" fmla="*/ 67006 h 89634"/>
                    <a:gd name="connsiteX2" fmla="*/ 19577 w 73240"/>
                    <a:gd name="connsiteY2" fmla="*/ 85570 h 89634"/>
                    <a:gd name="connsiteX3" fmla="*/ 34661 w 73240"/>
                    <a:gd name="connsiteY3" fmla="*/ 89051 h 89634"/>
                    <a:gd name="connsiteX4" fmla="*/ 42783 w 73240"/>
                    <a:gd name="connsiteY4" fmla="*/ 83250 h 89634"/>
                    <a:gd name="connsiteX5" fmla="*/ 56416 w 73240"/>
                    <a:gd name="connsiteY5" fmla="*/ 25236 h 89634"/>
                    <a:gd name="connsiteX6" fmla="*/ 73240 w 73240"/>
                    <a:gd name="connsiteY6" fmla="*/ 13923 h 89634"/>
                    <a:gd name="connsiteX7" fmla="*/ 54676 w 73240"/>
                    <a:gd name="connsiteY7" fmla="*/ 0 h 89634"/>
                    <a:gd name="connsiteX8" fmla="*/ 32340 w 73240"/>
                    <a:gd name="connsiteY8" fmla="*/ 580 h 8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0" h="89634">
                      <a:moveTo>
                        <a:pt x="32340" y="580"/>
                      </a:moveTo>
                      <a:cubicBezTo>
                        <a:pt x="32340" y="580"/>
                        <a:pt x="-17842" y="8702"/>
                        <a:pt x="6814" y="67006"/>
                      </a:cubicBezTo>
                      <a:cubicBezTo>
                        <a:pt x="9135" y="72807"/>
                        <a:pt x="12906" y="79479"/>
                        <a:pt x="19577" y="85570"/>
                      </a:cubicBezTo>
                      <a:cubicBezTo>
                        <a:pt x="24218" y="89921"/>
                        <a:pt x="28569" y="90211"/>
                        <a:pt x="34661" y="89051"/>
                      </a:cubicBezTo>
                      <a:cubicBezTo>
                        <a:pt x="40172" y="87891"/>
                        <a:pt x="42493" y="83830"/>
                        <a:pt x="42783" y="83250"/>
                      </a:cubicBezTo>
                      <a:cubicBezTo>
                        <a:pt x="53805" y="58304"/>
                        <a:pt x="51775" y="64395"/>
                        <a:pt x="56416" y="25236"/>
                      </a:cubicBezTo>
                      <a:lnTo>
                        <a:pt x="73240" y="13923"/>
                      </a:lnTo>
                      <a:lnTo>
                        <a:pt x="54676" y="0"/>
                      </a:lnTo>
                      <a:lnTo>
                        <a:pt x="32340" y="580"/>
                      </a:lnTo>
                      <a:close/>
                    </a:path>
                  </a:pathLst>
                </a:custGeom>
                <a:solidFill>
                  <a:srgbClr val="4D4D4D"/>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12" name="Freeform: Shape 611">
                  <a:extLst>
                    <a:ext uri="{FF2B5EF4-FFF2-40B4-BE49-F238E27FC236}">
                      <a16:creationId xmlns:a16="http://schemas.microsoft.com/office/drawing/2014/main" id="{58A0FD42-28E1-CC20-5E4E-7E3D7C1E9045}"/>
                    </a:ext>
                  </a:extLst>
                </p:cNvPr>
                <p:cNvSpPr/>
                <p:nvPr/>
              </p:nvSpPr>
              <p:spPr>
                <a:xfrm>
                  <a:off x="997961" y="2210087"/>
                  <a:ext cx="38437" cy="61496"/>
                </a:xfrm>
                <a:custGeom>
                  <a:avLst/>
                  <a:gdLst>
                    <a:gd name="connsiteX0" fmla="*/ 10787 w 38437"/>
                    <a:gd name="connsiteY0" fmla="*/ 61496 h 61496"/>
                    <a:gd name="connsiteX1" fmla="*/ 3535 w 38437"/>
                    <a:gd name="connsiteY1" fmla="*/ 14795 h 61496"/>
                    <a:gd name="connsiteX2" fmla="*/ 38343 w 38437"/>
                    <a:gd name="connsiteY2" fmla="*/ 2 h 61496"/>
                    <a:gd name="connsiteX3" fmla="*/ 10787 w 38437"/>
                    <a:gd name="connsiteY3" fmla="*/ 61496 h 61496"/>
                  </a:gdLst>
                  <a:ahLst/>
                  <a:cxnLst>
                    <a:cxn ang="0">
                      <a:pos x="connsiteX0" y="connsiteY0"/>
                    </a:cxn>
                    <a:cxn ang="0">
                      <a:pos x="connsiteX1" y="connsiteY1"/>
                    </a:cxn>
                    <a:cxn ang="0">
                      <a:pos x="connsiteX2" y="connsiteY2"/>
                    </a:cxn>
                    <a:cxn ang="0">
                      <a:pos x="connsiteX3" y="connsiteY3"/>
                    </a:cxn>
                  </a:cxnLst>
                  <a:rect l="l" t="t" r="r" b="b"/>
                  <a:pathLst>
                    <a:path w="38437" h="61496">
                      <a:moveTo>
                        <a:pt x="10787" y="61496"/>
                      </a:moveTo>
                      <a:cubicBezTo>
                        <a:pt x="10787" y="61496"/>
                        <a:pt x="-7487" y="27268"/>
                        <a:pt x="3535" y="14795"/>
                      </a:cubicBezTo>
                      <a:lnTo>
                        <a:pt x="38343" y="2"/>
                      </a:lnTo>
                      <a:cubicBezTo>
                        <a:pt x="38343" y="-289"/>
                        <a:pt x="41534" y="40321"/>
                        <a:pt x="10787" y="61496"/>
                      </a:cubicBezTo>
                      <a:close/>
                    </a:path>
                  </a:pathLst>
                </a:custGeom>
                <a:solidFill>
                  <a:srgbClr val="4D4D4D"/>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13" name="Freeform: Shape 612">
                  <a:extLst>
                    <a:ext uri="{FF2B5EF4-FFF2-40B4-BE49-F238E27FC236}">
                      <a16:creationId xmlns:a16="http://schemas.microsoft.com/office/drawing/2014/main" id="{D11921E3-B86C-3A4C-C768-7732EDBD4BBD}"/>
                    </a:ext>
                  </a:extLst>
                </p:cNvPr>
                <p:cNvSpPr/>
                <p:nvPr/>
              </p:nvSpPr>
              <p:spPr>
                <a:xfrm>
                  <a:off x="897071" y="2310894"/>
                  <a:ext cx="152413" cy="222040"/>
                </a:xfrm>
                <a:custGeom>
                  <a:avLst/>
                  <a:gdLst>
                    <a:gd name="connsiteX0" fmla="*/ 109066 w 152413"/>
                    <a:gd name="connsiteY0" fmla="*/ 12901 h 222040"/>
                    <a:gd name="connsiteX1" fmla="*/ 138363 w 152413"/>
                    <a:gd name="connsiteY1" fmla="*/ 65403 h 222040"/>
                    <a:gd name="connsiteX2" fmla="*/ 151996 w 152413"/>
                    <a:gd name="connsiteY2" fmla="*/ 120516 h 222040"/>
                    <a:gd name="connsiteX3" fmla="*/ 117768 w 152413"/>
                    <a:gd name="connsiteY3" fmla="*/ 154164 h 222040"/>
                    <a:gd name="connsiteX4" fmla="*/ 103845 w 152413"/>
                    <a:gd name="connsiteY4" fmla="*/ 193033 h 222040"/>
                    <a:gd name="connsiteX5" fmla="*/ 102684 w 152413"/>
                    <a:gd name="connsiteY5" fmla="*/ 222040 h 222040"/>
                    <a:gd name="connsiteX6" fmla="*/ 0 w 152413"/>
                    <a:gd name="connsiteY6" fmla="*/ 218559 h 222040"/>
                    <a:gd name="connsiteX7" fmla="*/ 77158 w 152413"/>
                    <a:gd name="connsiteY7" fmla="*/ 428 h 222040"/>
                    <a:gd name="connsiteX8" fmla="*/ 109066 w 152413"/>
                    <a:gd name="connsiteY8" fmla="*/ 12901 h 22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13" h="222040">
                      <a:moveTo>
                        <a:pt x="109066" y="12901"/>
                      </a:moveTo>
                      <a:lnTo>
                        <a:pt x="138363" y="65403"/>
                      </a:lnTo>
                      <a:cubicBezTo>
                        <a:pt x="148515" y="79326"/>
                        <a:pt x="154026" y="103402"/>
                        <a:pt x="151996" y="120516"/>
                      </a:cubicBezTo>
                      <a:lnTo>
                        <a:pt x="117768" y="154164"/>
                      </a:lnTo>
                      <a:lnTo>
                        <a:pt x="103845" y="193033"/>
                      </a:lnTo>
                      <a:cubicBezTo>
                        <a:pt x="107906" y="207247"/>
                        <a:pt x="114577" y="220880"/>
                        <a:pt x="102684" y="222040"/>
                      </a:cubicBezTo>
                      <a:lnTo>
                        <a:pt x="0" y="218559"/>
                      </a:lnTo>
                      <a:cubicBezTo>
                        <a:pt x="6091" y="92379"/>
                        <a:pt x="26976" y="19282"/>
                        <a:pt x="77158" y="428"/>
                      </a:cubicBezTo>
                      <a:cubicBezTo>
                        <a:pt x="84410" y="-1893"/>
                        <a:pt x="94852" y="5649"/>
                        <a:pt x="109066" y="12901"/>
                      </a:cubicBezTo>
                      <a:close/>
                    </a:path>
                  </a:pathLst>
                </a:custGeom>
                <a:solidFill>
                  <a:srgbClr val="00A9F4"/>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14" name="Freeform: Shape 613">
                  <a:extLst>
                    <a:ext uri="{FF2B5EF4-FFF2-40B4-BE49-F238E27FC236}">
                      <a16:creationId xmlns:a16="http://schemas.microsoft.com/office/drawing/2014/main" id="{EB08F346-5023-CDDB-14C8-8879D8D32282}"/>
                    </a:ext>
                  </a:extLst>
                </p:cNvPr>
                <p:cNvSpPr/>
                <p:nvPr/>
              </p:nvSpPr>
              <p:spPr>
                <a:xfrm>
                  <a:off x="961757" y="2300300"/>
                  <a:ext cx="60334" cy="47571"/>
                </a:xfrm>
                <a:custGeom>
                  <a:avLst/>
                  <a:gdLst>
                    <a:gd name="connsiteX0" fmla="*/ 54823 w 60334"/>
                    <a:gd name="connsiteY0" fmla="*/ 26106 h 47571"/>
                    <a:gd name="connsiteX1" fmla="*/ 11023 w 60334"/>
                    <a:gd name="connsiteY1" fmla="*/ 0 h 47571"/>
                    <a:gd name="connsiteX2" fmla="*/ 0 w 60334"/>
                    <a:gd name="connsiteY2" fmla="*/ 12183 h 47571"/>
                    <a:gd name="connsiteX3" fmla="*/ 60334 w 60334"/>
                    <a:gd name="connsiteY3" fmla="*/ 47571 h 47571"/>
                  </a:gdLst>
                  <a:ahLst/>
                  <a:cxnLst>
                    <a:cxn ang="0">
                      <a:pos x="connsiteX0" y="connsiteY0"/>
                    </a:cxn>
                    <a:cxn ang="0">
                      <a:pos x="connsiteX1" y="connsiteY1"/>
                    </a:cxn>
                    <a:cxn ang="0">
                      <a:pos x="connsiteX2" y="connsiteY2"/>
                    </a:cxn>
                    <a:cxn ang="0">
                      <a:pos x="connsiteX3" y="connsiteY3"/>
                    </a:cxn>
                  </a:cxnLst>
                  <a:rect l="l" t="t" r="r" b="b"/>
                  <a:pathLst>
                    <a:path w="60334" h="47571">
                      <a:moveTo>
                        <a:pt x="54823" y="26106"/>
                      </a:moveTo>
                      <a:lnTo>
                        <a:pt x="11023" y="0"/>
                      </a:lnTo>
                      <a:lnTo>
                        <a:pt x="0" y="12183"/>
                      </a:lnTo>
                      <a:lnTo>
                        <a:pt x="60334" y="47571"/>
                      </a:lnTo>
                      <a:close/>
                    </a:path>
                  </a:pathLst>
                </a:custGeom>
                <a:solidFill>
                  <a:srgbClr val="D1D1D1"/>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15" name="Freeform: Shape 614">
                  <a:extLst>
                    <a:ext uri="{FF2B5EF4-FFF2-40B4-BE49-F238E27FC236}">
                      <a16:creationId xmlns:a16="http://schemas.microsoft.com/office/drawing/2014/main" id="{181F6B9B-6038-2069-D589-2C7A836831B4}"/>
                    </a:ext>
                  </a:extLst>
                </p:cNvPr>
                <p:cNvSpPr/>
                <p:nvPr/>
              </p:nvSpPr>
              <p:spPr>
                <a:xfrm>
                  <a:off x="968749" y="2351233"/>
                  <a:ext cx="110775" cy="143412"/>
                </a:xfrm>
                <a:custGeom>
                  <a:avLst/>
                  <a:gdLst>
                    <a:gd name="connsiteX0" fmla="*/ 82929 w 110775"/>
                    <a:gd name="connsiteY0" fmla="*/ 143413 h 143412"/>
                    <a:gd name="connsiteX1" fmla="*/ 110775 w 110775"/>
                    <a:gd name="connsiteY1" fmla="*/ 112085 h 143412"/>
                    <a:gd name="connsiteX2" fmla="*/ 42319 w 110775"/>
                    <a:gd name="connsiteY2" fmla="*/ 21294 h 143412"/>
                    <a:gd name="connsiteX3" fmla="*/ 20564 w 110775"/>
                    <a:gd name="connsiteY3" fmla="*/ 409 h 143412"/>
                    <a:gd name="connsiteX4" fmla="*/ 1999 w 110775"/>
                    <a:gd name="connsiteY4" fmla="*/ 29996 h 143412"/>
                    <a:gd name="connsiteX5" fmla="*/ 82929 w 110775"/>
                    <a:gd name="connsiteY5" fmla="*/ 143413 h 14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775" h="143412">
                      <a:moveTo>
                        <a:pt x="82929" y="143413"/>
                      </a:moveTo>
                      <a:cubicBezTo>
                        <a:pt x="98882" y="138482"/>
                        <a:pt x="109325" y="128909"/>
                        <a:pt x="110775" y="112085"/>
                      </a:cubicBezTo>
                      <a:lnTo>
                        <a:pt x="42319" y="21294"/>
                      </a:lnTo>
                      <a:cubicBezTo>
                        <a:pt x="37388" y="13172"/>
                        <a:pt x="29846" y="2149"/>
                        <a:pt x="20564" y="409"/>
                      </a:cubicBezTo>
                      <a:cubicBezTo>
                        <a:pt x="8671" y="-1912"/>
                        <a:pt x="-5252" y="5340"/>
                        <a:pt x="1999" y="29996"/>
                      </a:cubicBezTo>
                      <a:cubicBezTo>
                        <a:pt x="8091" y="51171"/>
                        <a:pt x="55082" y="113826"/>
                        <a:pt x="82929" y="143413"/>
                      </a:cubicBezTo>
                      <a:close/>
                    </a:path>
                  </a:pathLst>
                </a:custGeom>
                <a:solidFill>
                  <a:srgbClr val="00A9F4"/>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16" name="Freeform: Shape 615">
                  <a:extLst>
                    <a:ext uri="{FF2B5EF4-FFF2-40B4-BE49-F238E27FC236}">
                      <a16:creationId xmlns:a16="http://schemas.microsoft.com/office/drawing/2014/main" id="{7D1F644F-9354-F3BA-54E1-509958479609}"/>
                    </a:ext>
                  </a:extLst>
                </p:cNvPr>
                <p:cNvSpPr/>
                <p:nvPr/>
              </p:nvSpPr>
              <p:spPr>
                <a:xfrm>
                  <a:off x="1193304" y="2819812"/>
                  <a:ext cx="84287" cy="38869"/>
                </a:xfrm>
                <a:custGeom>
                  <a:avLst/>
                  <a:gdLst>
                    <a:gd name="connsiteX0" fmla="*/ 30095 w 84287"/>
                    <a:gd name="connsiteY0" fmla="*/ 0 h 38869"/>
                    <a:gd name="connsiteX1" fmla="*/ 54461 w 84287"/>
                    <a:gd name="connsiteY1" fmla="*/ 15374 h 38869"/>
                    <a:gd name="connsiteX2" fmla="*/ 84048 w 84287"/>
                    <a:gd name="connsiteY2" fmla="*/ 25816 h 38869"/>
                    <a:gd name="connsiteX3" fmla="*/ 84048 w 84287"/>
                    <a:gd name="connsiteY3" fmla="*/ 25816 h 38869"/>
                    <a:gd name="connsiteX4" fmla="*/ 72155 w 84287"/>
                    <a:gd name="connsiteY4" fmla="*/ 38289 h 38869"/>
                    <a:gd name="connsiteX5" fmla="*/ 58812 w 84287"/>
                    <a:gd name="connsiteY5" fmla="*/ 38869 h 38869"/>
                    <a:gd name="connsiteX6" fmla="*/ 10080 w 84287"/>
                    <a:gd name="connsiteY6" fmla="*/ 35968 h 38869"/>
                    <a:gd name="connsiteX7" fmla="*/ 2829 w 84287"/>
                    <a:gd name="connsiteY7" fmla="*/ 2030 h 38869"/>
                    <a:gd name="connsiteX8" fmla="*/ 30095 w 84287"/>
                    <a:gd name="connsiteY8" fmla="*/ 0 h 3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87" h="38869">
                      <a:moveTo>
                        <a:pt x="30095" y="0"/>
                      </a:moveTo>
                      <a:lnTo>
                        <a:pt x="54461" y="15374"/>
                      </a:lnTo>
                      <a:cubicBezTo>
                        <a:pt x="59392" y="19144"/>
                        <a:pt x="83178" y="22915"/>
                        <a:pt x="84048" y="25816"/>
                      </a:cubicBezTo>
                      <a:lnTo>
                        <a:pt x="84048" y="25816"/>
                      </a:lnTo>
                      <a:cubicBezTo>
                        <a:pt x="85208" y="29587"/>
                        <a:pt x="82308" y="37999"/>
                        <a:pt x="72155" y="38289"/>
                      </a:cubicBezTo>
                      <a:lnTo>
                        <a:pt x="58812" y="38869"/>
                      </a:lnTo>
                      <a:lnTo>
                        <a:pt x="10080" y="35968"/>
                      </a:lnTo>
                      <a:cubicBezTo>
                        <a:pt x="10080" y="35968"/>
                        <a:pt x="-6453" y="33358"/>
                        <a:pt x="2829" y="2030"/>
                      </a:cubicBezTo>
                      <a:lnTo>
                        <a:pt x="30095" y="0"/>
                      </a:lnTo>
                      <a:close/>
                    </a:path>
                  </a:pathLst>
                </a:custGeom>
                <a:solidFill>
                  <a:srgbClr val="1F40E6"/>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17" name="Freeform: Shape 616">
                  <a:extLst>
                    <a:ext uri="{FF2B5EF4-FFF2-40B4-BE49-F238E27FC236}">
                      <a16:creationId xmlns:a16="http://schemas.microsoft.com/office/drawing/2014/main" id="{1B447A3E-CB4F-5C28-723D-F73F30F87111}"/>
                    </a:ext>
                  </a:extLst>
                </p:cNvPr>
                <p:cNvSpPr/>
                <p:nvPr/>
              </p:nvSpPr>
              <p:spPr>
                <a:xfrm>
                  <a:off x="1082497" y="2819812"/>
                  <a:ext cx="84288" cy="38869"/>
                </a:xfrm>
                <a:custGeom>
                  <a:avLst/>
                  <a:gdLst>
                    <a:gd name="connsiteX0" fmla="*/ 30095 w 84288"/>
                    <a:gd name="connsiteY0" fmla="*/ 0 h 38869"/>
                    <a:gd name="connsiteX1" fmla="*/ 54461 w 84288"/>
                    <a:gd name="connsiteY1" fmla="*/ 15374 h 38869"/>
                    <a:gd name="connsiteX2" fmla="*/ 84048 w 84288"/>
                    <a:gd name="connsiteY2" fmla="*/ 25816 h 38869"/>
                    <a:gd name="connsiteX3" fmla="*/ 84048 w 84288"/>
                    <a:gd name="connsiteY3" fmla="*/ 25816 h 38869"/>
                    <a:gd name="connsiteX4" fmla="*/ 72155 w 84288"/>
                    <a:gd name="connsiteY4" fmla="*/ 38289 h 38869"/>
                    <a:gd name="connsiteX5" fmla="*/ 58812 w 84288"/>
                    <a:gd name="connsiteY5" fmla="*/ 38869 h 38869"/>
                    <a:gd name="connsiteX6" fmla="*/ 10080 w 84288"/>
                    <a:gd name="connsiteY6" fmla="*/ 35968 h 38869"/>
                    <a:gd name="connsiteX7" fmla="*/ 2829 w 84288"/>
                    <a:gd name="connsiteY7" fmla="*/ 2030 h 38869"/>
                    <a:gd name="connsiteX8" fmla="*/ 30095 w 84288"/>
                    <a:gd name="connsiteY8" fmla="*/ 0 h 3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88" h="38869">
                      <a:moveTo>
                        <a:pt x="30095" y="0"/>
                      </a:moveTo>
                      <a:lnTo>
                        <a:pt x="54461" y="15374"/>
                      </a:lnTo>
                      <a:cubicBezTo>
                        <a:pt x="59392" y="19144"/>
                        <a:pt x="83178" y="22915"/>
                        <a:pt x="84048" y="25816"/>
                      </a:cubicBezTo>
                      <a:lnTo>
                        <a:pt x="84048" y="25816"/>
                      </a:lnTo>
                      <a:cubicBezTo>
                        <a:pt x="85208" y="29587"/>
                        <a:pt x="82308" y="37999"/>
                        <a:pt x="72155" y="38289"/>
                      </a:cubicBezTo>
                      <a:lnTo>
                        <a:pt x="58812" y="38869"/>
                      </a:lnTo>
                      <a:lnTo>
                        <a:pt x="10080" y="35968"/>
                      </a:lnTo>
                      <a:cubicBezTo>
                        <a:pt x="10080" y="35968"/>
                        <a:pt x="-6453" y="33358"/>
                        <a:pt x="2829" y="2030"/>
                      </a:cubicBezTo>
                      <a:lnTo>
                        <a:pt x="30095" y="0"/>
                      </a:lnTo>
                      <a:close/>
                    </a:path>
                  </a:pathLst>
                </a:custGeom>
                <a:solidFill>
                  <a:srgbClr val="1F40E6"/>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18" name="Freeform: Shape 617">
                  <a:extLst>
                    <a:ext uri="{FF2B5EF4-FFF2-40B4-BE49-F238E27FC236}">
                      <a16:creationId xmlns:a16="http://schemas.microsoft.com/office/drawing/2014/main" id="{20FAB714-AEA6-F03A-2CA9-1B0F5396DD3A}"/>
                    </a:ext>
                  </a:extLst>
                </p:cNvPr>
                <p:cNvSpPr/>
                <p:nvPr/>
              </p:nvSpPr>
              <p:spPr>
                <a:xfrm>
                  <a:off x="1000442" y="2249209"/>
                  <a:ext cx="21543" cy="30243"/>
                </a:xfrm>
                <a:custGeom>
                  <a:avLst/>
                  <a:gdLst>
                    <a:gd name="connsiteX0" fmla="*/ 21069 w 21543"/>
                    <a:gd name="connsiteY0" fmla="*/ 13961 h 30243"/>
                    <a:gd name="connsiteX1" fmla="*/ 13817 w 21543"/>
                    <a:gd name="connsiteY1" fmla="*/ 30205 h 30243"/>
                    <a:gd name="connsiteX2" fmla="*/ 474 w 21543"/>
                    <a:gd name="connsiteY2" fmla="*/ 16282 h 30243"/>
                    <a:gd name="connsiteX3" fmla="*/ 7726 w 21543"/>
                    <a:gd name="connsiteY3" fmla="*/ 38 h 30243"/>
                    <a:gd name="connsiteX4" fmla="*/ 21069 w 21543"/>
                    <a:gd name="connsiteY4" fmla="*/ 13961 h 30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43" h="30243">
                      <a:moveTo>
                        <a:pt x="21069" y="13961"/>
                      </a:moveTo>
                      <a:cubicBezTo>
                        <a:pt x="22810" y="22373"/>
                        <a:pt x="19619" y="29625"/>
                        <a:pt x="13817" y="30205"/>
                      </a:cubicBezTo>
                      <a:cubicBezTo>
                        <a:pt x="8016" y="30785"/>
                        <a:pt x="2215" y="24694"/>
                        <a:pt x="474" y="16282"/>
                      </a:cubicBezTo>
                      <a:cubicBezTo>
                        <a:pt x="-1266" y="7870"/>
                        <a:pt x="1925" y="618"/>
                        <a:pt x="7726" y="38"/>
                      </a:cubicBezTo>
                      <a:cubicBezTo>
                        <a:pt x="13527" y="-542"/>
                        <a:pt x="19619" y="5549"/>
                        <a:pt x="21069" y="13961"/>
                      </a:cubicBezTo>
                      <a:close/>
                    </a:path>
                  </a:pathLst>
                </a:custGeom>
                <a:solidFill>
                  <a:srgbClr val="D0D0D0"/>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19" name="Freeform: Shape 618">
                  <a:extLst>
                    <a:ext uri="{FF2B5EF4-FFF2-40B4-BE49-F238E27FC236}">
                      <a16:creationId xmlns:a16="http://schemas.microsoft.com/office/drawing/2014/main" id="{C305D653-7D2C-E3BB-54F4-36498C644222}"/>
                    </a:ext>
                  </a:extLst>
                </p:cNvPr>
                <p:cNvSpPr/>
                <p:nvPr/>
              </p:nvSpPr>
              <p:spPr>
                <a:xfrm>
                  <a:off x="917861" y="2219694"/>
                  <a:ext cx="60470" cy="145328"/>
                </a:xfrm>
                <a:custGeom>
                  <a:avLst/>
                  <a:gdLst>
                    <a:gd name="connsiteX0" fmla="*/ 57239 w 60470"/>
                    <a:gd name="connsiteY0" fmla="*/ 2287 h 145328"/>
                    <a:gd name="connsiteX1" fmla="*/ 966 w 60470"/>
                    <a:gd name="connsiteY1" fmla="*/ 46088 h 145328"/>
                    <a:gd name="connsiteX2" fmla="*/ 8507 w 60470"/>
                    <a:gd name="connsiteY2" fmla="*/ 135719 h 145328"/>
                    <a:gd name="connsiteX3" fmla="*/ 16919 w 60470"/>
                    <a:gd name="connsiteY3" fmla="*/ 145001 h 145328"/>
                    <a:gd name="connsiteX4" fmla="*/ 59269 w 60470"/>
                    <a:gd name="connsiteY4" fmla="*/ 98590 h 145328"/>
                    <a:gd name="connsiteX5" fmla="*/ 59849 w 60470"/>
                    <a:gd name="connsiteY5" fmla="*/ 23753 h 145328"/>
                    <a:gd name="connsiteX6" fmla="*/ 57239 w 60470"/>
                    <a:gd name="connsiteY6" fmla="*/ 2287 h 14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70" h="145328">
                      <a:moveTo>
                        <a:pt x="57239" y="2287"/>
                      </a:moveTo>
                      <a:cubicBezTo>
                        <a:pt x="57239" y="2287"/>
                        <a:pt x="8217" y="-15117"/>
                        <a:pt x="966" y="46088"/>
                      </a:cubicBezTo>
                      <a:cubicBezTo>
                        <a:pt x="-4836" y="96560"/>
                        <a:pt x="17790" y="115414"/>
                        <a:pt x="8507" y="135719"/>
                      </a:cubicBezTo>
                      <a:cubicBezTo>
                        <a:pt x="5897" y="141230"/>
                        <a:pt x="11408" y="146742"/>
                        <a:pt x="16919" y="145001"/>
                      </a:cubicBezTo>
                      <a:cubicBezTo>
                        <a:pt x="35774" y="139200"/>
                        <a:pt x="61010" y="126147"/>
                        <a:pt x="59269" y="98590"/>
                      </a:cubicBezTo>
                      <a:cubicBezTo>
                        <a:pt x="56369" y="54790"/>
                        <a:pt x="57239" y="24623"/>
                        <a:pt x="59849" y="23753"/>
                      </a:cubicBezTo>
                      <a:cubicBezTo>
                        <a:pt x="62170" y="22882"/>
                        <a:pt x="57239" y="2287"/>
                        <a:pt x="57239" y="2287"/>
                      </a:cubicBezTo>
                      <a:close/>
                    </a:path>
                  </a:pathLst>
                </a:custGeom>
                <a:solidFill>
                  <a:srgbClr val="4D4D4D"/>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20" name="Freeform: Shape 619">
                  <a:extLst>
                    <a:ext uri="{FF2B5EF4-FFF2-40B4-BE49-F238E27FC236}">
                      <a16:creationId xmlns:a16="http://schemas.microsoft.com/office/drawing/2014/main" id="{BFFCE90A-BB83-E8AC-6928-86968BE8E75F}"/>
                    </a:ext>
                  </a:extLst>
                </p:cNvPr>
                <p:cNvSpPr/>
                <p:nvPr/>
              </p:nvSpPr>
              <p:spPr>
                <a:xfrm>
                  <a:off x="963787" y="2422999"/>
                  <a:ext cx="58303" cy="110226"/>
                </a:xfrm>
                <a:custGeom>
                  <a:avLst/>
                  <a:gdLst>
                    <a:gd name="connsiteX0" fmla="*/ 31037 w 58303"/>
                    <a:gd name="connsiteY0" fmla="*/ 0 h 110226"/>
                    <a:gd name="connsiteX1" fmla="*/ 0 w 58303"/>
                    <a:gd name="connsiteY1" fmla="*/ 109066 h 110226"/>
                    <a:gd name="connsiteX2" fmla="*/ 35969 w 58303"/>
                    <a:gd name="connsiteY2" fmla="*/ 110226 h 110226"/>
                    <a:gd name="connsiteX3" fmla="*/ 37129 w 58303"/>
                    <a:gd name="connsiteY3" fmla="*/ 81219 h 110226"/>
                    <a:gd name="connsiteX4" fmla="*/ 42930 w 58303"/>
                    <a:gd name="connsiteY4" fmla="*/ 64975 h 110226"/>
                    <a:gd name="connsiteX5" fmla="*/ 51052 w 58303"/>
                    <a:gd name="connsiteY5" fmla="*/ 42640 h 110226"/>
                    <a:gd name="connsiteX6" fmla="*/ 58304 w 58303"/>
                    <a:gd name="connsiteY6" fmla="*/ 35678 h 110226"/>
                    <a:gd name="connsiteX7" fmla="*/ 31037 w 58303"/>
                    <a:gd name="connsiteY7" fmla="*/ 0 h 11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03" h="110226">
                      <a:moveTo>
                        <a:pt x="31037" y="0"/>
                      </a:moveTo>
                      <a:cubicBezTo>
                        <a:pt x="580" y="40320"/>
                        <a:pt x="0" y="109066"/>
                        <a:pt x="0" y="109066"/>
                      </a:cubicBezTo>
                      <a:lnTo>
                        <a:pt x="35969" y="110226"/>
                      </a:lnTo>
                      <a:cubicBezTo>
                        <a:pt x="48151" y="108776"/>
                        <a:pt x="41190" y="95142"/>
                        <a:pt x="37129" y="81219"/>
                      </a:cubicBezTo>
                      <a:lnTo>
                        <a:pt x="42930" y="64975"/>
                      </a:lnTo>
                      <a:lnTo>
                        <a:pt x="51052" y="42640"/>
                      </a:lnTo>
                      <a:lnTo>
                        <a:pt x="58304" y="35678"/>
                      </a:lnTo>
                      <a:lnTo>
                        <a:pt x="31037" y="0"/>
                      </a:lnTo>
                      <a:close/>
                    </a:path>
                  </a:pathLst>
                </a:custGeom>
                <a:solidFill>
                  <a:srgbClr val="06B7F4"/>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21" name="Freeform: Shape 620">
                  <a:extLst>
                    <a:ext uri="{FF2B5EF4-FFF2-40B4-BE49-F238E27FC236}">
                      <a16:creationId xmlns:a16="http://schemas.microsoft.com/office/drawing/2014/main" id="{C289D877-3589-D5B2-BFB1-4FEC6D48FA8A}"/>
                    </a:ext>
                  </a:extLst>
                </p:cNvPr>
                <p:cNvSpPr/>
                <p:nvPr/>
              </p:nvSpPr>
              <p:spPr>
                <a:xfrm>
                  <a:off x="1085036" y="2814301"/>
                  <a:ext cx="53082" cy="25927"/>
                </a:xfrm>
                <a:custGeom>
                  <a:avLst/>
                  <a:gdLst>
                    <a:gd name="connsiteX0" fmla="*/ 0 w 53082"/>
                    <a:gd name="connsiteY0" fmla="*/ 7252 h 25927"/>
                    <a:gd name="connsiteX1" fmla="*/ 53083 w 53082"/>
                    <a:gd name="connsiteY1" fmla="*/ 21755 h 25927"/>
                    <a:gd name="connsiteX2" fmla="*/ 19435 w 53082"/>
                    <a:gd name="connsiteY2" fmla="*/ 0 h 25927"/>
                    <a:gd name="connsiteX3" fmla="*/ 0 w 53082"/>
                    <a:gd name="connsiteY3" fmla="*/ 7252 h 25927"/>
                  </a:gdLst>
                  <a:ahLst/>
                  <a:cxnLst>
                    <a:cxn ang="0">
                      <a:pos x="connsiteX0" y="connsiteY0"/>
                    </a:cxn>
                    <a:cxn ang="0">
                      <a:pos x="connsiteX1" y="connsiteY1"/>
                    </a:cxn>
                    <a:cxn ang="0">
                      <a:pos x="connsiteX2" y="connsiteY2"/>
                    </a:cxn>
                    <a:cxn ang="0">
                      <a:pos x="connsiteX3" y="connsiteY3"/>
                    </a:cxn>
                  </a:cxnLst>
                  <a:rect l="l" t="t" r="r" b="b"/>
                  <a:pathLst>
                    <a:path w="53082" h="25927">
                      <a:moveTo>
                        <a:pt x="0" y="7252"/>
                      </a:moveTo>
                      <a:cubicBezTo>
                        <a:pt x="0" y="7252"/>
                        <a:pt x="29297" y="36549"/>
                        <a:pt x="53083" y="21755"/>
                      </a:cubicBezTo>
                      <a:lnTo>
                        <a:pt x="19435" y="0"/>
                      </a:lnTo>
                      <a:lnTo>
                        <a:pt x="0" y="7252"/>
                      </a:lnTo>
                      <a:close/>
                    </a:path>
                  </a:pathLst>
                </a:custGeom>
                <a:solidFill>
                  <a:srgbClr val="D0D0D0"/>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622" name="Freeform: Shape 621">
                  <a:extLst>
                    <a:ext uri="{FF2B5EF4-FFF2-40B4-BE49-F238E27FC236}">
                      <a16:creationId xmlns:a16="http://schemas.microsoft.com/office/drawing/2014/main" id="{AEF7C8B5-F7EC-A5CF-753A-41F2E0DCAD33}"/>
                    </a:ext>
                  </a:extLst>
                </p:cNvPr>
                <p:cNvSpPr/>
                <p:nvPr/>
              </p:nvSpPr>
              <p:spPr>
                <a:xfrm>
                  <a:off x="1195842" y="2814301"/>
                  <a:ext cx="53082" cy="25927"/>
                </a:xfrm>
                <a:custGeom>
                  <a:avLst/>
                  <a:gdLst>
                    <a:gd name="connsiteX0" fmla="*/ 0 w 53082"/>
                    <a:gd name="connsiteY0" fmla="*/ 7252 h 25927"/>
                    <a:gd name="connsiteX1" fmla="*/ 53083 w 53082"/>
                    <a:gd name="connsiteY1" fmla="*/ 21755 h 25927"/>
                    <a:gd name="connsiteX2" fmla="*/ 19435 w 53082"/>
                    <a:gd name="connsiteY2" fmla="*/ 0 h 25927"/>
                    <a:gd name="connsiteX3" fmla="*/ 0 w 53082"/>
                    <a:gd name="connsiteY3" fmla="*/ 7252 h 25927"/>
                  </a:gdLst>
                  <a:ahLst/>
                  <a:cxnLst>
                    <a:cxn ang="0">
                      <a:pos x="connsiteX0" y="connsiteY0"/>
                    </a:cxn>
                    <a:cxn ang="0">
                      <a:pos x="connsiteX1" y="connsiteY1"/>
                    </a:cxn>
                    <a:cxn ang="0">
                      <a:pos x="connsiteX2" y="connsiteY2"/>
                    </a:cxn>
                    <a:cxn ang="0">
                      <a:pos x="connsiteX3" y="connsiteY3"/>
                    </a:cxn>
                  </a:cxnLst>
                  <a:rect l="l" t="t" r="r" b="b"/>
                  <a:pathLst>
                    <a:path w="53082" h="25927">
                      <a:moveTo>
                        <a:pt x="0" y="7252"/>
                      </a:moveTo>
                      <a:cubicBezTo>
                        <a:pt x="0" y="7252"/>
                        <a:pt x="29297" y="36549"/>
                        <a:pt x="53083" y="21755"/>
                      </a:cubicBezTo>
                      <a:lnTo>
                        <a:pt x="19435" y="0"/>
                      </a:lnTo>
                      <a:lnTo>
                        <a:pt x="0" y="7252"/>
                      </a:lnTo>
                      <a:close/>
                    </a:path>
                  </a:pathLst>
                </a:custGeom>
                <a:solidFill>
                  <a:srgbClr val="D0D0D0"/>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grpSp>
          <p:sp>
            <p:nvSpPr>
              <p:cNvPr id="551" name="Freeform: Shape 550">
                <a:extLst>
                  <a:ext uri="{FF2B5EF4-FFF2-40B4-BE49-F238E27FC236}">
                    <a16:creationId xmlns:a16="http://schemas.microsoft.com/office/drawing/2014/main" id="{7BC8F449-634B-5381-07E4-644CF0DB6431}"/>
                  </a:ext>
                </a:extLst>
              </p:cNvPr>
              <p:cNvSpPr/>
              <p:nvPr/>
            </p:nvSpPr>
            <p:spPr>
              <a:xfrm>
                <a:off x="4478539" y="5251827"/>
                <a:ext cx="289435" cy="672651"/>
              </a:xfrm>
              <a:custGeom>
                <a:avLst/>
                <a:gdLst>
                  <a:gd name="connsiteX0" fmla="*/ 107480 w 110825"/>
                  <a:gd name="connsiteY0" fmla="*/ 257155 h 257559"/>
                  <a:gd name="connsiteX1" fmla="*/ 107480 w 110825"/>
                  <a:gd name="connsiteY1" fmla="*/ 257155 h 257559"/>
                  <a:gd name="connsiteX2" fmla="*/ 110381 w 110825"/>
                  <a:gd name="connsiteY2" fmla="*/ 249904 h 257559"/>
                  <a:gd name="connsiteX3" fmla="*/ 10597 w 110825"/>
                  <a:gd name="connsiteY3" fmla="*/ 3345 h 257559"/>
                  <a:gd name="connsiteX4" fmla="*/ 3345 w 110825"/>
                  <a:gd name="connsiteY4" fmla="*/ 445 h 257559"/>
                  <a:gd name="connsiteX5" fmla="*/ 3345 w 110825"/>
                  <a:gd name="connsiteY5" fmla="*/ 445 h 257559"/>
                  <a:gd name="connsiteX6" fmla="*/ 445 w 110825"/>
                  <a:gd name="connsiteY6" fmla="*/ 7696 h 257559"/>
                  <a:gd name="connsiteX7" fmla="*/ 100228 w 110825"/>
                  <a:gd name="connsiteY7" fmla="*/ 254255 h 257559"/>
                  <a:gd name="connsiteX8" fmla="*/ 107480 w 110825"/>
                  <a:gd name="connsiteY8" fmla="*/ 257155 h 257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 h="257559">
                    <a:moveTo>
                      <a:pt x="107480" y="257155"/>
                    </a:moveTo>
                    <a:lnTo>
                      <a:pt x="107480" y="257155"/>
                    </a:lnTo>
                    <a:cubicBezTo>
                      <a:pt x="110381" y="255995"/>
                      <a:pt x="111541" y="252804"/>
                      <a:pt x="110381" y="249904"/>
                    </a:cubicBezTo>
                    <a:lnTo>
                      <a:pt x="10597" y="3345"/>
                    </a:lnTo>
                    <a:cubicBezTo>
                      <a:pt x="9437" y="445"/>
                      <a:pt x="6246" y="-716"/>
                      <a:pt x="3345" y="445"/>
                    </a:cubicBezTo>
                    <a:lnTo>
                      <a:pt x="3345" y="445"/>
                    </a:lnTo>
                    <a:cubicBezTo>
                      <a:pt x="445" y="1605"/>
                      <a:pt x="-716" y="4796"/>
                      <a:pt x="445" y="7696"/>
                    </a:cubicBezTo>
                    <a:lnTo>
                      <a:pt x="100228" y="254255"/>
                    </a:lnTo>
                    <a:cubicBezTo>
                      <a:pt x="101389" y="256865"/>
                      <a:pt x="104579" y="258316"/>
                      <a:pt x="107480" y="257155"/>
                    </a:cubicBezTo>
                    <a:close/>
                  </a:path>
                </a:pathLst>
              </a:custGeom>
              <a:solidFill>
                <a:srgbClr val="4D4D4D"/>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52" name="Freeform: Shape 551">
                <a:extLst>
                  <a:ext uri="{FF2B5EF4-FFF2-40B4-BE49-F238E27FC236}">
                    <a16:creationId xmlns:a16="http://schemas.microsoft.com/office/drawing/2014/main" id="{DEA2DD4F-2EC5-F065-4371-283C72E9F35A}"/>
                  </a:ext>
                </a:extLst>
              </p:cNvPr>
              <p:cNvSpPr/>
              <p:nvPr/>
            </p:nvSpPr>
            <p:spPr>
              <a:xfrm>
                <a:off x="4014563" y="5550708"/>
                <a:ext cx="251506" cy="22726"/>
              </a:xfrm>
              <a:custGeom>
                <a:avLst/>
                <a:gdLst>
                  <a:gd name="connsiteX0" fmla="*/ 91952 w 96302"/>
                  <a:gd name="connsiteY0" fmla="*/ 8702 h 8702"/>
                  <a:gd name="connsiteX1" fmla="*/ 4351 w 96302"/>
                  <a:gd name="connsiteY1" fmla="*/ 8702 h 8702"/>
                  <a:gd name="connsiteX2" fmla="*/ 0 w 96302"/>
                  <a:gd name="connsiteY2" fmla="*/ 4351 h 8702"/>
                  <a:gd name="connsiteX3" fmla="*/ 0 w 96302"/>
                  <a:gd name="connsiteY3" fmla="*/ 4351 h 8702"/>
                  <a:gd name="connsiteX4" fmla="*/ 4351 w 96302"/>
                  <a:gd name="connsiteY4" fmla="*/ 0 h 8702"/>
                  <a:gd name="connsiteX5" fmla="*/ 91952 w 96302"/>
                  <a:gd name="connsiteY5" fmla="*/ 0 h 8702"/>
                  <a:gd name="connsiteX6" fmla="*/ 96303 w 96302"/>
                  <a:gd name="connsiteY6" fmla="*/ 4351 h 8702"/>
                  <a:gd name="connsiteX7" fmla="*/ 96303 w 96302"/>
                  <a:gd name="connsiteY7" fmla="*/ 4351 h 8702"/>
                  <a:gd name="connsiteX8" fmla="*/ 91952 w 96302"/>
                  <a:gd name="connsiteY8" fmla="*/ 8702 h 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02" h="8702">
                    <a:moveTo>
                      <a:pt x="91952" y="8702"/>
                    </a:moveTo>
                    <a:lnTo>
                      <a:pt x="4351" y="8702"/>
                    </a:lnTo>
                    <a:cubicBezTo>
                      <a:pt x="2031" y="8702"/>
                      <a:pt x="0" y="6672"/>
                      <a:pt x="0" y="4351"/>
                    </a:cubicBezTo>
                    <a:lnTo>
                      <a:pt x="0" y="4351"/>
                    </a:lnTo>
                    <a:cubicBezTo>
                      <a:pt x="0" y="2030"/>
                      <a:pt x="2031" y="0"/>
                      <a:pt x="4351" y="0"/>
                    </a:cubicBezTo>
                    <a:lnTo>
                      <a:pt x="91952" y="0"/>
                    </a:lnTo>
                    <a:cubicBezTo>
                      <a:pt x="94272" y="0"/>
                      <a:pt x="96303" y="2030"/>
                      <a:pt x="96303" y="4351"/>
                    </a:cubicBezTo>
                    <a:lnTo>
                      <a:pt x="96303" y="4351"/>
                    </a:lnTo>
                    <a:cubicBezTo>
                      <a:pt x="96303" y="6672"/>
                      <a:pt x="94272" y="8702"/>
                      <a:pt x="91952" y="8702"/>
                    </a:cubicBezTo>
                    <a:close/>
                  </a:path>
                </a:pathLst>
              </a:custGeom>
              <a:solidFill>
                <a:srgbClr val="4D4D4D"/>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53" name="Freeform: Shape 552">
                <a:extLst>
                  <a:ext uri="{FF2B5EF4-FFF2-40B4-BE49-F238E27FC236}">
                    <a16:creationId xmlns:a16="http://schemas.microsoft.com/office/drawing/2014/main" id="{302B94F0-AECA-D5DD-9C0F-A9538804D11E}"/>
                  </a:ext>
                </a:extLst>
              </p:cNvPr>
              <p:cNvSpPr/>
              <p:nvPr/>
            </p:nvSpPr>
            <p:spPr>
              <a:xfrm>
                <a:off x="4203546" y="5251827"/>
                <a:ext cx="289435" cy="672651"/>
              </a:xfrm>
              <a:custGeom>
                <a:avLst/>
                <a:gdLst>
                  <a:gd name="connsiteX0" fmla="*/ 3345 w 110825"/>
                  <a:gd name="connsiteY0" fmla="*/ 257155 h 257559"/>
                  <a:gd name="connsiteX1" fmla="*/ 3345 w 110825"/>
                  <a:gd name="connsiteY1" fmla="*/ 257155 h 257559"/>
                  <a:gd name="connsiteX2" fmla="*/ 445 w 110825"/>
                  <a:gd name="connsiteY2" fmla="*/ 249904 h 257559"/>
                  <a:gd name="connsiteX3" fmla="*/ 100228 w 110825"/>
                  <a:gd name="connsiteY3" fmla="*/ 3345 h 257559"/>
                  <a:gd name="connsiteX4" fmla="*/ 107480 w 110825"/>
                  <a:gd name="connsiteY4" fmla="*/ 445 h 257559"/>
                  <a:gd name="connsiteX5" fmla="*/ 107480 w 110825"/>
                  <a:gd name="connsiteY5" fmla="*/ 445 h 257559"/>
                  <a:gd name="connsiteX6" fmla="*/ 110381 w 110825"/>
                  <a:gd name="connsiteY6" fmla="*/ 7696 h 257559"/>
                  <a:gd name="connsiteX7" fmla="*/ 10597 w 110825"/>
                  <a:gd name="connsiteY7" fmla="*/ 254255 h 257559"/>
                  <a:gd name="connsiteX8" fmla="*/ 3345 w 110825"/>
                  <a:gd name="connsiteY8" fmla="*/ 257155 h 257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 h="257559">
                    <a:moveTo>
                      <a:pt x="3345" y="257155"/>
                    </a:moveTo>
                    <a:lnTo>
                      <a:pt x="3345" y="257155"/>
                    </a:lnTo>
                    <a:cubicBezTo>
                      <a:pt x="445" y="255995"/>
                      <a:pt x="-716" y="252804"/>
                      <a:pt x="445" y="249904"/>
                    </a:cubicBezTo>
                    <a:lnTo>
                      <a:pt x="100228" y="3345"/>
                    </a:lnTo>
                    <a:cubicBezTo>
                      <a:pt x="101388" y="445"/>
                      <a:pt x="104579" y="-716"/>
                      <a:pt x="107480" y="445"/>
                    </a:cubicBezTo>
                    <a:lnTo>
                      <a:pt x="107480" y="445"/>
                    </a:lnTo>
                    <a:cubicBezTo>
                      <a:pt x="110381" y="1605"/>
                      <a:pt x="111541" y="4796"/>
                      <a:pt x="110381" y="7696"/>
                    </a:cubicBezTo>
                    <a:lnTo>
                      <a:pt x="10597" y="254255"/>
                    </a:lnTo>
                    <a:cubicBezTo>
                      <a:pt x="9437" y="256865"/>
                      <a:pt x="6246" y="258316"/>
                      <a:pt x="3345" y="257155"/>
                    </a:cubicBezTo>
                    <a:close/>
                  </a:path>
                </a:pathLst>
              </a:custGeom>
              <a:solidFill>
                <a:srgbClr val="4D4D4D"/>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54" name="Freeform: Shape 553">
                <a:extLst>
                  <a:ext uri="{FF2B5EF4-FFF2-40B4-BE49-F238E27FC236}">
                    <a16:creationId xmlns:a16="http://schemas.microsoft.com/office/drawing/2014/main" id="{5E45D7E9-9F03-A153-D84D-A97C7D3C8784}"/>
                  </a:ext>
                </a:extLst>
              </p:cNvPr>
              <p:cNvSpPr/>
              <p:nvPr/>
            </p:nvSpPr>
            <p:spPr>
              <a:xfrm>
                <a:off x="4132337" y="5251827"/>
                <a:ext cx="289435" cy="672651"/>
              </a:xfrm>
              <a:custGeom>
                <a:avLst/>
                <a:gdLst>
                  <a:gd name="connsiteX0" fmla="*/ 107480 w 110825"/>
                  <a:gd name="connsiteY0" fmla="*/ 257155 h 257559"/>
                  <a:gd name="connsiteX1" fmla="*/ 107480 w 110825"/>
                  <a:gd name="connsiteY1" fmla="*/ 257155 h 257559"/>
                  <a:gd name="connsiteX2" fmla="*/ 110381 w 110825"/>
                  <a:gd name="connsiteY2" fmla="*/ 249904 h 257559"/>
                  <a:gd name="connsiteX3" fmla="*/ 10597 w 110825"/>
                  <a:gd name="connsiteY3" fmla="*/ 3345 h 257559"/>
                  <a:gd name="connsiteX4" fmla="*/ 3345 w 110825"/>
                  <a:gd name="connsiteY4" fmla="*/ 445 h 257559"/>
                  <a:gd name="connsiteX5" fmla="*/ 3345 w 110825"/>
                  <a:gd name="connsiteY5" fmla="*/ 445 h 257559"/>
                  <a:gd name="connsiteX6" fmla="*/ 445 w 110825"/>
                  <a:gd name="connsiteY6" fmla="*/ 7696 h 257559"/>
                  <a:gd name="connsiteX7" fmla="*/ 100228 w 110825"/>
                  <a:gd name="connsiteY7" fmla="*/ 254255 h 257559"/>
                  <a:gd name="connsiteX8" fmla="*/ 107480 w 110825"/>
                  <a:gd name="connsiteY8" fmla="*/ 257155 h 257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 h="257559">
                    <a:moveTo>
                      <a:pt x="107480" y="257155"/>
                    </a:moveTo>
                    <a:lnTo>
                      <a:pt x="107480" y="257155"/>
                    </a:lnTo>
                    <a:cubicBezTo>
                      <a:pt x="110381" y="255995"/>
                      <a:pt x="111541" y="252804"/>
                      <a:pt x="110381" y="249904"/>
                    </a:cubicBezTo>
                    <a:lnTo>
                      <a:pt x="10597" y="3345"/>
                    </a:lnTo>
                    <a:cubicBezTo>
                      <a:pt x="9437" y="445"/>
                      <a:pt x="6246" y="-716"/>
                      <a:pt x="3345" y="445"/>
                    </a:cubicBezTo>
                    <a:lnTo>
                      <a:pt x="3345" y="445"/>
                    </a:lnTo>
                    <a:cubicBezTo>
                      <a:pt x="445" y="1605"/>
                      <a:pt x="-716" y="4796"/>
                      <a:pt x="445" y="7696"/>
                    </a:cubicBezTo>
                    <a:lnTo>
                      <a:pt x="100228" y="254255"/>
                    </a:lnTo>
                    <a:cubicBezTo>
                      <a:pt x="101679" y="256865"/>
                      <a:pt x="104869" y="258316"/>
                      <a:pt x="107480" y="257155"/>
                    </a:cubicBezTo>
                    <a:close/>
                  </a:path>
                </a:pathLst>
              </a:custGeom>
              <a:solidFill>
                <a:srgbClr val="4D4D4D"/>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55" name="Freeform: Shape 554">
                <a:extLst>
                  <a:ext uri="{FF2B5EF4-FFF2-40B4-BE49-F238E27FC236}">
                    <a16:creationId xmlns:a16="http://schemas.microsoft.com/office/drawing/2014/main" id="{256AE68E-DC63-7034-6FAA-6E54AF84AF35}"/>
                  </a:ext>
                </a:extLst>
              </p:cNvPr>
              <p:cNvSpPr/>
              <p:nvPr/>
            </p:nvSpPr>
            <p:spPr>
              <a:xfrm>
                <a:off x="4355463" y="5550708"/>
                <a:ext cx="268173" cy="22726"/>
              </a:xfrm>
              <a:custGeom>
                <a:avLst/>
                <a:gdLst>
                  <a:gd name="connsiteX0" fmla="*/ 98333 w 102684"/>
                  <a:gd name="connsiteY0" fmla="*/ 8702 h 8702"/>
                  <a:gd name="connsiteX1" fmla="*/ 4351 w 102684"/>
                  <a:gd name="connsiteY1" fmla="*/ 8702 h 8702"/>
                  <a:gd name="connsiteX2" fmla="*/ 0 w 102684"/>
                  <a:gd name="connsiteY2" fmla="*/ 4351 h 8702"/>
                  <a:gd name="connsiteX3" fmla="*/ 0 w 102684"/>
                  <a:gd name="connsiteY3" fmla="*/ 4351 h 8702"/>
                  <a:gd name="connsiteX4" fmla="*/ 4351 w 102684"/>
                  <a:gd name="connsiteY4" fmla="*/ 0 h 8702"/>
                  <a:gd name="connsiteX5" fmla="*/ 98333 w 102684"/>
                  <a:gd name="connsiteY5" fmla="*/ 0 h 8702"/>
                  <a:gd name="connsiteX6" fmla="*/ 102684 w 102684"/>
                  <a:gd name="connsiteY6" fmla="*/ 4351 h 8702"/>
                  <a:gd name="connsiteX7" fmla="*/ 102684 w 102684"/>
                  <a:gd name="connsiteY7" fmla="*/ 4351 h 8702"/>
                  <a:gd name="connsiteX8" fmla="*/ 98333 w 102684"/>
                  <a:gd name="connsiteY8" fmla="*/ 8702 h 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84" h="8702">
                    <a:moveTo>
                      <a:pt x="98333" y="8702"/>
                    </a:moveTo>
                    <a:lnTo>
                      <a:pt x="4351" y="8702"/>
                    </a:lnTo>
                    <a:cubicBezTo>
                      <a:pt x="2031" y="8702"/>
                      <a:pt x="0" y="6672"/>
                      <a:pt x="0" y="4351"/>
                    </a:cubicBezTo>
                    <a:lnTo>
                      <a:pt x="0" y="4351"/>
                    </a:lnTo>
                    <a:cubicBezTo>
                      <a:pt x="0" y="2030"/>
                      <a:pt x="2031" y="0"/>
                      <a:pt x="4351" y="0"/>
                    </a:cubicBezTo>
                    <a:lnTo>
                      <a:pt x="98333" y="0"/>
                    </a:lnTo>
                    <a:cubicBezTo>
                      <a:pt x="100654" y="0"/>
                      <a:pt x="102684" y="2030"/>
                      <a:pt x="102684" y="4351"/>
                    </a:cubicBezTo>
                    <a:lnTo>
                      <a:pt x="102684" y="4351"/>
                    </a:lnTo>
                    <a:cubicBezTo>
                      <a:pt x="102684" y="6672"/>
                      <a:pt x="100944" y="8702"/>
                      <a:pt x="98333" y="8702"/>
                    </a:cubicBezTo>
                    <a:close/>
                  </a:path>
                </a:pathLst>
              </a:custGeom>
              <a:solidFill>
                <a:srgbClr val="4D4D4D"/>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56" name="Freeform: Shape 555">
                <a:extLst>
                  <a:ext uri="{FF2B5EF4-FFF2-40B4-BE49-F238E27FC236}">
                    <a16:creationId xmlns:a16="http://schemas.microsoft.com/office/drawing/2014/main" id="{9ABEC376-A1D0-4249-3127-A8BB1E31CF50}"/>
                  </a:ext>
                </a:extLst>
              </p:cNvPr>
              <p:cNvSpPr/>
              <p:nvPr/>
            </p:nvSpPr>
            <p:spPr>
              <a:xfrm>
                <a:off x="4044863" y="4507555"/>
                <a:ext cx="75753" cy="292415"/>
              </a:xfrm>
              <a:custGeom>
                <a:avLst/>
                <a:gdLst>
                  <a:gd name="connsiteX0" fmla="*/ 29007 w 29006"/>
                  <a:gd name="connsiteY0" fmla="*/ 0 h 111966"/>
                  <a:gd name="connsiteX1" fmla="*/ 0 w 29006"/>
                  <a:gd name="connsiteY1" fmla="*/ 111966 h 111966"/>
                  <a:gd name="connsiteX2" fmla="*/ 17694 w 29006"/>
                  <a:gd name="connsiteY2" fmla="*/ 107615 h 111966"/>
                  <a:gd name="connsiteX3" fmla="*/ 29007 w 29006"/>
                  <a:gd name="connsiteY3" fmla="*/ 0 h 111966"/>
                </a:gdLst>
                <a:ahLst/>
                <a:cxnLst>
                  <a:cxn ang="0">
                    <a:pos x="connsiteX0" y="connsiteY0"/>
                  </a:cxn>
                  <a:cxn ang="0">
                    <a:pos x="connsiteX1" y="connsiteY1"/>
                  </a:cxn>
                  <a:cxn ang="0">
                    <a:pos x="connsiteX2" y="connsiteY2"/>
                  </a:cxn>
                  <a:cxn ang="0">
                    <a:pos x="connsiteX3" y="connsiteY3"/>
                  </a:cxn>
                </a:cxnLst>
                <a:rect l="l" t="t" r="r" b="b"/>
                <a:pathLst>
                  <a:path w="29006" h="111966">
                    <a:moveTo>
                      <a:pt x="29007" y="0"/>
                    </a:moveTo>
                    <a:cubicBezTo>
                      <a:pt x="29007" y="0"/>
                      <a:pt x="4641" y="40029"/>
                      <a:pt x="0" y="111966"/>
                    </a:cubicBezTo>
                    <a:cubicBezTo>
                      <a:pt x="0" y="111966"/>
                      <a:pt x="17694" y="110226"/>
                      <a:pt x="17694" y="107615"/>
                    </a:cubicBezTo>
                    <a:cubicBezTo>
                      <a:pt x="17694" y="105005"/>
                      <a:pt x="29007" y="0"/>
                      <a:pt x="29007" y="0"/>
                    </a:cubicBezTo>
                    <a:close/>
                  </a:path>
                </a:pathLst>
              </a:custGeom>
              <a:solidFill>
                <a:srgbClr val="1F40E6"/>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57" name="Freeform: Shape 556">
                <a:extLst>
                  <a:ext uri="{FF2B5EF4-FFF2-40B4-BE49-F238E27FC236}">
                    <a16:creationId xmlns:a16="http://schemas.microsoft.com/office/drawing/2014/main" id="{37AD42DE-B7C7-96B1-1F4C-87FB503A6DBB}"/>
                  </a:ext>
                </a:extLst>
              </p:cNvPr>
              <p:cNvSpPr/>
              <p:nvPr/>
            </p:nvSpPr>
            <p:spPr>
              <a:xfrm>
                <a:off x="4566258" y="5019102"/>
                <a:ext cx="402626" cy="928369"/>
              </a:xfrm>
              <a:custGeom>
                <a:avLst/>
                <a:gdLst>
                  <a:gd name="connsiteX0" fmla="*/ 149310 w 154166"/>
                  <a:gd name="connsiteY0" fmla="*/ 354969 h 355474"/>
                  <a:gd name="connsiteX1" fmla="*/ 149310 w 154166"/>
                  <a:gd name="connsiteY1" fmla="*/ 354969 h 355474"/>
                  <a:gd name="connsiteX2" fmla="*/ 139158 w 154166"/>
                  <a:gd name="connsiteY2" fmla="*/ 350618 h 355474"/>
                  <a:gd name="connsiteX3" fmla="*/ 505 w 154166"/>
                  <a:gd name="connsiteY3" fmla="*/ 10367 h 355474"/>
                  <a:gd name="connsiteX4" fmla="*/ 4856 w 154166"/>
                  <a:gd name="connsiteY4" fmla="*/ 505 h 355474"/>
                  <a:gd name="connsiteX5" fmla="*/ 4856 w 154166"/>
                  <a:gd name="connsiteY5" fmla="*/ 505 h 355474"/>
                  <a:gd name="connsiteX6" fmla="*/ 15009 w 154166"/>
                  <a:gd name="connsiteY6" fmla="*/ 4856 h 355474"/>
                  <a:gd name="connsiteX7" fmla="*/ 153662 w 154166"/>
                  <a:gd name="connsiteY7" fmla="*/ 345107 h 355474"/>
                  <a:gd name="connsiteX8" fmla="*/ 149310 w 154166"/>
                  <a:gd name="connsiteY8" fmla="*/ 354969 h 35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66" h="355474">
                    <a:moveTo>
                      <a:pt x="149310" y="354969"/>
                    </a:moveTo>
                    <a:lnTo>
                      <a:pt x="149310" y="354969"/>
                    </a:lnTo>
                    <a:cubicBezTo>
                      <a:pt x="145249" y="356419"/>
                      <a:pt x="140608" y="354679"/>
                      <a:pt x="139158" y="350618"/>
                    </a:cubicBezTo>
                    <a:lnTo>
                      <a:pt x="505" y="10367"/>
                    </a:lnTo>
                    <a:cubicBezTo>
                      <a:pt x="-945" y="6597"/>
                      <a:pt x="795" y="2246"/>
                      <a:pt x="4856" y="505"/>
                    </a:cubicBezTo>
                    <a:lnTo>
                      <a:pt x="4856" y="505"/>
                    </a:lnTo>
                    <a:cubicBezTo>
                      <a:pt x="8917" y="-945"/>
                      <a:pt x="13558" y="795"/>
                      <a:pt x="15009" y="4856"/>
                    </a:cubicBezTo>
                    <a:lnTo>
                      <a:pt x="153662" y="345107"/>
                    </a:lnTo>
                    <a:cubicBezTo>
                      <a:pt x="155112" y="349168"/>
                      <a:pt x="153371" y="353519"/>
                      <a:pt x="149310" y="354969"/>
                    </a:cubicBezTo>
                    <a:close/>
                  </a:path>
                </a:pathLst>
              </a:custGeom>
              <a:solidFill>
                <a:srgbClr val="4D4D4D"/>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58" name="Freeform: Shape 557">
                <a:extLst>
                  <a:ext uri="{FF2B5EF4-FFF2-40B4-BE49-F238E27FC236}">
                    <a16:creationId xmlns:a16="http://schemas.microsoft.com/office/drawing/2014/main" id="{B666E98F-DE53-A8CC-D8A3-54B62E7BC4A3}"/>
                  </a:ext>
                </a:extLst>
              </p:cNvPr>
              <p:cNvSpPr/>
              <p:nvPr/>
            </p:nvSpPr>
            <p:spPr>
              <a:xfrm>
                <a:off x="3591089" y="5781762"/>
                <a:ext cx="121206" cy="114390"/>
              </a:xfrm>
              <a:custGeom>
                <a:avLst/>
                <a:gdLst>
                  <a:gd name="connsiteX0" fmla="*/ 35969 w 46410"/>
                  <a:gd name="connsiteY0" fmla="*/ 43800 h 43800"/>
                  <a:gd name="connsiteX1" fmla="*/ 0 w 46410"/>
                  <a:gd name="connsiteY1" fmla="*/ 41190 h 43800"/>
                  <a:gd name="connsiteX2" fmla="*/ 11893 w 46410"/>
                  <a:gd name="connsiteY2" fmla="*/ 0 h 43800"/>
                  <a:gd name="connsiteX3" fmla="*/ 46411 w 46410"/>
                  <a:gd name="connsiteY3" fmla="*/ 2321 h 43800"/>
                </a:gdLst>
                <a:ahLst/>
                <a:cxnLst>
                  <a:cxn ang="0">
                    <a:pos x="connsiteX0" y="connsiteY0"/>
                  </a:cxn>
                  <a:cxn ang="0">
                    <a:pos x="connsiteX1" y="connsiteY1"/>
                  </a:cxn>
                  <a:cxn ang="0">
                    <a:pos x="connsiteX2" y="connsiteY2"/>
                  </a:cxn>
                  <a:cxn ang="0">
                    <a:pos x="connsiteX3" y="connsiteY3"/>
                  </a:cxn>
                </a:cxnLst>
                <a:rect l="l" t="t" r="r" b="b"/>
                <a:pathLst>
                  <a:path w="46410" h="43800">
                    <a:moveTo>
                      <a:pt x="35969" y="43800"/>
                    </a:moveTo>
                    <a:lnTo>
                      <a:pt x="0" y="41190"/>
                    </a:lnTo>
                    <a:lnTo>
                      <a:pt x="11893" y="0"/>
                    </a:lnTo>
                    <a:lnTo>
                      <a:pt x="46411" y="2321"/>
                    </a:lnTo>
                    <a:close/>
                  </a:path>
                </a:pathLst>
              </a:custGeom>
              <a:solidFill>
                <a:srgbClr val="D0D0D0"/>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59" name="Freeform: Shape 558">
                <a:extLst>
                  <a:ext uri="{FF2B5EF4-FFF2-40B4-BE49-F238E27FC236}">
                    <a16:creationId xmlns:a16="http://schemas.microsoft.com/office/drawing/2014/main" id="{8088C32B-B8A0-8881-FABE-22E4F7F288CB}"/>
                  </a:ext>
                </a:extLst>
              </p:cNvPr>
              <p:cNvSpPr/>
              <p:nvPr/>
            </p:nvSpPr>
            <p:spPr>
              <a:xfrm>
                <a:off x="4006229" y="5784792"/>
                <a:ext cx="112875" cy="110603"/>
              </a:xfrm>
              <a:custGeom>
                <a:avLst/>
                <a:gdLst>
                  <a:gd name="connsiteX0" fmla="*/ 38579 w 43220"/>
                  <a:gd name="connsiteY0" fmla="*/ 42350 h 42350"/>
                  <a:gd name="connsiteX1" fmla="*/ 0 w 43220"/>
                  <a:gd name="connsiteY1" fmla="*/ 39739 h 42350"/>
                  <a:gd name="connsiteX2" fmla="*/ 4931 w 43220"/>
                  <a:gd name="connsiteY2" fmla="*/ 0 h 42350"/>
                  <a:gd name="connsiteX3" fmla="*/ 43220 w 43220"/>
                  <a:gd name="connsiteY3" fmla="*/ 2901 h 42350"/>
                </a:gdLst>
                <a:ahLst/>
                <a:cxnLst>
                  <a:cxn ang="0">
                    <a:pos x="connsiteX0" y="connsiteY0"/>
                  </a:cxn>
                  <a:cxn ang="0">
                    <a:pos x="connsiteX1" y="connsiteY1"/>
                  </a:cxn>
                  <a:cxn ang="0">
                    <a:pos x="connsiteX2" y="connsiteY2"/>
                  </a:cxn>
                  <a:cxn ang="0">
                    <a:pos x="connsiteX3" y="connsiteY3"/>
                  </a:cxn>
                </a:cxnLst>
                <a:rect l="l" t="t" r="r" b="b"/>
                <a:pathLst>
                  <a:path w="43220" h="42350">
                    <a:moveTo>
                      <a:pt x="38579" y="42350"/>
                    </a:moveTo>
                    <a:lnTo>
                      <a:pt x="0" y="39739"/>
                    </a:lnTo>
                    <a:lnTo>
                      <a:pt x="4931" y="0"/>
                    </a:lnTo>
                    <a:lnTo>
                      <a:pt x="43220" y="2901"/>
                    </a:lnTo>
                    <a:close/>
                  </a:path>
                </a:pathLst>
              </a:custGeom>
              <a:solidFill>
                <a:srgbClr val="D0D0D0"/>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60" name="Freeform: Shape 559">
                <a:extLst>
                  <a:ext uri="{FF2B5EF4-FFF2-40B4-BE49-F238E27FC236}">
                    <a16:creationId xmlns:a16="http://schemas.microsoft.com/office/drawing/2014/main" id="{9AE7ED6B-ECC6-F11C-03BC-8B789CFE3847}"/>
                  </a:ext>
                </a:extLst>
              </p:cNvPr>
              <p:cNvSpPr/>
              <p:nvPr/>
            </p:nvSpPr>
            <p:spPr>
              <a:xfrm>
                <a:off x="3461549" y="5857516"/>
                <a:ext cx="234084" cy="119691"/>
              </a:xfrm>
              <a:custGeom>
                <a:avLst/>
                <a:gdLst>
                  <a:gd name="connsiteX0" fmla="*/ 0 w 89631"/>
                  <a:gd name="connsiteY0" fmla="*/ 39449 h 45830"/>
                  <a:gd name="connsiteX1" fmla="*/ 1450 w 89631"/>
                  <a:gd name="connsiteY1" fmla="*/ 43220 h 45830"/>
                  <a:gd name="connsiteX2" fmla="*/ 15954 w 89631"/>
                  <a:gd name="connsiteY2" fmla="*/ 45831 h 45830"/>
                  <a:gd name="connsiteX3" fmla="*/ 77738 w 89631"/>
                  <a:gd name="connsiteY3" fmla="*/ 40900 h 45830"/>
                  <a:gd name="connsiteX4" fmla="*/ 85860 w 89631"/>
                  <a:gd name="connsiteY4" fmla="*/ 37129 h 45830"/>
                  <a:gd name="connsiteX5" fmla="*/ 89341 w 89631"/>
                  <a:gd name="connsiteY5" fmla="*/ 29297 h 45830"/>
                  <a:gd name="connsiteX6" fmla="*/ 89631 w 89631"/>
                  <a:gd name="connsiteY6" fmla="*/ 3481 h 45830"/>
                  <a:gd name="connsiteX7" fmla="*/ 52793 w 89631"/>
                  <a:gd name="connsiteY7" fmla="*/ 0 h 45830"/>
                  <a:gd name="connsiteX8" fmla="*/ 7252 w 89631"/>
                  <a:gd name="connsiteY8" fmla="*/ 27266 h 45830"/>
                  <a:gd name="connsiteX9" fmla="*/ 0 w 89631"/>
                  <a:gd name="connsiteY9" fmla="*/ 39449 h 45830"/>
                  <a:gd name="connsiteX10" fmla="*/ 0 w 89631"/>
                  <a:gd name="connsiteY10" fmla="*/ 39449 h 45830"/>
                  <a:gd name="connsiteX11" fmla="*/ 0 w 89631"/>
                  <a:gd name="connsiteY11" fmla="*/ 39449 h 4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631" h="45830">
                    <a:moveTo>
                      <a:pt x="0" y="39449"/>
                    </a:moveTo>
                    <a:cubicBezTo>
                      <a:pt x="0" y="40900"/>
                      <a:pt x="290" y="42350"/>
                      <a:pt x="1450" y="43220"/>
                    </a:cubicBezTo>
                    <a:cubicBezTo>
                      <a:pt x="2611" y="44090"/>
                      <a:pt x="14213" y="45831"/>
                      <a:pt x="15954" y="45831"/>
                    </a:cubicBezTo>
                    <a:cubicBezTo>
                      <a:pt x="30457" y="44961"/>
                      <a:pt x="58594" y="42060"/>
                      <a:pt x="77738" y="40900"/>
                    </a:cubicBezTo>
                    <a:cubicBezTo>
                      <a:pt x="80639" y="40610"/>
                      <a:pt x="83830" y="39449"/>
                      <a:pt x="85860" y="37129"/>
                    </a:cubicBezTo>
                    <a:cubicBezTo>
                      <a:pt x="88181" y="34808"/>
                      <a:pt x="89341" y="32198"/>
                      <a:pt x="89341" y="29297"/>
                    </a:cubicBezTo>
                    <a:cubicBezTo>
                      <a:pt x="89631" y="18564"/>
                      <a:pt x="89631" y="3481"/>
                      <a:pt x="89631" y="3481"/>
                    </a:cubicBezTo>
                    <a:lnTo>
                      <a:pt x="52793" y="0"/>
                    </a:lnTo>
                    <a:cubicBezTo>
                      <a:pt x="52793" y="0"/>
                      <a:pt x="22625" y="20305"/>
                      <a:pt x="7252" y="27266"/>
                    </a:cubicBezTo>
                    <a:cubicBezTo>
                      <a:pt x="1160" y="30167"/>
                      <a:pt x="290" y="32778"/>
                      <a:pt x="0" y="39449"/>
                    </a:cubicBezTo>
                    <a:lnTo>
                      <a:pt x="0" y="39449"/>
                    </a:lnTo>
                    <a:lnTo>
                      <a:pt x="0" y="39449"/>
                    </a:lnTo>
                    <a:close/>
                  </a:path>
                </a:pathLst>
              </a:custGeom>
              <a:solidFill>
                <a:srgbClr val="FFFFFF">
                  <a:lumMod val="50000"/>
                </a:srgbClr>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61" name="Freeform: Shape 560">
                <a:extLst>
                  <a:ext uri="{FF2B5EF4-FFF2-40B4-BE49-F238E27FC236}">
                    <a16:creationId xmlns:a16="http://schemas.microsoft.com/office/drawing/2014/main" id="{511158A0-5450-F21A-27E2-C675611C8789}"/>
                  </a:ext>
                </a:extLst>
              </p:cNvPr>
              <p:cNvSpPr/>
              <p:nvPr/>
            </p:nvSpPr>
            <p:spPr>
              <a:xfrm>
                <a:off x="3842195" y="5251070"/>
                <a:ext cx="304585" cy="710634"/>
              </a:xfrm>
              <a:custGeom>
                <a:avLst/>
                <a:gdLst>
                  <a:gd name="connsiteX0" fmla="*/ 3345 w 116626"/>
                  <a:gd name="connsiteY0" fmla="*/ 271659 h 272103"/>
                  <a:gd name="connsiteX1" fmla="*/ 3345 w 116626"/>
                  <a:gd name="connsiteY1" fmla="*/ 271659 h 272103"/>
                  <a:gd name="connsiteX2" fmla="*/ 445 w 116626"/>
                  <a:gd name="connsiteY2" fmla="*/ 264407 h 272103"/>
                  <a:gd name="connsiteX3" fmla="*/ 106030 w 116626"/>
                  <a:gd name="connsiteY3" fmla="*/ 3345 h 272103"/>
                  <a:gd name="connsiteX4" fmla="*/ 113281 w 116626"/>
                  <a:gd name="connsiteY4" fmla="*/ 445 h 272103"/>
                  <a:gd name="connsiteX5" fmla="*/ 113281 w 116626"/>
                  <a:gd name="connsiteY5" fmla="*/ 445 h 272103"/>
                  <a:gd name="connsiteX6" fmla="*/ 116182 w 116626"/>
                  <a:gd name="connsiteY6" fmla="*/ 7696 h 272103"/>
                  <a:gd name="connsiteX7" fmla="*/ 10597 w 116626"/>
                  <a:gd name="connsiteY7" fmla="*/ 268758 h 272103"/>
                  <a:gd name="connsiteX8" fmla="*/ 3345 w 116626"/>
                  <a:gd name="connsiteY8" fmla="*/ 271659 h 27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26" h="272103">
                    <a:moveTo>
                      <a:pt x="3345" y="271659"/>
                    </a:moveTo>
                    <a:lnTo>
                      <a:pt x="3345" y="271659"/>
                    </a:lnTo>
                    <a:cubicBezTo>
                      <a:pt x="445" y="270498"/>
                      <a:pt x="-716" y="267308"/>
                      <a:pt x="445" y="264407"/>
                    </a:cubicBezTo>
                    <a:lnTo>
                      <a:pt x="106030" y="3345"/>
                    </a:lnTo>
                    <a:cubicBezTo>
                      <a:pt x="107190" y="445"/>
                      <a:pt x="110381" y="-716"/>
                      <a:pt x="113281" y="445"/>
                    </a:cubicBezTo>
                    <a:lnTo>
                      <a:pt x="113281" y="445"/>
                    </a:lnTo>
                    <a:cubicBezTo>
                      <a:pt x="116182" y="1605"/>
                      <a:pt x="117342" y="4796"/>
                      <a:pt x="116182" y="7696"/>
                    </a:cubicBezTo>
                    <a:lnTo>
                      <a:pt x="10597" y="268758"/>
                    </a:lnTo>
                    <a:cubicBezTo>
                      <a:pt x="9437" y="271659"/>
                      <a:pt x="6246" y="272819"/>
                      <a:pt x="3345" y="271659"/>
                    </a:cubicBezTo>
                    <a:close/>
                  </a:path>
                </a:pathLst>
              </a:custGeom>
              <a:solidFill>
                <a:srgbClr val="4D4D4D"/>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62" name="Freeform: Shape 561">
                <a:extLst>
                  <a:ext uri="{FF2B5EF4-FFF2-40B4-BE49-F238E27FC236}">
                    <a16:creationId xmlns:a16="http://schemas.microsoft.com/office/drawing/2014/main" id="{CC752543-8B3F-D1C6-AD31-EB18D4F09451}"/>
                  </a:ext>
                </a:extLst>
              </p:cNvPr>
              <p:cNvSpPr/>
              <p:nvPr/>
            </p:nvSpPr>
            <p:spPr>
              <a:xfrm>
                <a:off x="3462943" y="5004805"/>
                <a:ext cx="418092" cy="966805"/>
              </a:xfrm>
              <a:custGeom>
                <a:avLst/>
                <a:gdLst>
                  <a:gd name="connsiteX0" fmla="*/ 155232 w 160088"/>
                  <a:gd name="connsiteY0" fmla="*/ 369725 h 370191"/>
                  <a:gd name="connsiteX1" fmla="*/ 155232 w 160088"/>
                  <a:gd name="connsiteY1" fmla="*/ 369725 h 370191"/>
                  <a:gd name="connsiteX2" fmla="*/ 145080 w 160088"/>
                  <a:gd name="connsiteY2" fmla="*/ 365083 h 370191"/>
                  <a:gd name="connsiteX3" fmla="*/ 626 w 160088"/>
                  <a:gd name="connsiteY3" fmla="*/ 10620 h 370191"/>
                  <a:gd name="connsiteX4" fmla="*/ 4977 w 160088"/>
                  <a:gd name="connsiteY4" fmla="*/ 467 h 370191"/>
                  <a:gd name="connsiteX5" fmla="*/ 4977 w 160088"/>
                  <a:gd name="connsiteY5" fmla="*/ 467 h 370191"/>
                  <a:gd name="connsiteX6" fmla="*/ 15129 w 160088"/>
                  <a:gd name="connsiteY6" fmla="*/ 5108 h 370191"/>
                  <a:gd name="connsiteX7" fmla="*/ 159583 w 160088"/>
                  <a:gd name="connsiteY7" fmla="*/ 359572 h 370191"/>
                  <a:gd name="connsiteX8" fmla="*/ 155232 w 160088"/>
                  <a:gd name="connsiteY8" fmla="*/ 369725 h 37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88" h="370191">
                    <a:moveTo>
                      <a:pt x="155232" y="369725"/>
                    </a:moveTo>
                    <a:lnTo>
                      <a:pt x="155232" y="369725"/>
                    </a:lnTo>
                    <a:cubicBezTo>
                      <a:pt x="151171" y="371175"/>
                      <a:pt x="146530" y="369144"/>
                      <a:pt x="145080" y="365083"/>
                    </a:cubicBezTo>
                    <a:lnTo>
                      <a:pt x="626" y="10620"/>
                    </a:lnTo>
                    <a:cubicBezTo>
                      <a:pt x="-1115" y="6559"/>
                      <a:pt x="916" y="2208"/>
                      <a:pt x="4977" y="467"/>
                    </a:cubicBezTo>
                    <a:lnTo>
                      <a:pt x="4977" y="467"/>
                    </a:lnTo>
                    <a:cubicBezTo>
                      <a:pt x="9038" y="-983"/>
                      <a:pt x="13679" y="1047"/>
                      <a:pt x="15129" y="5108"/>
                    </a:cubicBezTo>
                    <a:lnTo>
                      <a:pt x="159583" y="359572"/>
                    </a:lnTo>
                    <a:cubicBezTo>
                      <a:pt x="161034" y="363633"/>
                      <a:pt x="159293" y="368274"/>
                      <a:pt x="155232" y="369725"/>
                    </a:cubicBezTo>
                    <a:close/>
                  </a:path>
                </a:pathLst>
              </a:custGeom>
              <a:solidFill>
                <a:srgbClr val="4D4D4D"/>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63" name="Freeform: Shape 562">
                <a:extLst>
                  <a:ext uri="{FF2B5EF4-FFF2-40B4-BE49-F238E27FC236}">
                    <a16:creationId xmlns:a16="http://schemas.microsoft.com/office/drawing/2014/main" id="{2FCC690F-ECC5-C167-909F-9FAAC5D8B93C}"/>
                  </a:ext>
                </a:extLst>
              </p:cNvPr>
              <p:cNvSpPr/>
              <p:nvPr/>
            </p:nvSpPr>
            <p:spPr>
              <a:xfrm>
                <a:off x="3913049" y="5170415"/>
                <a:ext cx="667404" cy="128025"/>
              </a:xfrm>
              <a:custGeom>
                <a:avLst/>
                <a:gdLst>
                  <a:gd name="connsiteX0" fmla="*/ 231765 w 255550"/>
                  <a:gd name="connsiteY0" fmla="*/ 49022 h 49021"/>
                  <a:gd name="connsiteX1" fmla="*/ 23786 w 255550"/>
                  <a:gd name="connsiteY1" fmla="*/ 49022 h 49021"/>
                  <a:gd name="connsiteX2" fmla="*/ 0 w 255550"/>
                  <a:gd name="connsiteY2" fmla="*/ 25236 h 49021"/>
                  <a:gd name="connsiteX3" fmla="*/ 0 w 255550"/>
                  <a:gd name="connsiteY3" fmla="*/ 23786 h 49021"/>
                  <a:gd name="connsiteX4" fmla="*/ 23786 w 255550"/>
                  <a:gd name="connsiteY4" fmla="*/ 0 h 49021"/>
                  <a:gd name="connsiteX5" fmla="*/ 231765 w 255550"/>
                  <a:gd name="connsiteY5" fmla="*/ 0 h 49021"/>
                  <a:gd name="connsiteX6" fmla="*/ 255551 w 255550"/>
                  <a:gd name="connsiteY6" fmla="*/ 23786 h 49021"/>
                  <a:gd name="connsiteX7" fmla="*/ 255551 w 255550"/>
                  <a:gd name="connsiteY7" fmla="*/ 25236 h 49021"/>
                  <a:gd name="connsiteX8" fmla="*/ 231765 w 255550"/>
                  <a:gd name="connsiteY8" fmla="*/ 49022 h 4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50" h="49021">
                    <a:moveTo>
                      <a:pt x="231765" y="49022"/>
                    </a:moveTo>
                    <a:lnTo>
                      <a:pt x="23786" y="49022"/>
                    </a:lnTo>
                    <a:cubicBezTo>
                      <a:pt x="10733" y="49022"/>
                      <a:pt x="0" y="38289"/>
                      <a:pt x="0" y="25236"/>
                    </a:cubicBezTo>
                    <a:lnTo>
                      <a:pt x="0" y="23786"/>
                    </a:lnTo>
                    <a:cubicBezTo>
                      <a:pt x="0" y="10733"/>
                      <a:pt x="10733" y="0"/>
                      <a:pt x="23786" y="0"/>
                    </a:cubicBezTo>
                    <a:lnTo>
                      <a:pt x="231765" y="0"/>
                    </a:lnTo>
                    <a:cubicBezTo>
                      <a:pt x="244818" y="0"/>
                      <a:pt x="255551" y="10733"/>
                      <a:pt x="255551" y="23786"/>
                    </a:cubicBezTo>
                    <a:lnTo>
                      <a:pt x="255551" y="25236"/>
                    </a:lnTo>
                    <a:cubicBezTo>
                      <a:pt x="255551" y="38579"/>
                      <a:pt x="244818" y="49022"/>
                      <a:pt x="231765" y="49022"/>
                    </a:cubicBezTo>
                    <a:close/>
                  </a:path>
                </a:pathLst>
              </a:custGeom>
              <a:solidFill>
                <a:srgbClr val="4D4D4D"/>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64" name="Freeform: Shape 563">
                <a:extLst>
                  <a:ext uri="{FF2B5EF4-FFF2-40B4-BE49-F238E27FC236}">
                    <a16:creationId xmlns:a16="http://schemas.microsoft.com/office/drawing/2014/main" id="{6B41F532-922B-5D0E-687D-C4F1760242EB}"/>
                  </a:ext>
                </a:extLst>
              </p:cNvPr>
              <p:cNvSpPr/>
              <p:nvPr/>
            </p:nvSpPr>
            <p:spPr>
              <a:xfrm>
                <a:off x="4090901" y="4878000"/>
                <a:ext cx="466436" cy="331809"/>
              </a:xfrm>
              <a:custGeom>
                <a:avLst/>
                <a:gdLst>
                  <a:gd name="connsiteX0" fmla="*/ 21242 w 178599"/>
                  <a:gd name="connsiteY0" fmla="*/ 8702 h 127050"/>
                  <a:gd name="connsiteX1" fmla="*/ 67 w 178599"/>
                  <a:gd name="connsiteY1" fmla="*/ 86440 h 127050"/>
                  <a:gd name="connsiteX2" fmla="*/ 16021 w 178599"/>
                  <a:gd name="connsiteY2" fmla="*/ 127050 h 127050"/>
                  <a:gd name="connsiteX3" fmla="*/ 127407 w 178599"/>
                  <a:gd name="connsiteY3" fmla="*/ 126180 h 127050"/>
                  <a:gd name="connsiteX4" fmla="*/ 177879 w 178599"/>
                  <a:gd name="connsiteY4" fmla="*/ 65846 h 127050"/>
                  <a:gd name="connsiteX5" fmla="*/ 177879 w 178599"/>
                  <a:gd name="connsiteY5" fmla="*/ 65265 h 127050"/>
                  <a:gd name="connsiteX6" fmla="*/ 176429 w 178599"/>
                  <a:gd name="connsiteY6" fmla="*/ 56273 h 127050"/>
                  <a:gd name="connsiteX7" fmla="*/ 168887 w 178599"/>
                  <a:gd name="connsiteY7" fmla="*/ 0 h 127050"/>
                  <a:gd name="connsiteX8" fmla="*/ 16891 w 178599"/>
                  <a:gd name="connsiteY8" fmla="*/ 16824 h 127050"/>
                  <a:gd name="connsiteX9" fmla="*/ 21242 w 178599"/>
                  <a:gd name="connsiteY9" fmla="*/ 8702 h 12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599" h="127050">
                    <a:moveTo>
                      <a:pt x="21242" y="8702"/>
                    </a:moveTo>
                    <a:cubicBezTo>
                      <a:pt x="21242" y="8702"/>
                      <a:pt x="-1383" y="73967"/>
                      <a:pt x="67" y="86440"/>
                    </a:cubicBezTo>
                    <a:cubicBezTo>
                      <a:pt x="2968" y="110226"/>
                      <a:pt x="16021" y="127050"/>
                      <a:pt x="16021" y="127050"/>
                    </a:cubicBezTo>
                    <a:lnTo>
                      <a:pt x="127407" y="126180"/>
                    </a:lnTo>
                    <a:cubicBezTo>
                      <a:pt x="159315" y="125890"/>
                      <a:pt x="183100" y="97173"/>
                      <a:pt x="177879" y="65846"/>
                    </a:cubicBezTo>
                    <a:cubicBezTo>
                      <a:pt x="177879" y="65556"/>
                      <a:pt x="177879" y="65556"/>
                      <a:pt x="177879" y="65265"/>
                    </a:cubicBezTo>
                    <a:cubicBezTo>
                      <a:pt x="177299" y="62365"/>
                      <a:pt x="177009" y="59174"/>
                      <a:pt x="176429" y="56273"/>
                    </a:cubicBezTo>
                    <a:cubicBezTo>
                      <a:pt x="174398" y="42060"/>
                      <a:pt x="168887" y="0"/>
                      <a:pt x="168887" y="0"/>
                    </a:cubicBezTo>
                    <a:cubicBezTo>
                      <a:pt x="134369" y="22335"/>
                      <a:pt x="71714" y="31617"/>
                      <a:pt x="16891" y="16824"/>
                    </a:cubicBezTo>
                    <a:lnTo>
                      <a:pt x="21242" y="8702"/>
                    </a:lnTo>
                    <a:close/>
                  </a:path>
                </a:pathLst>
              </a:custGeom>
              <a:solidFill>
                <a:srgbClr val="FFFFFF">
                  <a:lumMod val="50000"/>
                </a:srgbClr>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65" name="Freeform: Shape 564">
                <a:extLst>
                  <a:ext uri="{FF2B5EF4-FFF2-40B4-BE49-F238E27FC236}">
                    <a16:creationId xmlns:a16="http://schemas.microsoft.com/office/drawing/2014/main" id="{4A1148B0-11D5-C300-F305-CCC035929B38}"/>
                  </a:ext>
                </a:extLst>
              </p:cNvPr>
              <p:cNvSpPr/>
              <p:nvPr/>
            </p:nvSpPr>
            <p:spPr>
              <a:xfrm>
                <a:off x="3907747" y="4717397"/>
                <a:ext cx="235598" cy="271203"/>
              </a:xfrm>
              <a:custGeom>
                <a:avLst/>
                <a:gdLst>
                  <a:gd name="connsiteX0" fmla="*/ 0 w 90211"/>
                  <a:gd name="connsiteY0" fmla="*/ 74838 h 103844"/>
                  <a:gd name="connsiteX1" fmla="*/ 40900 w 90211"/>
                  <a:gd name="connsiteY1" fmla="*/ 38869 h 103844"/>
                  <a:gd name="connsiteX2" fmla="*/ 71937 w 90211"/>
                  <a:gd name="connsiteY2" fmla="*/ 0 h 103844"/>
                  <a:gd name="connsiteX3" fmla="*/ 90211 w 90211"/>
                  <a:gd name="connsiteY3" fmla="*/ 43510 h 103844"/>
                  <a:gd name="connsiteX4" fmla="*/ 6672 w 90211"/>
                  <a:gd name="connsiteY4" fmla="*/ 103845 h 103844"/>
                  <a:gd name="connsiteX5" fmla="*/ 1740 w 90211"/>
                  <a:gd name="connsiteY5" fmla="*/ 89341 h 103844"/>
                  <a:gd name="connsiteX6" fmla="*/ 0 w 90211"/>
                  <a:gd name="connsiteY6" fmla="*/ 74838 h 10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1" h="103844">
                    <a:moveTo>
                      <a:pt x="0" y="74838"/>
                    </a:moveTo>
                    <a:lnTo>
                      <a:pt x="40900" y="38869"/>
                    </a:lnTo>
                    <a:lnTo>
                      <a:pt x="71937" y="0"/>
                    </a:lnTo>
                    <a:lnTo>
                      <a:pt x="90211" y="43510"/>
                    </a:lnTo>
                    <a:cubicBezTo>
                      <a:pt x="71937" y="70777"/>
                      <a:pt x="46701" y="92822"/>
                      <a:pt x="6672" y="103845"/>
                    </a:cubicBezTo>
                    <a:lnTo>
                      <a:pt x="1740" y="89341"/>
                    </a:lnTo>
                    <a:lnTo>
                      <a:pt x="0" y="74838"/>
                    </a:lnTo>
                    <a:close/>
                  </a:path>
                </a:pathLst>
              </a:custGeom>
              <a:solidFill>
                <a:srgbClr val="1F40E6"/>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66" name="Freeform: Shape 565">
                <a:extLst>
                  <a:ext uri="{FF2B5EF4-FFF2-40B4-BE49-F238E27FC236}">
                    <a16:creationId xmlns:a16="http://schemas.microsoft.com/office/drawing/2014/main" id="{DBC0659E-8BF0-4238-2199-F993015A1A49}"/>
                  </a:ext>
                </a:extLst>
              </p:cNvPr>
              <p:cNvSpPr/>
              <p:nvPr/>
            </p:nvSpPr>
            <p:spPr>
              <a:xfrm>
                <a:off x="3601694" y="5044662"/>
                <a:ext cx="744674" cy="780279"/>
              </a:xfrm>
              <a:custGeom>
                <a:avLst/>
                <a:gdLst>
                  <a:gd name="connsiteX0" fmla="*/ 0 w 285137"/>
                  <a:gd name="connsiteY0" fmla="*/ 294710 h 298770"/>
                  <a:gd name="connsiteX1" fmla="*/ 55693 w 285137"/>
                  <a:gd name="connsiteY1" fmla="*/ 95723 h 298770"/>
                  <a:gd name="connsiteX2" fmla="*/ 87601 w 285137"/>
                  <a:gd name="connsiteY2" fmla="*/ 59464 h 298770"/>
                  <a:gd name="connsiteX3" fmla="*/ 207109 w 285137"/>
                  <a:gd name="connsiteY3" fmla="*/ 0 h 298770"/>
                  <a:gd name="connsiteX4" fmla="*/ 285138 w 285137"/>
                  <a:gd name="connsiteY4" fmla="*/ 66426 h 298770"/>
                  <a:gd name="connsiteX5" fmla="*/ 120959 w 285137"/>
                  <a:gd name="connsiteY5" fmla="*/ 134302 h 298770"/>
                  <a:gd name="connsiteX6" fmla="*/ 49312 w 285137"/>
                  <a:gd name="connsiteY6" fmla="*/ 298771 h 298770"/>
                  <a:gd name="connsiteX7" fmla="*/ 0 w 285137"/>
                  <a:gd name="connsiteY7" fmla="*/ 294710 h 29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137" h="298770">
                    <a:moveTo>
                      <a:pt x="0" y="294710"/>
                    </a:moveTo>
                    <a:cubicBezTo>
                      <a:pt x="0" y="288328"/>
                      <a:pt x="35678" y="152866"/>
                      <a:pt x="55693" y="95723"/>
                    </a:cubicBezTo>
                    <a:cubicBezTo>
                      <a:pt x="61205" y="80059"/>
                      <a:pt x="72807" y="67006"/>
                      <a:pt x="87601" y="59464"/>
                    </a:cubicBezTo>
                    <a:lnTo>
                      <a:pt x="207109" y="0"/>
                    </a:lnTo>
                    <a:lnTo>
                      <a:pt x="285138" y="66426"/>
                    </a:lnTo>
                    <a:lnTo>
                      <a:pt x="120959" y="134302"/>
                    </a:lnTo>
                    <a:cubicBezTo>
                      <a:pt x="114577" y="177522"/>
                      <a:pt x="84120" y="239887"/>
                      <a:pt x="49312" y="298771"/>
                    </a:cubicBezTo>
                    <a:lnTo>
                      <a:pt x="0" y="294710"/>
                    </a:lnTo>
                    <a:close/>
                  </a:path>
                </a:pathLst>
              </a:custGeom>
              <a:solidFill>
                <a:srgbClr val="FFFFFF">
                  <a:lumMod val="50000"/>
                </a:srgbClr>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67" name="Freeform: Shape 566">
                <a:extLst>
                  <a:ext uri="{FF2B5EF4-FFF2-40B4-BE49-F238E27FC236}">
                    <a16:creationId xmlns:a16="http://schemas.microsoft.com/office/drawing/2014/main" id="{1DFCB7AB-5220-3471-3971-AD3E0E250693}"/>
                  </a:ext>
                </a:extLst>
              </p:cNvPr>
              <p:cNvSpPr/>
              <p:nvPr/>
            </p:nvSpPr>
            <p:spPr>
              <a:xfrm>
                <a:off x="2784053" y="5000261"/>
                <a:ext cx="430011" cy="968735"/>
              </a:xfrm>
              <a:custGeom>
                <a:avLst/>
                <a:gdLst>
                  <a:gd name="connsiteX0" fmla="*/ 4733 w 164652"/>
                  <a:gd name="connsiteY0" fmla="*/ 370305 h 370930"/>
                  <a:gd name="connsiteX1" fmla="*/ 4733 w 164652"/>
                  <a:gd name="connsiteY1" fmla="*/ 370305 h 370930"/>
                  <a:gd name="connsiteX2" fmla="*/ 672 w 164652"/>
                  <a:gd name="connsiteY2" fmla="*/ 360152 h 370930"/>
                  <a:gd name="connsiteX3" fmla="*/ 149477 w 164652"/>
                  <a:gd name="connsiteY3" fmla="*/ 5108 h 370930"/>
                  <a:gd name="connsiteX4" fmla="*/ 159920 w 164652"/>
                  <a:gd name="connsiteY4" fmla="*/ 467 h 370930"/>
                  <a:gd name="connsiteX5" fmla="*/ 159920 w 164652"/>
                  <a:gd name="connsiteY5" fmla="*/ 467 h 370930"/>
                  <a:gd name="connsiteX6" fmla="*/ 163981 w 164652"/>
                  <a:gd name="connsiteY6" fmla="*/ 10620 h 370930"/>
                  <a:gd name="connsiteX7" fmla="*/ 15175 w 164652"/>
                  <a:gd name="connsiteY7" fmla="*/ 365954 h 370930"/>
                  <a:gd name="connsiteX8" fmla="*/ 4733 w 164652"/>
                  <a:gd name="connsiteY8" fmla="*/ 370305 h 370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652" h="370930">
                    <a:moveTo>
                      <a:pt x="4733" y="370305"/>
                    </a:moveTo>
                    <a:lnTo>
                      <a:pt x="4733" y="370305"/>
                    </a:lnTo>
                    <a:cubicBezTo>
                      <a:pt x="672" y="368854"/>
                      <a:pt x="-1068" y="364213"/>
                      <a:pt x="672" y="360152"/>
                    </a:cubicBezTo>
                    <a:lnTo>
                      <a:pt x="149477" y="5108"/>
                    </a:lnTo>
                    <a:cubicBezTo>
                      <a:pt x="151218" y="1047"/>
                      <a:pt x="155859" y="-983"/>
                      <a:pt x="159920" y="467"/>
                    </a:cubicBezTo>
                    <a:lnTo>
                      <a:pt x="159920" y="467"/>
                    </a:lnTo>
                    <a:cubicBezTo>
                      <a:pt x="163981" y="1918"/>
                      <a:pt x="165721" y="6559"/>
                      <a:pt x="163981" y="10620"/>
                    </a:cubicBezTo>
                    <a:lnTo>
                      <a:pt x="15175" y="365954"/>
                    </a:lnTo>
                    <a:cubicBezTo>
                      <a:pt x="13435" y="370015"/>
                      <a:pt x="8794" y="372045"/>
                      <a:pt x="4733" y="370305"/>
                    </a:cubicBezTo>
                    <a:close/>
                  </a:path>
                </a:pathLst>
              </a:custGeom>
              <a:solidFill>
                <a:srgbClr val="4D4D4D"/>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68" name="Freeform: Shape 567">
                <a:extLst>
                  <a:ext uri="{FF2B5EF4-FFF2-40B4-BE49-F238E27FC236}">
                    <a16:creationId xmlns:a16="http://schemas.microsoft.com/office/drawing/2014/main" id="{9DD69D53-7E02-13C0-54AF-A21AE2F3CB34}"/>
                  </a:ext>
                </a:extLst>
              </p:cNvPr>
              <p:cNvSpPr/>
              <p:nvPr/>
            </p:nvSpPr>
            <p:spPr>
              <a:xfrm>
                <a:off x="3876687" y="5881002"/>
                <a:ext cx="234084" cy="112875"/>
              </a:xfrm>
              <a:custGeom>
                <a:avLst/>
                <a:gdLst>
                  <a:gd name="connsiteX0" fmla="*/ 0 w 89631"/>
                  <a:gd name="connsiteY0" fmla="*/ 36839 h 43220"/>
                  <a:gd name="connsiteX1" fmla="*/ 1450 w 89631"/>
                  <a:gd name="connsiteY1" fmla="*/ 40610 h 43220"/>
                  <a:gd name="connsiteX2" fmla="*/ 15954 w 89631"/>
                  <a:gd name="connsiteY2" fmla="*/ 43220 h 43220"/>
                  <a:gd name="connsiteX3" fmla="*/ 77738 w 89631"/>
                  <a:gd name="connsiteY3" fmla="*/ 38289 h 43220"/>
                  <a:gd name="connsiteX4" fmla="*/ 85860 w 89631"/>
                  <a:gd name="connsiteY4" fmla="*/ 34518 h 43220"/>
                  <a:gd name="connsiteX5" fmla="*/ 89341 w 89631"/>
                  <a:gd name="connsiteY5" fmla="*/ 26686 h 43220"/>
                  <a:gd name="connsiteX6" fmla="*/ 89631 w 89631"/>
                  <a:gd name="connsiteY6" fmla="*/ 870 h 43220"/>
                  <a:gd name="connsiteX7" fmla="*/ 48732 w 89631"/>
                  <a:gd name="connsiteY7" fmla="*/ 0 h 43220"/>
                  <a:gd name="connsiteX8" fmla="*/ 7252 w 89631"/>
                  <a:gd name="connsiteY8" fmla="*/ 24656 h 43220"/>
                  <a:gd name="connsiteX9" fmla="*/ 0 w 89631"/>
                  <a:gd name="connsiteY9" fmla="*/ 36839 h 43220"/>
                  <a:gd name="connsiteX10" fmla="*/ 0 w 89631"/>
                  <a:gd name="connsiteY10" fmla="*/ 36839 h 43220"/>
                  <a:gd name="connsiteX11" fmla="*/ 0 w 89631"/>
                  <a:gd name="connsiteY11" fmla="*/ 36839 h 4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631" h="43220">
                    <a:moveTo>
                      <a:pt x="0" y="36839"/>
                    </a:moveTo>
                    <a:cubicBezTo>
                      <a:pt x="0" y="38289"/>
                      <a:pt x="290" y="39739"/>
                      <a:pt x="1450" y="40610"/>
                    </a:cubicBezTo>
                    <a:cubicBezTo>
                      <a:pt x="2611" y="41480"/>
                      <a:pt x="14213" y="43220"/>
                      <a:pt x="15954" y="43220"/>
                    </a:cubicBezTo>
                    <a:cubicBezTo>
                      <a:pt x="30457" y="42350"/>
                      <a:pt x="58594" y="39449"/>
                      <a:pt x="77738" y="38289"/>
                    </a:cubicBezTo>
                    <a:cubicBezTo>
                      <a:pt x="80639" y="37999"/>
                      <a:pt x="83830" y="36839"/>
                      <a:pt x="85860" y="34518"/>
                    </a:cubicBezTo>
                    <a:cubicBezTo>
                      <a:pt x="88181" y="32198"/>
                      <a:pt x="89341" y="29587"/>
                      <a:pt x="89341" y="26686"/>
                    </a:cubicBezTo>
                    <a:cubicBezTo>
                      <a:pt x="89631" y="15954"/>
                      <a:pt x="89631" y="870"/>
                      <a:pt x="89631" y="870"/>
                    </a:cubicBezTo>
                    <a:lnTo>
                      <a:pt x="48732" y="0"/>
                    </a:lnTo>
                    <a:cubicBezTo>
                      <a:pt x="48732" y="0"/>
                      <a:pt x="22625" y="17404"/>
                      <a:pt x="7252" y="24656"/>
                    </a:cubicBezTo>
                    <a:cubicBezTo>
                      <a:pt x="1450" y="27557"/>
                      <a:pt x="580" y="30167"/>
                      <a:pt x="0" y="36839"/>
                    </a:cubicBezTo>
                    <a:lnTo>
                      <a:pt x="0" y="36839"/>
                    </a:lnTo>
                    <a:lnTo>
                      <a:pt x="0" y="36839"/>
                    </a:lnTo>
                    <a:close/>
                  </a:path>
                </a:pathLst>
              </a:custGeom>
              <a:solidFill>
                <a:srgbClr val="FFFFFF">
                  <a:lumMod val="50000"/>
                </a:srgbClr>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69" name="Freeform: Shape 568">
                <a:extLst>
                  <a:ext uri="{FF2B5EF4-FFF2-40B4-BE49-F238E27FC236}">
                    <a16:creationId xmlns:a16="http://schemas.microsoft.com/office/drawing/2014/main" id="{48A89620-08F7-D3E1-292D-9368C91D863B}"/>
                  </a:ext>
                </a:extLst>
              </p:cNvPr>
              <p:cNvSpPr/>
              <p:nvPr/>
            </p:nvSpPr>
            <p:spPr>
              <a:xfrm>
                <a:off x="4202436" y="4395879"/>
                <a:ext cx="283323" cy="173794"/>
              </a:xfrm>
              <a:custGeom>
                <a:avLst/>
                <a:gdLst>
                  <a:gd name="connsiteX0" fmla="*/ 97463 w 108485"/>
                  <a:gd name="connsiteY0" fmla="*/ 26517 h 66546"/>
                  <a:gd name="connsiteX1" fmla="*/ 82670 w 108485"/>
                  <a:gd name="connsiteY1" fmla="*/ 4472 h 66546"/>
                  <a:gd name="connsiteX2" fmla="*/ 49892 w 108485"/>
                  <a:gd name="connsiteY2" fmla="*/ 1571 h 66546"/>
                  <a:gd name="connsiteX3" fmla="*/ 11023 w 108485"/>
                  <a:gd name="connsiteY3" fmla="*/ 12884 h 66546"/>
                  <a:gd name="connsiteX4" fmla="*/ 0 w 108485"/>
                  <a:gd name="connsiteY4" fmla="*/ 49143 h 66546"/>
                  <a:gd name="connsiteX5" fmla="*/ 36549 w 108485"/>
                  <a:gd name="connsiteY5" fmla="*/ 66547 h 66546"/>
                  <a:gd name="connsiteX6" fmla="*/ 108486 w 108485"/>
                  <a:gd name="connsiteY6" fmla="*/ 12594 h 66546"/>
                  <a:gd name="connsiteX7" fmla="*/ 97463 w 108485"/>
                  <a:gd name="connsiteY7" fmla="*/ 26517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485" h="66546">
                    <a:moveTo>
                      <a:pt x="97463" y="26517"/>
                    </a:moveTo>
                    <a:cubicBezTo>
                      <a:pt x="97463" y="26517"/>
                      <a:pt x="97173" y="11724"/>
                      <a:pt x="82670" y="4472"/>
                    </a:cubicBezTo>
                    <a:cubicBezTo>
                      <a:pt x="75708" y="991"/>
                      <a:pt x="64395" y="-1910"/>
                      <a:pt x="49892" y="1571"/>
                    </a:cubicBezTo>
                    <a:cubicBezTo>
                      <a:pt x="20885" y="8533"/>
                      <a:pt x="11023" y="12884"/>
                      <a:pt x="11023" y="12884"/>
                    </a:cubicBezTo>
                    <a:lnTo>
                      <a:pt x="0" y="49143"/>
                    </a:lnTo>
                    <a:lnTo>
                      <a:pt x="36549" y="66547"/>
                    </a:lnTo>
                    <a:lnTo>
                      <a:pt x="108486" y="12594"/>
                    </a:lnTo>
                    <a:lnTo>
                      <a:pt x="97463" y="26517"/>
                    </a:lnTo>
                    <a:close/>
                  </a:path>
                </a:pathLst>
              </a:custGeom>
              <a:solidFill>
                <a:srgbClr val="1F40E6"/>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70" name="Freeform: Shape 569">
                <a:extLst>
                  <a:ext uri="{FF2B5EF4-FFF2-40B4-BE49-F238E27FC236}">
                    <a16:creationId xmlns:a16="http://schemas.microsoft.com/office/drawing/2014/main" id="{D5C5FD04-548D-6FF1-54AC-719FA07644CE}"/>
                  </a:ext>
                </a:extLst>
              </p:cNvPr>
              <p:cNvSpPr/>
              <p:nvPr/>
            </p:nvSpPr>
            <p:spPr>
              <a:xfrm>
                <a:off x="4209187" y="4138956"/>
                <a:ext cx="169809" cy="222645"/>
              </a:xfrm>
              <a:custGeom>
                <a:avLst/>
                <a:gdLst>
                  <a:gd name="connsiteX0" fmla="*/ 896 w 65020"/>
                  <a:gd name="connsiteY0" fmla="*/ 30621 h 85251"/>
                  <a:gd name="connsiteX1" fmla="*/ 11919 w 65020"/>
                  <a:gd name="connsiteY1" fmla="*/ 7706 h 85251"/>
                  <a:gd name="connsiteX2" fmla="*/ 35994 w 65020"/>
                  <a:gd name="connsiteY2" fmla="*/ 164 h 85251"/>
                  <a:gd name="connsiteX3" fmla="*/ 35994 w 65020"/>
                  <a:gd name="connsiteY3" fmla="*/ 164 h 85251"/>
                  <a:gd name="connsiteX4" fmla="*/ 65001 w 65020"/>
                  <a:gd name="connsiteY4" fmla="*/ 33522 h 85251"/>
                  <a:gd name="connsiteX5" fmla="*/ 63841 w 65020"/>
                  <a:gd name="connsiteY5" fmla="*/ 63399 h 85251"/>
                  <a:gd name="connsiteX6" fmla="*/ 56009 w 65020"/>
                  <a:gd name="connsiteY6" fmla="*/ 79643 h 85251"/>
                  <a:gd name="connsiteX7" fmla="*/ 38895 w 65020"/>
                  <a:gd name="connsiteY7" fmla="*/ 85154 h 85251"/>
                  <a:gd name="connsiteX8" fmla="*/ 21201 w 65020"/>
                  <a:gd name="connsiteY8" fmla="*/ 83413 h 85251"/>
                  <a:gd name="connsiteX9" fmla="*/ 26 w 65020"/>
                  <a:gd name="connsiteY9" fmla="*/ 59048 h 85251"/>
                  <a:gd name="connsiteX10" fmla="*/ 896 w 65020"/>
                  <a:gd name="connsiteY10" fmla="*/ 30621 h 85251"/>
                  <a:gd name="connsiteX11" fmla="*/ 896 w 65020"/>
                  <a:gd name="connsiteY11" fmla="*/ 30621 h 8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020" h="85251">
                    <a:moveTo>
                      <a:pt x="896" y="30621"/>
                    </a:moveTo>
                    <a:cubicBezTo>
                      <a:pt x="1186" y="21919"/>
                      <a:pt x="5247" y="13507"/>
                      <a:pt x="11919" y="7706"/>
                    </a:cubicBezTo>
                    <a:cubicBezTo>
                      <a:pt x="18590" y="1904"/>
                      <a:pt x="27292" y="-706"/>
                      <a:pt x="35994" y="164"/>
                    </a:cubicBezTo>
                    <a:lnTo>
                      <a:pt x="35994" y="164"/>
                    </a:lnTo>
                    <a:cubicBezTo>
                      <a:pt x="52818" y="1904"/>
                      <a:pt x="65581" y="16408"/>
                      <a:pt x="65001" y="33522"/>
                    </a:cubicBezTo>
                    <a:cubicBezTo>
                      <a:pt x="64711" y="43384"/>
                      <a:pt x="64131" y="54116"/>
                      <a:pt x="63841" y="63399"/>
                    </a:cubicBezTo>
                    <a:cubicBezTo>
                      <a:pt x="63551" y="69780"/>
                      <a:pt x="60650" y="75582"/>
                      <a:pt x="56009" y="79643"/>
                    </a:cubicBezTo>
                    <a:cubicBezTo>
                      <a:pt x="51368" y="83703"/>
                      <a:pt x="44986" y="85734"/>
                      <a:pt x="38895" y="85154"/>
                    </a:cubicBezTo>
                    <a:cubicBezTo>
                      <a:pt x="33094" y="84574"/>
                      <a:pt x="27002" y="83994"/>
                      <a:pt x="21201" y="83413"/>
                    </a:cubicBezTo>
                    <a:cubicBezTo>
                      <a:pt x="8728" y="82253"/>
                      <a:pt x="-554" y="71521"/>
                      <a:pt x="26" y="59048"/>
                    </a:cubicBezTo>
                    <a:cubicBezTo>
                      <a:pt x="26" y="50056"/>
                      <a:pt x="606" y="40193"/>
                      <a:pt x="896" y="30621"/>
                    </a:cubicBezTo>
                    <a:lnTo>
                      <a:pt x="896" y="30621"/>
                    </a:lnTo>
                    <a:close/>
                  </a:path>
                </a:pathLst>
              </a:custGeom>
              <a:solidFill>
                <a:srgbClr val="D0D0D0"/>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71" name="Freeform: Shape 570">
                <a:extLst>
                  <a:ext uri="{FF2B5EF4-FFF2-40B4-BE49-F238E27FC236}">
                    <a16:creationId xmlns:a16="http://schemas.microsoft.com/office/drawing/2014/main" id="{3DEF78C2-8BEE-1362-3D93-458D2ABE7FD4}"/>
                  </a:ext>
                </a:extLst>
              </p:cNvPr>
              <p:cNvSpPr/>
              <p:nvPr/>
            </p:nvSpPr>
            <p:spPr>
              <a:xfrm>
                <a:off x="4250919" y="4300745"/>
                <a:ext cx="168934" cy="198477"/>
              </a:xfrm>
              <a:custGeom>
                <a:avLst/>
                <a:gdLst>
                  <a:gd name="connsiteX0" fmla="*/ 64685 w 64685"/>
                  <a:gd name="connsiteY0" fmla="*/ 59464 h 75997"/>
                  <a:gd name="connsiteX1" fmla="*/ 41770 w 64685"/>
                  <a:gd name="connsiteY1" fmla="*/ 0 h 75997"/>
                  <a:gd name="connsiteX2" fmla="*/ 0 w 64685"/>
                  <a:gd name="connsiteY2" fmla="*/ 18564 h 75997"/>
                  <a:gd name="connsiteX3" fmla="*/ 11603 w 64685"/>
                  <a:gd name="connsiteY3" fmla="*/ 75998 h 75997"/>
                  <a:gd name="connsiteX4" fmla="*/ 64685 w 64685"/>
                  <a:gd name="connsiteY4" fmla="*/ 59464 h 75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85" h="75997">
                    <a:moveTo>
                      <a:pt x="64685" y="59464"/>
                    </a:moveTo>
                    <a:lnTo>
                      <a:pt x="41770" y="0"/>
                    </a:lnTo>
                    <a:lnTo>
                      <a:pt x="0" y="18564"/>
                    </a:lnTo>
                    <a:lnTo>
                      <a:pt x="11603" y="75998"/>
                    </a:lnTo>
                    <a:lnTo>
                      <a:pt x="64685" y="59464"/>
                    </a:lnTo>
                    <a:close/>
                  </a:path>
                </a:pathLst>
              </a:custGeom>
              <a:solidFill>
                <a:srgbClr val="D0D0D0"/>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72" name="Freeform: Shape 571">
                <a:extLst>
                  <a:ext uri="{FF2B5EF4-FFF2-40B4-BE49-F238E27FC236}">
                    <a16:creationId xmlns:a16="http://schemas.microsoft.com/office/drawing/2014/main" id="{35AED744-6556-B04F-9FEC-755BD6A64776}"/>
                  </a:ext>
                </a:extLst>
              </p:cNvPr>
              <p:cNvSpPr/>
              <p:nvPr/>
            </p:nvSpPr>
            <p:spPr>
              <a:xfrm>
                <a:off x="4211039" y="4118617"/>
                <a:ext cx="203008" cy="168490"/>
              </a:xfrm>
              <a:custGeom>
                <a:avLst/>
                <a:gdLst>
                  <a:gd name="connsiteX0" fmla="*/ 45727 w 77732"/>
                  <a:gd name="connsiteY0" fmla="*/ 34639 h 64515"/>
                  <a:gd name="connsiteX1" fmla="*/ 64581 w 77732"/>
                  <a:gd name="connsiteY1" fmla="*/ 64516 h 64515"/>
                  <a:gd name="connsiteX2" fmla="*/ 77635 w 77732"/>
                  <a:gd name="connsiteY2" fmla="*/ 24776 h 64515"/>
                  <a:gd name="connsiteX3" fmla="*/ 9468 w 77732"/>
                  <a:gd name="connsiteY3" fmla="*/ 5342 h 64515"/>
                  <a:gd name="connsiteX4" fmla="*/ 45727 w 77732"/>
                  <a:gd name="connsiteY4" fmla="*/ 34639 h 64515"/>
                  <a:gd name="connsiteX5" fmla="*/ 45727 w 77732"/>
                  <a:gd name="connsiteY5" fmla="*/ 34639 h 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32" h="64515">
                    <a:moveTo>
                      <a:pt x="45727" y="34639"/>
                    </a:moveTo>
                    <a:cubicBezTo>
                      <a:pt x="45727" y="34639"/>
                      <a:pt x="41666" y="63935"/>
                      <a:pt x="64581" y="64516"/>
                    </a:cubicBezTo>
                    <a:cubicBezTo>
                      <a:pt x="64581" y="64516"/>
                      <a:pt x="76184" y="38119"/>
                      <a:pt x="77635" y="24776"/>
                    </a:cubicBezTo>
                    <a:cubicBezTo>
                      <a:pt x="80245" y="-460"/>
                      <a:pt x="29773" y="-5391"/>
                      <a:pt x="9468" y="5342"/>
                    </a:cubicBezTo>
                    <a:cubicBezTo>
                      <a:pt x="-10836" y="16074"/>
                      <a:pt x="1637" y="35219"/>
                      <a:pt x="45727" y="34639"/>
                    </a:cubicBezTo>
                    <a:lnTo>
                      <a:pt x="45727" y="34639"/>
                    </a:lnTo>
                    <a:close/>
                  </a:path>
                </a:pathLst>
              </a:custGeom>
              <a:solidFill>
                <a:srgbClr val="FFFFFF"/>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73" name="Freeform: Shape 572">
                <a:extLst>
                  <a:ext uri="{FF2B5EF4-FFF2-40B4-BE49-F238E27FC236}">
                    <a16:creationId xmlns:a16="http://schemas.microsoft.com/office/drawing/2014/main" id="{4661539D-5BC1-C424-635F-80351790EEB6}"/>
                  </a:ext>
                </a:extLst>
              </p:cNvPr>
              <p:cNvSpPr/>
              <p:nvPr/>
            </p:nvSpPr>
            <p:spPr>
              <a:xfrm>
                <a:off x="4168412" y="4414090"/>
                <a:ext cx="407690" cy="595897"/>
              </a:xfrm>
              <a:custGeom>
                <a:avLst/>
                <a:gdLst>
                  <a:gd name="connsiteX0" fmla="*/ 37683 w 156105"/>
                  <a:gd name="connsiteY0" fmla="*/ 5621 h 228170"/>
                  <a:gd name="connsiteX1" fmla="*/ 89896 w 156105"/>
                  <a:gd name="connsiteY1" fmla="*/ 109 h 228170"/>
                  <a:gd name="connsiteX2" fmla="*/ 107300 w 156105"/>
                  <a:gd name="connsiteY2" fmla="*/ 8812 h 228170"/>
                  <a:gd name="connsiteX3" fmla="*/ 145299 w 156105"/>
                  <a:gd name="connsiteY3" fmla="*/ 146014 h 228170"/>
                  <a:gd name="connsiteX4" fmla="*/ 154001 w 156105"/>
                  <a:gd name="connsiteY4" fmla="*/ 221722 h 228170"/>
                  <a:gd name="connsiteX5" fmla="*/ 124414 w 156105"/>
                  <a:gd name="connsiteY5" fmla="*/ 223462 h 228170"/>
                  <a:gd name="connsiteX6" fmla="*/ 8676 w 156105"/>
                  <a:gd name="connsiteY6" fmla="*/ 220562 h 228170"/>
                  <a:gd name="connsiteX7" fmla="*/ 3455 w 156105"/>
                  <a:gd name="connsiteY7" fmla="*/ 168349 h 228170"/>
                  <a:gd name="connsiteX8" fmla="*/ 14188 w 156105"/>
                  <a:gd name="connsiteY8" fmla="*/ 18094 h 228170"/>
                  <a:gd name="connsiteX9" fmla="*/ 37683 w 156105"/>
                  <a:gd name="connsiteY9" fmla="*/ 5621 h 22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105" h="228170">
                    <a:moveTo>
                      <a:pt x="37683" y="5621"/>
                    </a:moveTo>
                    <a:cubicBezTo>
                      <a:pt x="51607" y="26506"/>
                      <a:pt x="84674" y="7651"/>
                      <a:pt x="89896" y="109"/>
                    </a:cubicBezTo>
                    <a:cubicBezTo>
                      <a:pt x="90766" y="-1051"/>
                      <a:pt x="105269" y="7361"/>
                      <a:pt x="107300" y="8812"/>
                    </a:cubicBezTo>
                    <a:cubicBezTo>
                      <a:pt x="136307" y="28826"/>
                      <a:pt x="140078" y="114977"/>
                      <a:pt x="145299" y="146014"/>
                    </a:cubicBezTo>
                    <a:cubicBezTo>
                      <a:pt x="147619" y="160517"/>
                      <a:pt x="161253" y="208959"/>
                      <a:pt x="154001" y="221722"/>
                    </a:cubicBezTo>
                    <a:cubicBezTo>
                      <a:pt x="151680" y="225783"/>
                      <a:pt x="128765" y="222592"/>
                      <a:pt x="124414" y="223462"/>
                    </a:cubicBezTo>
                    <a:cubicBezTo>
                      <a:pt x="105559" y="226943"/>
                      <a:pt x="20279" y="233325"/>
                      <a:pt x="8676" y="220562"/>
                    </a:cubicBezTo>
                    <a:cubicBezTo>
                      <a:pt x="-2926" y="207508"/>
                      <a:pt x="5776" y="183433"/>
                      <a:pt x="3455" y="168349"/>
                    </a:cubicBezTo>
                    <a:cubicBezTo>
                      <a:pt x="-8438" y="88000"/>
                      <a:pt x="14188" y="18094"/>
                      <a:pt x="14188" y="18094"/>
                    </a:cubicBezTo>
                    <a:lnTo>
                      <a:pt x="37683" y="5621"/>
                    </a:lnTo>
                    <a:close/>
                  </a:path>
                </a:pathLst>
              </a:custGeom>
              <a:solidFill>
                <a:srgbClr val="FFFFFF"/>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74" name="Freeform: Shape 573">
                <a:extLst>
                  <a:ext uri="{FF2B5EF4-FFF2-40B4-BE49-F238E27FC236}">
                    <a16:creationId xmlns:a16="http://schemas.microsoft.com/office/drawing/2014/main" id="{08F6D259-3C2C-5C7F-F7F4-BBCBAD1883A2}"/>
                  </a:ext>
                </a:extLst>
              </p:cNvPr>
              <p:cNvSpPr/>
              <p:nvPr/>
            </p:nvSpPr>
            <p:spPr>
              <a:xfrm>
                <a:off x="4116216" y="4637732"/>
                <a:ext cx="460641" cy="459222"/>
              </a:xfrm>
              <a:custGeom>
                <a:avLst/>
                <a:gdLst>
                  <a:gd name="connsiteX0" fmla="*/ 26342 w 176380"/>
                  <a:gd name="connsiteY0" fmla="*/ 33405 h 175837"/>
                  <a:gd name="connsiteX1" fmla="*/ 151942 w 176380"/>
                  <a:gd name="connsiteY1" fmla="*/ 9039 h 175837"/>
                  <a:gd name="connsiteX2" fmla="*/ 165575 w 176380"/>
                  <a:gd name="connsiteY2" fmla="*/ 60381 h 175837"/>
                  <a:gd name="connsiteX3" fmla="*/ 174277 w 176380"/>
                  <a:gd name="connsiteY3" fmla="*/ 136089 h 175837"/>
                  <a:gd name="connsiteX4" fmla="*/ 157743 w 176380"/>
                  <a:gd name="connsiteY4" fmla="*/ 174088 h 175837"/>
                  <a:gd name="connsiteX5" fmla="*/ 816 w 176380"/>
                  <a:gd name="connsiteY5" fmla="*/ 162776 h 175837"/>
                  <a:gd name="connsiteX6" fmla="*/ 24021 w 176380"/>
                  <a:gd name="connsiteY6" fmla="*/ 82427 h 175837"/>
                  <a:gd name="connsiteX7" fmla="*/ 26342 w 176380"/>
                  <a:gd name="connsiteY7" fmla="*/ 33405 h 17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380" h="175837">
                    <a:moveTo>
                      <a:pt x="26342" y="33405"/>
                    </a:moveTo>
                    <a:cubicBezTo>
                      <a:pt x="42876" y="77495"/>
                      <a:pt x="165865" y="30214"/>
                      <a:pt x="151942" y="9039"/>
                    </a:cubicBezTo>
                    <a:cubicBezTo>
                      <a:pt x="132507" y="-20548"/>
                      <a:pt x="160644" y="29344"/>
                      <a:pt x="165575" y="60381"/>
                    </a:cubicBezTo>
                    <a:cubicBezTo>
                      <a:pt x="167895" y="74885"/>
                      <a:pt x="181528" y="123326"/>
                      <a:pt x="174277" y="136089"/>
                    </a:cubicBezTo>
                    <a:cubicBezTo>
                      <a:pt x="171956" y="140150"/>
                      <a:pt x="162094" y="174088"/>
                      <a:pt x="157743" y="174088"/>
                    </a:cubicBezTo>
                    <a:cubicBezTo>
                      <a:pt x="97699" y="176119"/>
                      <a:pt x="4877" y="179599"/>
                      <a:pt x="816" y="162776"/>
                    </a:cubicBezTo>
                    <a:cubicBezTo>
                      <a:pt x="-4986" y="138700"/>
                      <a:pt x="21991" y="97800"/>
                      <a:pt x="24021" y="82427"/>
                    </a:cubicBezTo>
                    <a:cubicBezTo>
                      <a:pt x="28952" y="42687"/>
                      <a:pt x="26342" y="33405"/>
                      <a:pt x="26342" y="33405"/>
                    </a:cubicBezTo>
                    <a:close/>
                  </a:path>
                </a:pathLst>
              </a:custGeom>
              <a:solidFill>
                <a:srgbClr val="FFFFFF"/>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75" name="Freeform: Shape 574">
                <a:extLst>
                  <a:ext uri="{FF2B5EF4-FFF2-40B4-BE49-F238E27FC236}">
                    <a16:creationId xmlns:a16="http://schemas.microsoft.com/office/drawing/2014/main" id="{53807997-BF9C-567A-DFAC-120C7A7851ED}"/>
                  </a:ext>
                </a:extLst>
              </p:cNvPr>
              <p:cNvSpPr/>
              <p:nvPr/>
            </p:nvSpPr>
            <p:spPr>
              <a:xfrm>
                <a:off x="4351305" y="4254707"/>
                <a:ext cx="41361" cy="51919"/>
              </a:xfrm>
              <a:custGeom>
                <a:avLst/>
                <a:gdLst>
                  <a:gd name="connsiteX0" fmla="*/ 10294 w 15837"/>
                  <a:gd name="connsiteY0" fmla="*/ 223 h 19880"/>
                  <a:gd name="connsiteX1" fmla="*/ 432 w 15837"/>
                  <a:gd name="connsiteY1" fmla="*/ 8055 h 19880"/>
                  <a:gd name="connsiteX2" fmla="*/ 5653 w 15837"/>
                  <a:gd name="connsiteY2" fmla="*/ 19658 h 19880"/>
                  <a:gd name="connsiteX3" fmla="*/ 15515 w 15837"/>
                  <a:gd name="connsiteY3" fmla="*/ 11826 h 19880"/>
                  <a:gd name="connsiteX4" fmla="*/ 10294 w 15837"/>
                  <a:gd name="connsiteY4" fmla="*/ 223 h 19880"/>
                  <a:gd name="connsiteX5" fmla="*/ 10294 w 15837"/>
                  <a:gd name="connsiteY5" fmla="*/ 223 h 1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37" h="19880">
                    <a:moveTo>
                      <a:pt x="10294" y="223"/>
                    </a:moveTo>
                    <a:cubicBezTo>
                      <a:pt x="6233" y="-937"/>
                      <a:pt x="1592" y="2543"/>
                      <a:pt x="432" y="8055"/>
                    </a:cubicBezTo>
                    <a:cubicBezTo>
                      <a:pt x="-1019" y="13276"/>
                      <a:pt x="1302" y="18497"/>
                      <a:pt x="5653" y="19658"/>
                    </a:cubicBezTo>
                    <a:cubicBezTo>
                      <a:pt x="9714" y="20818"/>
                      <a:pt x="14355" y="17337"/>
                      <a:pt x="15515" y="11826"/>
                    </a:cubicBezTo>
                    <a:cubicBezTo>
                      <a:pt x="16676" y="6314"/>
                      <a:pt x="14645" y="1093"/>
                      <a:pt x="10294" y="223"/>
                    </a:cubicBezTo>
                    <a:lnTo>
                      <a:pt x="10294" y="223"/>
                    </a:lnTo>
                    <a:close/>
                  </a:path>
                </a:pathLst>
              </a:custGeom>
              <a:solidFill>
                <a:srgbClr val="D0D0D0"/>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76" name="Freeform: Shape 575">
                <a:extLst>
                  <a:ext uri="{FF2B5EF4-FFF2-40B4-BE49-F238E27FC236}">
                    <a16:creationId xmlns:a16="http://schemas.microsoft.com/office/drawing/2014/main" id="{D05C9084-897C-909C-5FBE-1B80D7AFC109}"/>
                  </a:ext>
                </a:extLst>
              </p:cNvPr>
              <p:cNvSpPr/>
              <p:nvPr/>
            </p:nvSpPr>
            <p:spPr>
              <a:xfrm>
                <a:off x="4203836" y="4253774"/>
                <a:ext cx="147837" cy="147591"/>
              </a:xfrm>
              <a:custGeom>
                <a:avLst/>
                <a:gdLst>
                  <a:gd name="connsiteX0" fmla="*/ 1785 w 56607"/>
                  <a:gd name="connsiteY0" fmla="*/ 14794 h 56513"/>
                  <a:gd name="connsiteX1" fmla="*/ 19189 w 56607"/>
                  <a:gd name="connsiteY1" fmla="*/ 56273 h 56513"/>
                  <a:gd name="connsiteX2" fmla="*/ 56608 w 56607"/>
                  <a:gd name="connsiteY2" fmla="*/ 0 h 56513"/>
                  <a:gd name="connsiteX3" fmla="*/ 31662 w 56607"/>
                  <a:gd name="connsiteY3" fmla="*/ 29587 h 56513"/>
                  <a:gd name="connsiteX4" fmla="*/ 1785 w 56607"/>
                  <a:gd name="connsiteY4" fmla="*/ 14794 h 56513"/>
                  <a:gd name="connsiteX5" fmla="*/ 1785 w 56607"/>
                  <a:gd name="connsiteY5" fmla="*/ 14794 h 5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07" h="56513">
                    <a:moveTo>
                      <a:pt x="1785" y="14794"/>
                    </a:moveTo>
                    <a:cubicBezTo>
                      <a:pt x="334" y="12183"/>
                      <a:pt x="-6047" y="53953"/>
                      <a:pt x="19189" y="56273"/>
                    </a:cubicBezTo>
                    <a:cubicBezTo>
                      <a:pt x="44425" y="58304"/>
                      <a:pt x="54867" y="48151"/>
                      <a:pt x="56608" y="0"/>
                    </a:cubicBezTo>
                    <a:cubicBezTo>
                      <a:pt x="56608" y="0"/>
                      <a:pt x="46455" y="29297"/>
                      <a:pt x="31662" y="29587"/>
                    </a:cubicBezTo>
                    <a:cubicBezTo>
                      <a:pt x="1204" y="30457"/>
                      <a:pt x="3525" y="17984"/>
                      <a:pt x="1785" y="14794"/>
                    </a:cubicBezTo>
                    <a:lnTo>
                      <a:pt x="1785" y="14794"/>
                    </a:lnTo>
                    <a:close/>
                  </a:path>
                </a:pathLst>
              </a:custGeom>
              <a:solidFill>
                <a:srgbClr val="FFFFFF"/>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77" name="Freeform: Shape 576">
                <a:extLst>
                  <a:ext uri="{FF2B5EF4-FFF2-40B4-BE49-F238E27FC236}">
                    <a16:creationId xmlns:a16="http://schemas.microsoft.com/office/drawing/2014/main" id="{F1CE1EC4-D3E6-82A3-6C08-A9C7E202BF7D}"/>
                  </a:ext>
                </a:extLst>
              </p:cNvPr>
              <p:cNvSpPr/>
              <p:nvPr/>
            </p:nvSpPr>
            <p:spPr>
              <a:xfrm>
                <a:off x="3975169" y="5126476"/>
                <a:ext cx="509076" cy="725735"/>
              </a:xfrm>
              <a:custGeom>
                <a:avLst/>
                <a:gdLst>
                  <a:gd name="connsiteX0" fmla="*/ 194926 w 194926"/>
                  <a:gd name="connsiteY0" fmla="*/ 25526 h 277885"/>
                  <a:gd name="connsiteX1" fmla="*/ 182163 w 194926"/>
                  <a:gd name="connsiteY1" fmla="*/ 6091 h 277885"/>
                  <a:gd name="connsiteX2" fmla="*/ 96883 w 194926"/>
                  <a:gd name="connsiteY2" fmla="*/ 0 h 277885"/>
                  <a:gd name="connsiteX3" fmla="*/ 33938 w 194926"/>
                  <a:gd name="connsiteY3" fmla="*/ 29877 h 277885"/>
                  <a:gd name="connsiteX4" fmla="*/ 3191 w 194926"/>
                  <a:gd name="connsiteY4" fmla="*/ 79189 h 277885"/>
                  <a:gd name="connsiteX5" fmla="*/ 3481 w 194926"/>
                  <a:gd name="connsiteY5" fmla="*/ 131981 h 277885"/>
                  <a:gd name="connsiteX6" fmla="*/ 3481 w 194926"/>
                  <a:gd name="connsiteY6" fmla="*/ 131981 h 277885"/>
                  <a:gd name="connsiteX7" fmla="*/ 0 w 194926"/>
                  <a:gd name="connsiteY7" fmla="*/ 277886 h 277885"/>
                  <a:gd name="connsiteX8" fmla="*/ 55983 w 194926"/>
                  <a:gd name="connsiteY8" fmla="*/ 276435 h 277885"/>
                  <a:gd name="connsiteX9" fmla="*/ 75128 w 194926"/>
                  <a:gd name="connsiteY9" fmla="*/ 92242 h 277885"/>
                  <a:gd name="connsiteX10" fmla="*/ 194926 w 194926"/>
                  <a:gd name="connsiteY10" fmla="*/ 25526 h 2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926" h="277885">
                    <a:moveTo>
                      <a:pt x="194926" y="25526"/>
                    </a:moveTo>
                    <a:lnTo>
                      <a:pt x="182163" y="6091"/>
                    </a:lnTo>
                    <a:lnTo>
                      <a:pt x="96883" y="0"/>
                    </a:lnTo>
                    <a:lnTo>
                      <a:pt x="33938" y="29877"/>
                    </a:lnTo>
                    <a:cubicBezTo>
                      <a:pt x="15084" y="38869"/>
                      <a:pt x="2901" y="58014"/>
                      <a:pt x="3191" y="79189"/>
                    </a:cubicBezTo>
                    <a:lnTo>
                      <a:pt x="3481" y="131981"/>
                    </a:lnTo>
                    <a:lnTo>
                      <a:pt x="3481" y="131981"/>
                    </a:lnTo>
                    <a:lnTo>
                      <a:pt x="0" y="277886"/>
                    </a:lnTo>
                    <a:lnTo>
                      <a:pt x="55983" y="276435"/>
                    </a:lnTo>
                    <a:cubicBezTo>
                      <a:pt x="73677" y="206239"/>
                      <a:pt x="80639" y="146775"/>
                      <a:pt x="75128" y="92242"/>
                    </a:cubicBezTo>
                    <a:lnTo>
                      <a:pt x="194926" y="25526"/>
                    </a:lnTo>
                    <a:close/>
                  </a:path>
                </a:pathLst>
              </a:custGeom>
              <a:solidFill>
                <a:srgbClr val="FFFFFF">
                  <a:lumMod val="50000"/>
                </a:srgbClr>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78" name="Freeform: Shape 577">
                <a:extLst>
                  <a:ext uri="{FF2B5EF4-FFF2-40B4-BE49-F238E27FC236}">
                    <a16:creationId xmlns:a16="http://schemas.microsoft.com/office/drawing/2014/main" id="{EB67F3CD-9964-BB5D-1ECD-6C85F7696451}"/>
                  </a:ext>
                </a:extLst>
              </p:cNvPr>
              <p:cNvSpPr/>
              <p:nvPr/>
            </p:nvSpPr>
            <p:spPr>
              <a:xfrm>
                <a:off x="4036532" y="4429527"/>
                <a:ext cx="194690" cy="703766"/>
              </a:xfrm>
              <a:custGeom>
                <a:avLst/>
                <a:gdLst>
                  <a:gd name="connsiteX0" fmla="*/ 74548 w 74547"/>
                  <a:gd name="connsiteY0" fmla="*/ 0 h 269473"/>
                  <a:gd name="connsiteX1" fmla="*/ 58594 w 74547"/>
                  <a:gd name="connsiteY1" fmla="*/ 125890 h 269473"/>
                  <a:gd name="connsiteX2" fmla="*/ 37129 w 74547"/>
                  <a:gd name="connsiteY2" fmla="*/ 269474 h 269473"/>
                  <a:gd name="connsiteX3" fmla="*/ 0 w 74547"/>
                  <a:gd name="connsiteY3" fmla="*/ 246848 h 269473"/>
                  <a:gd name="connsiteX4" fmla="*/ 27847 w 74547"/>
                  <a:gd name="connsiteY4" fmla="*/ 50472 h 269473"/>
                  <a:gd name="connsiteX5" fmla="*/ 74548 w 74547"/>
                  <a:gd name="connsiteY5" fmla="*/ 0 h 269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47" h="269473">
                    <a:moveTo>
                      <a:pt x="74548" y="0"/>
                    </a:moveTo>
                    <a:cubicBezTo>
                      <a:pt x="74548" y="0"/>
                      <a:pt x="59174" y="78609"/>
                      <a:pt x="58594" y="125890"/>
                    </a:cubicBezTo>
                    <a:cubicBezTo>
                      <a:pt x="58304" y="173171"/>
                      <a:pt x="37129" y="269474"/>
                      <a:pt x="37129" y="269474"/>
                    </a:cubicBezTo>
                    <a:cubicBezTo>
                      <a:pt x="29587" y="255260"/>
                      <a:pt x="2611" y="259611"/>
                      <a:pt x="0" y="246848"/>
                    </a:cubicBezTo>
                    <a:cubicBezTo>
                      <a:pt x="0" y="246848"/>
                      <a:pt x="23496" y="91372"/>
                      <a:pt x="27847" y="50472"/>
                    </a:cubicBezTo>
                    <a:cubicBezTo>
                      <a:pt x="32198" y="10442"/>
                      <a:pt x="47571" y="10733"/>
                      <a:pt x="74548" y="0"/>
                    </a:cubicBezTo>
                    <a:close/>
                  </a:path>
                </a:pathLst>
              </a:custGeom>
              <a:solidFill>
                <a:srgbClr val="1F40E6"/>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79" name="Freeform: Shape 578">
                <a:extLst>
                  <a:ext uri="{FF2B5EF4-FFF2-40B4-BE49-F238E27FC236}">
                    <a16:creationId xmlns:a16="http://schemas.microsoft.com/office/drawing/2014/main" id="{E30537C2-89F6-0F1E-BB67-08589F58D405}"/>
                  </a:ext>
                </a:extLst>
              </p:cNvPr>
              <p:cNvSpPr/>
              <p:nvPr/>
            </p:nvSpPr>
            <p:spPr>
              <a:xfrm>
                <a:off x="3963806" y="4923166"/>
                <a:ext cx="146207" cy="87479"/>
              </a:xfrm>
              <a:custGeom>
                <a:avLst/>
                <a:gdLst>
                  <a:gd name="connsiteX0" fmla="*/ 55983 w 55983"/>
                  <a:gd name="connsiteY0" fmla="*/ 6201 h 33496"/>
                  <a:gd name="connsiteX1" fmla="*/ 32778 w 55983"/>
                  <a:gd name="connsiteY1" fmla="*/ 1270 h 33496"/>
                  <a:gd name="connsiteX2" fmla="*/ 14794 w 55983"/>
                  <a:gd name="connsiteY2" fmla="*/ 7071 h 33496"/>
                  <a:gd name="connsiteX3" fmla="*/ 0 w 55983"/>
                  <a:gd name="connsiteY3" fmla="*/ 21865 h 33496"/>
                  <a:gd name="connsiteX4" fmla="*/ 8992 w 55983"/>
                  <a:gd name="connsiteY4" fmla="*/ 33468 h 33496"/>
                  <a:gd name="connsiteX5" fmla="*/ 21755 w 55983"/>
                  <a:gd name="connsiteY5" fmla="*/ 25636 h 33496"/>
                  <a:gd name="connsiteX6" fmla="*/ 52212 w 55983"/>
                  <a:gd name="connsiteY6" fmla="*/ 25926 h 33496"/>
                  <a:gd name="connsiteX7" fmla="*/ 55983 w 55983"/>
                  <a:gd name="connsiteY7" fmla="*/ 6201 h 33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83" h="33496">
                    <a:moveTo>
                      <a:pt x="55983" y="6201"/>
                    </a:moveTo>
                    <a:cubicBezTo>
                      <a:pt x="55983" y="6201"/>
                      <a:pt x="41770" y="-3371"/>
                      <a:pt x="32778" y="1270"/>
                    </a:cubicBezTo>
                    <a:cubicBezTo>
                      <a:pt x="28427" y="3591"/>
                      <a:pt x="21465" y="3591"/>
                      <a:pt x="14794" y="7071"/>
                    </a:cubicBezTo>
                    <a:cubicBezTo>
                      <a:pt x="7832" y="10842"/>
                      <a:pt x="0" y="21865"/>
                      <a:pt x="0" y="21865"/>
                    </a:cubicBezTo>
                    <a:cubicBezTo>
                      <a:pt x="0" y="21865"/>
                      <a:pt x="0" y="31727"/>
                      <a:pt x="8992" y="33468"/>
                    </a:cubicBezTo>
                    <a:cubicBezTo>
                      <a:pt x="12183" y="34048"/>
                      <a:pt x="21755" y="25636"/>
                      <a:pt x="21755" y="25636"/>
                    </a:cubicBezTo>
                    <a:cubicBezTo>
                      <a:pt x="30457" y="28827"/>
                      <a:pt x="40610" y="28536"/>
                      <a:pt x="52212" y="25926"/>
                    </a:cubicBezTo>
                    <a:lnTo>
                      <a:pt x="55983" y="6201"/>
                    </a:lnTo>
                    <a:close/>
                  </a:path>
                </a:pathLst>
              </a:custGeom>
              <a:solidFill>
                <a:srgbClr val="D0D0D0"/>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80" name="Freeform: Shape 579">
                <a:extLst>
                  <a:ext uri="{FF2B5EF4-FFF2-40B4-BE49-F238E27FC236}">
                    <a16:creationId xmlns:a16="http://schemas.microsoft.com/office/drawing/2014/main" id="{B2CBAEF0-DE1F-CE8E-5DAF-540B32526E1C}"/>
                  </a:ext>
                </a:extLst>
              </p:cNvPr>
              <p:cNvSpPr/>
              <p:nvPr/>
            </p:nvSpPr>
            <p:spPr>
              <a:xfrm>
                <a:off x="3790262" y="4918026"/>
                <a:ext cx="147785" cy="82872"/>
              </a:xfrm>
              <a:custGeom>
                <a:avLst/>
                <a:gdLst>
                  <a:gd name="connsiteX0" fmla="*/ 56588 w 56587"/>
                  <a:gd name="connsiteY0" fmla="*/ 7589 h 31732"/>
                  <a:gd name="connsiteX1" fmla="*/ 33962 w 56587"/>
                  <a:gd name="connsiteY1" fmla="*/ 918 h 31732"/>
                  <a:gd name="connsiteX2" fmla="*/ 15688 w 56587"/>
                  <a:gd name="connsiteY2" fmla="*/ 5559 h 31732"/>
                  <a:gd name="connsiteX3" fmla="*/ 24 w 56587"/>
                  <a:gd name="connsiteY3" fmla="*/ 19192 h 31732"/>
                  <a:gd name="connsiteX4" fmla="*/ 7856 w 56587"/>
                  <a:gd name="connsiteY4" fmla="*/ 31665 h 31732"/>
                  <a:gd name="connsiteX5" fmla="*/ 21199 w 56587"/>
                  <a:gd name="connsiteY5" fmla="*/ 24703 h 31732"/>
                  <a:gd name="connsiteX6" fmla="*/ 51656 w 56587"/>
                  <a:gd name="connsiteY6" fmla="*/ 27314 h 31732"/>
                  <a:gd name="connsiteX7" fmla="*/ 56588 w 56587"/>
                  <a:gd name="connsiteY7" fmla="*/ 7589 h 3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87" h="31732">
                    <a:moveTo>
                      <a:pt x="56588" y="7589"/>
                    </a:moveTo>
                    <a:cubicBezTo>
                      <a:pt x="56588" y="7589"/>
                      <a:pt x="43244" y="-3143"/>
                      <a:pt x="33962" y="918"/>
                    </a:cubicBezTo>
                    <a:cubicBezTo>
                      <a:pt x="29611" y="2948"/>
                      <a:pt x="22359" y="2368"/>
                      <a:pt x="15688" y="5559"/>
                    </a:cubicBezTo>
                    <a:cubicBezTo>
                      <a:pt x="8436" y="9040"/>
                      <a:pt x="24" y="19192"/>
                      <a:pt x="24" y="19192"/>
                    </a:cubicBezTo>
                    <a:cubicBezTo>
                      <a:pt x="24" y="19192"/>
                      <a:pt x="-846" y="29054"/>
                      <a:pt x="7856" y="31665"/>
                    </a:cubicBezTo>
                    <a:cubicBezTo>
                      <a:pt x="11047" y="32535"/>
                      <a:pt x="21199" y="24703"/>
                      <a:pt x="21199" y="24703"/>
                    </a:cubicBezTo>
                    <a:cubicBezTo>
                      <a:pt x="29611" y="28474"/>
                      <a:pt x="39764" y="29054"/>
                      <a:pt x="51656" y="27314"/>
                    </a:cubicBezTo>
                    <a:lnTo>
                      <a:pt x="56588" y="7589"/>
                    </a:lnTo>
                    <a:close/>
                  </a:path>
                </a:pathLst>
              </a:custGeom>
              <a:solidFill>
                <a:srgbClr val="D0D0D0"/>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81" name="Freeform: Shape 580">
                <a:extLst>
                  <a:ext uri="{FF2B5EF4-FFF2-40B4-BE49-F238E27FC236}">
                    <a16:creationId xmlns:a16="http://schemas.microsoft.com/office/drawing/2014/main" id="{D9A60E4B-BCEE-F2F4-A990-C674226C15BF}"/>
                  </a:ext>
                </a:extLst>
              </p:cNvPr>
              <p:cNvSpPr/>
              <p:nvPr/>
            </p:nvSpPr>
            <p:spPr>
              <a:xfrm>
                <a:off x="4085014" y="4931029"/>
                <a:ext cx="146207" cy="62118"/>
              </a:xfrm>
              <a:custGeom>
                <a:avLst/>
                <a:gdLst>
                  <a:gd name="connsiteX0" fmla="*/ 9572 w 55983"/>
                  <a:gd name="connsiteY0" fmla="*/ 3191 h 23785"/>
                  <a:gd name="connsiteX1" fmla="*/ 54243 w 55983"/>
                  <a:gd name="connsiteY1" fmla="*/ 0 h 23785"/>
                  <a:gd name="connsiteX2" fmla="*/ 55983 w 55983"/>
                  <a:gd name="connsiteY2" fmla="*/ 23786 h 23785"/>
                  <a:gd name="connsiteX3" fmla="*/ 0 w 55983"/>
                  <a:gd name="connsiteY3" fmla="*/ 20885 h 23785"/>
                </a:gdLst>
                <a:ahLst/>
                <a:cxnLst>
                  <a:cxn ang="0">
                    <a:pos x="connsiteX0" y="connsiteY0"/>
                  </a:cxn>
                  <a:cxn ang="0">
                    <a:pos x="connsiteX1" y="connsiteY1"/>
                  </a:cxn>
                  <a:cxn ang="0">
                    <a:pos x="connsiteX2" y="connsiteY2"/>
                  </a:cxn>
                  <a:cxn ang="0">
                    <a:pos x="connsiteX3" y="connsiteY3"/>
                  </a:cxn>
                </a:cxnLst>
                <a:rect l="l" t="t" r="r" b="b"/>
                <a:pathLst>
                  <a:path w="55983" h="23785">
                    <a:moveTo>
                      <a:pt x="9572" y="3191"/>
                    </a:moveTo>
                    <a:lnTo>
                      <a:pt x="54243" y="0"/>
                    </a:lnTo>
                    <a:lnTo>
                      <a:pt x="55983" y="23786"/>
                    </a:lnTo>
                    <a:lnTo>
                      <a:pt x="0" y="20885"/>
                    </a:lnTo>
                    <a:close/>
                  </a:path>
                </a:pathLst>
              </a:custGeom>
              <a:solidFill>
                <a:srgbClr val="D0D0D0"/>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82" name="Freeform: Shape 581">
                <a:extLst>
                  <a:ext uri="{FF2B5EF4-FFF2-40B4-BE49-F238E27FC236}">
                    <a16:creationId xmlns:a16="http://schemas.microsoft.com/office/drawing/2014/main" id="{41535857-02E9-9BCA-9C09-EC5C366609D2}"/>
                  </a:ext>
                </a:extLst>
              </p:cNvPr>
              <p:cNvSpPr/>
              <p:nvPr/>
            </p:nvSpPr>
            <p:spPr>
              <a:xfrm>
                <a:off x="3772146" y="4974968"/>
                <a:ext cx="382563" cy="24241"/>
              </a:xfrm>
              <a:custGeom>
                <a:avLst/>
                <a:gdLst>
                  <a:gd name="connsiteX0" fmla="*/ 0 w 146484"/>
                  <a:gd name="connsiteY0" fmla="*/ 0 h 9282"/>
                  <a:gd name="connsiteX1" fmla="*/ 146485 w 146484"/>
                  <a:gd name="connsiteY1" fmla="*/ 0 h 9282"/>
                  <a:gd name="connsiteX2" fmla="*/ 146485 w 146484"/>
                  <a:gd name="connsiteY2" fmla="*/ 9282 h 9282"/>
                  <a:gd name="connsiteX3" fmla="*/ 0 w 146484"/>
                  <a:gd name="connsiteY3" fmla="*/ 9282 h 9282"/>
                </a:gdLst>
                <a:ahLst/>
                <a:cxnLst>
                  <a:cxn ang="0">
                    <a:pos x="connsiteX0" y="connsiteY0"/>
                  </a:cxn>
                  <a:cxn ang="0">
                    <a:pos x="connsiteX1" y="connsiteY1"/>
                  </a:cxn>
                  <a:cxn ang="0">
                    <a:pos x="connsiteX2" y="connsiteY2"/>
                  </a:cxn>
                  <a:cxn ang="0">
                    <a:pos x="connsiteX3" y="connsiteY3"/>
                  </a:cxn>
                </a:cxnLst>
                <a:rect l="l" t="t" r="r" b="b"/>
                <a:pathLst>
                  <a:path w="146484" h="9282">
                    <a:moveTo>
                      <a:pt x="0" y="0"/>
                    </a:moveTo>
                    <a:lnTo>
                      <a:pt x="146485" y="0"/>
                    </a:lnTo>
                    <a:lnTo>
                      <a:pt x="146485" y="9282"/>
                    </a:lnTo>
                    <a:lnTo>
                      <a:pt x="0" y="9282"/>
                    </a:lnTo>
                    <a:close/>
                  </a:path>
                </a:pathLst>
              </a:custGeom>
              <a:solidFill>
                <a:srgbClr val="FFFFFF"/>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83" name="Freeform: Shape 582">
                <a:extLst>
                  <a:ext uri="{FF2B5EF4-FFF2-40B4-BE49-F238E27FC236}">
                    <a16:creationId xmlns:a16="http://schemas.microsoft.com/office/drawing/2014/main" id="{0AF3F875-0295-56FF-9A54-05F5DE631D07}"/>
                  </a:ext>
                </a:extLst>
              </p:cNvPr>
              <p:cNvSpPr/>
              <p:nvPr/>
            </p:nvSpPr>
            <p:spPr>
              <a:xfrm>
                <a:off x="4190316" y="4407558"/>
                <a:ext cx="437893" cy="591648"/>
              </a:xfrm>
              <a:custGeom>
                <a:avLst/>
                <a:gdLst>
                  <a:gd name="connsiteX0" fmla="*/ 167660 w 167670"/>
                  <a:gd name="connsiteY0" fmla="*/ 167079 h 226543"/>
                  <a:gd name="connsiteX1" fmla="*/ 161278 w 167670"/>
                  <a:gd name="connsiteY1" fmla="*/ 93112 h 226543"/>
                  <a:gd name="connsiteX2" fmla="*/ 139233 w 167670"/>
                  <a:gd name="connsiteY2" fmla="*/ 25816 h 226543"/>
                  <a:gd name="connsiteX3" fmla="*/ 108486 w 167670"/>
                  <a:gd name="connsiteY3" fmla="*/ 6672 h 226543"/>
                  <a:gd name="connsiteX4" fmla="*/ 87311 w 167670"/>
                  <a:gd name="connsiteY4" fmla="*/ 0 h 226543"/>
                  <a:gd name="connsiteX5" fmla="*/ 71067 w 167670"/>
                  <a:gd name="connsiteY5" fmla="*/ 178392 h 226543"/>
                  <a:gd name="connsiteX6" fmla="*/ 0 w 167670"/>
                  <a:gd name="connsiteY6" fmla="*/ 192606 h 226543"/>
                  <a:gd name="connsiteX7" fmla="*/ 290 w 167670"/>
                  <a:gd name="connsiteY7" fmla="*/ 226544 h 226543"/>
                  <a:gd name="connsiteX8" fmla="*/ 78899 w 167670"/>
                  <a:gd name="connsiteY8" fmla="*/ 226544 h 226543"/>
                  <a:gd name="connsiteX9" fmla="*/ 109936 w 167670"/>
                  <a:gd name="connsiteY9" fmla="*/ 226544 h 226543"/>
                  <a:gd name="connsiteX10" fmla="*/ 131691 w 167670"/>
                  <a:gd name="connsiteY10" fmla="*/ 219292 h 226543"/>
                  <a:gd name="connsiteX11" fmla="*/ 152576 w 167670"/>
                  <a:gd name="connsiteY11" fmla="*/ 207689 h 226543"/>
                  <a:gd name="connsiteX12" fmla="*/ 167660 w 167670"/>
                  <a:gd name="connsiteY12" fmla="*/ 167079 h 22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670" h="226543">
                    <a:moveTo>
                      <a:pt x="167660" y="167079"/>
                    </a:moveTo>
                    <a:cubicBezTo>
                      <a:pt x="167080" y="145324"/>
                      <a:pt x="165339" y="119508"/>
                      <a:pt x="161278" y="93112"/>
                    </a:cubicBezTo>
                    <a:cubicBezTo>
                      <a:pt x="156347" y="62075"/>
                      <a:pt x="150256" y="38869"/>
                      <a:pt x="139233" y="25816"/>
                    </a:cubicBezTo>
                    <a:cubicBezTo>
                      <a:pt x="129661" y="14503"/>
                      <a:pt x="120669" y="12763"/>
                      <a:pt x="108486" y="6672"/>
                    </a:cubicBezTo>
                    <a:lnTo>
                      <a:pt x="87311" y="0"/>
                    </a:lnTo>
                    <a:cubicBezTo>
                      <a:pt x="74258" y="60624"/>
                      <a:pt x="65265" y="118348"/>
                      <a:pt x="71067" y="178392"/>
                    </a:cubicBezTo>
                    <a:lnTo>
                      <a:pt x="0" y="192606"/>
                    </a:lnTo>
                    <a:lnTo>
                      <a:pt x="290" y="226544"/>
                    </a:lnTo>
                    <a:lnTo>
                      <a:pt x="78899" y="226544"/>
                    </a:lnTo>
                    <a:lnTo>
                      <a:pt x="109936" y="226544"/>
                    </a:lnTo>
                    <a:lnTo>
                      <a:pt x="131691" y="219292"/>
                    </a:lnTo>
                    <a:lnTo>
                      <a:pt x="152576" y="207689"/>
                    </a:lnTo>
                    <a:cubicBezTo>
                      <a:pt x="162148" y="196957"/>
                      <a:pt x="167950" y="182743"/>
                      <a:pt x="167660" y="167079"/>
                    </a:cubicBezTo>
                    <a:close/>
                  </a:path>
                </a:pathLst>
              </a:custGeom>
              <a:solidFill>
                <a:srgbClr val="1F40E6"/>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84" name="Freeform: Shape 583">
                <a:extLst>
                  <a:ext uri="{FF2B5EF4-FFF2-40B4-BE49-F238E27FC236}">
                    <a16:creationId xmlns:a16="http://schemas.microsoft.com/office/drawing/2014/main" id="{B1D4D4F7-FAF2-8DB5-034F-A161BE44EC9C}"/>
                  </a:ext>
                </a:extLst>
              </p:cNvPr>
              <p:cNvSpPr/>
              <p:nvPr/>
            </p:nvSpPr>
            <p:spPr>
              <a:xfrm>
                <a:off x="3553019" y="4703762"/>
                <a:ext cx="566083" cy="295444"/>
              </a:xfrm>
              <a:custGeom>
                <a:avLst/>
                <a:gdLst>
                  <a:gd name="connsiteX0" fmla="*/ 216755 w 216754"/>
                  <a:gd name="connsiteY0" fmla="*/ 113127 h 113126"/>
                  <a:gd name="connsiteX1" fmla="*/ 48805 w 216754"/>
                  <a:gd name="connsiteY1" fmla="*/ 113127 h 113126"/>
                  <a:gd name="connsiteX2" fmla="*/ 363 w 216754"/>
                  <a:gd name="connsiteY2" fmla="*/ 5221 h 113126"/>
                  <a:gd name="connsiteX3" fmla="*/ 3844 w 216754"/>
                  <a:gd name="connsiteY3" fmla="*/ 0 h 113126"/>
                  <a:gd name="connsiteX4" fmla="*/ 163672 w 216754"/>
                  <a:gd name="connsiteY4" fmla="*/ 0 h 113126"/>
                  <a:gd name="connsiteX5" fmla="*/ 167153 w 216754"/>
                  <a:gd name="connsiteY5" fmla="*/ 2321 h 113126"/>
                  <a:gd name="connsiteX6" fmla="*/ 216755 w 216754"/>
                  <a:gd name="connsiteY6" fmla="*/ 113127 h 11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54" h="113126">
                    <a:moveTo>
                      <a:pt x="216755" y="113127"/>
                    </a:moveTo>
                    <a:lnTo>
                      <a:pt x="48805" y="113127"/>
                    </a:lnTo>
                    <a:lnTo>
                      <a:pt x="363" y="5221"/>
                    </a:lnTo>
                    <a:cubicBezTo>
                      <a:pt x="-797" y="2901"/>
                      <a:pt x="944" y="0"/>
                      <a:pt x="3844" y="0"/>
                    </a:cubicBezTo>
                    <a:lnTo>
                      <a:pt x="163672" y="0"/>
                    </a:lnTo>
                    <a:cubicBezTo>
                      <a:pt x="165122" y="0"/>
                      <a:pt x="166573" y="870"/>
                      <a:pt x="167153" y="2321"/>
                    </a:cubicBezTo>
                    <a:lnTo>
                      <a:pt x="216755" y="113127"/>
                    </a:lnTo>
                    <a:close/>
                  </a:path>
                </a:pathLst>
              </a:custGeom>
              <a:solidFill>
                <a:srgbClr val="4D4D4D"/>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85" name="Freeform: Shape 584">
                <a:extLst>
                  <a:ext uri="{FF2B5EF4-FFF2-40B4-BE49-F238E27FC236}">
                    <a16:creationId xmlns:a16="http://schemas.microsoft.com/office/drawing/2014/main" id="{7F67BAA8-9CC8-A56B-760D-8D72F22E9181}"/>
                  </a:ext>
                </a:extLst>
              </p:cNvPr>
              <p:cNvSpPr/>
              <p:nvPr/>
            </p:nvSpPr>
            <p:spPr>
              <a:xfrm>
                <a:off x="4230464" y="4774971"/>
                <a:ext cx="372715" cy="381471"/>
              </a:xfrm>
              <a:custGeom>
                <a:avLst/>
                <a:gdLst>
                  <a:gd name="connsiteX0" fmla="*/ 53663 w 142713"/>
                  <a:gd name="connsiteY0" fmla="*/ 12473 h 146066"/>
                  <a:gd name="connsiteX1" fmla="*/ 38289 w 142713"/>
                  <a:gd name="connsiteY1" fmla="*/ 100074 h 146066"/>
                  <a:gd name="connsiteX2" fmla="*/ 0 w 142713"/>
                  <a:gd name="connsiteY2" fmla="*/ 144744 h 146066"/>
                  <a:gd name="connsiteX3" fmla="*/ 126760 w 142713"/>
                  <a:gd name="connsiteY3" fmla="*/ 107325 h 146066"/>
                  <a:gd name="connsiteX4" fmla="*/ 142714 w 142713"/>
                  <a:gd name="connsiteY4" fmla="*/ 0 h 146066"/>
                  <a:gd name="connsiteX5" fmla="*/ 53663 w 142713"/>
                  <a:gd name="connsiteY5" fmla="*/ 12473 h 14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13" h="146066">
                    <a:moveTo>
                      <a:pt x="53663" y="12473"/>
                    </a:moveTo>
                    <a:cubicBezTo>
                      <a:pt x="53663" y="12473"/>
                      <a:pt x="52212" y="72517"/>
                      <a:pt x="38289" y="100074"/>
                    </a:cubicBezTo>
                    <a:cubicBezTo>
                      <a:pt x="32198" y="112257"/>
                      <a:pt x="0" y="144744"/>
                      <a:pt x="0" y="144744"/>
                    </a:cubicBezTo>
                    <a:cubicBezTo>
                      <a:pt x="0" y="144744"/>
                      <a:pt x="122699" y="156927"/>
                      <a:pt x="126760" y="107325"/>
                    </a:cubicBezTo>
                    <a:cubicBezTo>
                      <a:pt x="130821" y="55693"/>
                      <a:pt x="142714" y="0"/>
                      <a:pt x="142714" y="0"/>
                    </a:cubicBezTo>
                    <a:lnTo>
                      <a:pt x="53663" y="12473"/>
                    </a:lnTo>
                    <a:close/>
                  </a:path>
                </a:pathLst>
              </a:custGeom>
              <a:solidFill>
                <a:srgbClr val="1F40E6"/>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86" name="Freeform: Shape 585">
                <a:extLst>
                  <a:ext uri="{FF2B5EF4-FFF2-40B4-BE49-F238E27FC236}">
                    <a16:creationId xmlns:a16="http://schemas.microsoft.com/office/drawing/2014/main" id="{FD44081B-01D7-49C3-7CD5-2360CC36A0FF}"/>
                  </a:ext>
                </a:extLst>
              </p:cNvPr>
              <p:cNvSpPr/>
              <p:nvPr/>
            </p:nvSpPr>
            <p:spPr>
              <a:xfrm>
                <a:off x="3499083" y="4819666"/>
                <a:ext cx="84774" cy="66665"/>
              </a:xfrm>
              <a:custGeom>
                <a:avLst/>
                <a:gdLst>
                  <a:gd name="connsiteX0" fmla="*/ 32039 w 32460"/>
                  <a:gd name="connsiteY0" fmla="*/ 12763 h 25526"/>
                  <a:gd name="connsiteX1" fmla="*/ 19856 w 32460"/>
                  <a:gd name="connsiteY1" fmla="*/ 25526 h 25526"/>
                  <a:gd name="connsiteX2" fmla="*/ 421 w 32460"/>
                  <a:gd name="connsiteY2" fmla="*/ 12763 h 25526"/>
                  <a:gd name="connsiteX3" fmla="*/ 12604 w 32460"/>
                  <a:gd name="connsiteY3" fmla="*/ 0 h 25526"/>
                  <a:gd name="connsiteX4" fmla="*/ 32039 w 32460"/>
                  <a:gd name="connsiteY4" fmla="*/ 12763 h 25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60" h="25526">
                    <a:moveTo>
                      <a:pt x="32039" y="12763"/>
                    </a:moveTo>
                    <a:cubicBezTo>
                      <a:pt x="34069" y="19725"/>
                      <a:pt x="28558" y="25526"/>
                      <a:pt x="19856" y="25526"/>
                    </a:cubicBezTo>
                    <a:cubicBezTo>
                      <a:pt x="11154" y="25526"/>
                      <a:pt x="2452" y="19725"/>
                      <a:pt x="421" y="12763"/>
                    </a:cubicBezTo>
                    <a:cubicBezTo>
                      <a:pt x="-1609" y="5801"/>
                      <a:pt x="3902" y="0"/>
                      <a:pt x="12604" y="0"/>
                    </a:cubicBezTo>
                    <a:cubicBezTo>
                      <a:pt x="21306" y="0"/>
                      <a:pt x="30008" y="5801"/>
                      <a:pt x="32039" y="12763"/>
                    </a:cubicBezTo>
                    <a:close/>
                  </a:path>
                </a:pathLst>
              </a:custGeom>
              <a:solidFill>
                <a:srgbClr val="FFFFFF"/>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87" name="Freeform: Shape 586">
                <a:extLst>
                  <a:ext uri="{FF2B5EF4-FFF2-40B4-BE49-F238E27FC236}">
                    <a16:creationId xmlns:a16="http://schemas.microsoft.com/office/drawing/2014/main" id="{21742CB2-82AA-66CD-3DF4-DEEA265F693E}"/>
                  </a:ext>
                </a:extLst>
              </p:cNvPr>
              <p:cNvSpPr/>
              <p:nvPr/>
            </p:nvSpPr>
            <p:spPr>
              <a:xfrm>
                <a:off x="3930233" y="5021481"/>
                <a:ext cx="447436" cy="1014062"/>
              </a:xfrm>
              <a:custGeom>
                <a:avLst/>
                <a:gdLst>
                  <a:gd name="connsiteX0" fmla="*/ 4733 w 171324"/>
                  <a:gd name="connsiteY0" fmla="*/ 387706 h 388286"/>
                  <a:gd name="connsiteX1" fmla="*/ 4733 w 171324"/>
                  <a:gd name="connsiteY1" fmla="*/ 387706 h 388286"/>
                  <a:gd name="connsiteX2" fmla="*/ 672 w 171324"/>
                  <a:gd name="connsiteY2" fmla="*/ 377263 h 388286"/>
                  <a:gd name="connsiteX3" fmla="*/ 156149 w 171324"/>
                  <a:gd name="connsiteY3" fmla="*/ 5395 h 388286"/>
                  <a:gd name="connsiteX4" fmla="*/ 166591 w 171324"/>
                  <a:gd name="connsiteY4" fmla="*/ 464 h 388286"/>
                  <a:gd name="connsiteX5" fmla="*/ 166591 w 171324"/>
                  <a:gd name="connsiteY5" fmla="*/ 464 h 388286"/>
                  <a:gd name="connsiteX6" fmla="*/ 170652 w 171324"/>
                  <a:gd name="connsiteY6" fmla="*/ 10907 h 388286"/>
                  <a:gd name="connsiteX7" fmla="*/ 15175 w 171324"/>
                  <a:gd name="connsiteY7" fmla="*/ 382775 h 388286"/>
                  <a:gd name="connsiteX8" fmla="*/ 4733 w 171324"/>
                  <a:gd name="connsiteY8" fmla="*/ 387706 h 38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324" h="388286">
                    <a:moveTo>
                      <a:pt x="4733" y="387706"/>
                    </a:moveTo>
                    <a:lnTo>
                      <a:pt x="4733" y="387706"/>
                    </a:lnTo>
                    <a:cubicBezTo>
                      <a:pt x="672" y="386255"/>
                      <a:pt x="-1068" y="381324"/>
                      <a:pt x="672" y="377263"/>
                    </a:cubicBezTo>
                    <a:lnTo>
                      <a:pt x="156149" y="5395"/>
                    </a:lnTo>
                    <a:cubicBezTo>
                      <a:pt x="157889" y="1044"/>
                      <a:pt x="162530" y="-986"/>
                      <a:pt x="166591" y="464"/>
                    </a:cubicBezTo>
                    <a:lnTo>
                      <a:pt x="166591" y="464"/>
                    </a:lnTo>
                    <a:cubicBezTo>
                      <a:pt x="170652" y="1915"/>
                      <a:pt x="172393" y="6846"/>
                      <a:pt x="170652" y="10907"/>
                    </a:cubicBezTo>
                    <a:lnTo>
                      <a:pt x="15175" y="382775"/>
                    </a:lnTo>
                    <a:cubicBezTo>
                      <a:pt x="13435" y="387126"/>
                      <a:pt x="8794" y="389446"/>
                      <a:pt x="4733" y="387706"/>
                    </a:cubicBezTo>
                    <a:close/>
                  </a:path>
                </a:pathLst>
              </a:custGeom>
              <a:solidFill>
                <a:srgbClr val="4D4D4D"/>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88" name="Freeform: Shape 587">
                <a:extLst>
                  <a:ext uri="{FF2B5EF4-FFF2-40B4-BE49-F238E27FC236}">
                    <a16:creationId xmlns:a16="http://schemas.microsoft.com/office/drawing/2014/main" id="{D238DCC9-925A-E076-5CD9-BFEC63321F24}"/>
                  </a:ext>
                </a:extLst>
              </p:cNvPr>
              <p:cNvSpPr/>
              <p:nvPr/>
            </p:nvSpPr>
            <p:spPr>
              <a:xfrm>
                <a:off x="4190316" y="4407558"/>
                <a:ext cx="437893" cy="590891"/>
              </a:xfrm>
              <a:custGeom>
                <a:avLst/>
                <a:gdLst>
                  <a:gd name="connsiteX0" fmla="*/ 167660 w 167670"/>
                  <a:gd name="connsiteY0" fmla="*/ 167079 h 226253"/>
                  <a:gd name="connsiteX1" fmla="*/ 161278 w 167670"/>
                  <a:gd name="connsiteY1" fmla="*/ 93112 h 226253"/>
                  <a:gd name="connsiteX2" fmla="*/ 139233 w 167670"/>
                  <a:gd name="connsiteY2" fmla="*/ 25816 h 226253"/>
                  <a:gd name="connsiteX3" fmla="*/ 108486 w 167670"/>
                  <a:gd name="connsiteY3" fmla="*/ 6672 h 226253"/>
                  <a:gd name="connsiteX4" fmla="*/ 87311 w 167670"/>
                  <a:gd name="connsiteY4" fmla="*/ 0 h 226253"/>
                  <a:gd name="connsiteX5" fmla="*/ 148225 w 167670"/>
                  <a:gd name="connsiteY5" fmla="*/ 191155 h 226253"/>
                  <a:gd name="connsiteX6" fmla="*/ 98333 w 167670"/>
                  <a:gd name="connsiteY6" fmla="*/ 201888 h 226253"/>
                  <a:gd name="connsiteX7" fmla="*/ 41480 w 167670"/>
                  <a:gd name="connsiteY7" fmla="*/ 218422 h 226253"/>
                  <a:gd name="connsiteX8" fmla="*/ 0 w 167670"/>
                  <a:gd name="connsiteY8" fmla="*/ 216971 h 226253"/>
                  <a:gd name="connsiteX9" fmla="*/ 0 w 167670"/>
                  <a:gd name="connsiteY9" fmla="*/ 226253 h 226253"/>
                  <a:gd name="connsiteX10" fmla="*/ 78609 w 167670"/>
                  <a:gd name="connsiteY10" fmla="*/ 226253 h 226253"/>
                  <a:gd name="connsiteX11" fmla="*/ 109646 w 167670"/>
                  <a:gd name="connsiteY11" fmla="*/ 226253 h 226253"/>
                  <a:gd name="connsiteX12" fmla="*/ 131401 w 167670"/>
                  <a:gd name="connsiteY12" fmla="*/ 219002 h 226253"/>
                  <a:gd name="connsiteX13" fmla="*/ 152286 w 167670"/>
                  <a:gd name="connsiteY13" fmla="*/ 207399 h 226253"/>
                  <a:gd name="connsiteX14" fmla="*/ 167660 w 167670"/>
                  <a:gd name="connsiteY14" fmla="*/ 167079 h 22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7670" h="226253">
                    <a:moveTo>
                      <a:pt x="167660" y="167079"/>
                    </a:moveTo>
                    <a:cubicBezTo>
                      <a:pt x="167080" y="145324"/>
                      <a:pt x="165339" y="119508"/>
                      <a:pt x="161278" y="93112"/>
                    </a:cubicBezTo>
                    <a:cubicBezTo>
                      <a:pt x="156347" y="62075"/>
                      <a:pt x="150256" y="38869"/>
                      <a:pt x="139233" y="25816"/>
                    </a:cubicBezTo>
                    <a:cubicBezTo>
                      <a:pt x="129661" y="14503"/>
                      <a:pt x="120669" y="12763"/>
                      <a:pt x="108486" y="6672"/>
                    </a:cubicBezTo>
                    <a:lnTo>
                      <a:pt x="87311" y="0"/>
                    </a:lnTo>
                    <a:cubicBezTo>
                      <a:pt x="168820" y="41770"/>
                      <a:pt x="142424" y="131111"/>
                      <a:pt x="148225" y="191155"/>
                    </a:cubicBezTo>
                    <a:cubicBezTo>
                      <a:pt x="135172" y="198117"/>
                      <a:pt x="128790" y="195796"/>
                      <a:pt x="98333" y="201888"/>
                    </a:cubicBezTo>
                    <a:cubicBezTo>
                      <a:pt x="82089" y="206819"/>
                      <a:pt x="66136" y="214071"/>
                      <a:pt x="41480" y="218422"/>
                    </a:cubicBezTo>
                    <a:cubicBezTo>
                      <a:pt x="23205" y="214651"/>
                      <a:pt x="12763" y="213200"/>
                      <a:pt x="0" y="216971"/>
                    </a:cubicBezTo>
                    <a:lnTo>
                      <a:pt x="0" y="226253"/>
                    </a:lnTo>
                    <a:lnTo>
                      <a:pt x="78609" y="226253"/>
                    </a:lnTo>
                    <a:lnTo>
                      <a:pt x="109646" y="226253"/>
                    </a:lnTo>
                    <a:lnTo>
                      <a:pt x="131401" y="219002"/>
                    </a:lnTo>
                    <a:lnTo>
                      <a:pt x="152286" y="207399"/>
                    </a:lnTo>
                    <a:cubicBezTo>
                      <a:pt x="162148" y="196957"/>
                      <a:pt x="167950" y="182743"/>
                      <a:pt x="167660" y="167079"/>
                    </a:cubicBezTo>
                    <a:close/>
                  </a:path>
                </a:pathLst>
              </a:custGeom>
              <a:solidFill>
                <a:srgbClr val="1F40E6"/>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89" name="Freeform: Shape 588">
                <a:extLst>
                  <a:ext uri="{FF2B5EF4-FFF2-40B4-BE49-F238E27FC236}">
                    <a16:creationId xmlns:a16="http://schemas.microsoft.com/office/drawing/2014/main" id="{723677A8-891B-3CAA-A643-071C9891F59B}"/>
                  </a:ext>
                </a:extLst>
              </p:cNvPr>
              <p:cNvSpPr/>
              <p:nvPr/>
            </p:nvSpPr>
            <p:spPr>
              <a:xfrm>
                <a:off x="4369855" y="4841406"/>
                <a:ext cx="128025" cy="33562"/>
              </a:xfrm>
              <a:custGeom>
                <a:avLst/>
                <a:gdLst>
                  <a:gd name="connsiteX0" fmla="*/ 0 w 49021"/>
                  <a:gd name="connsiteY0" fmla="*/ 12852 h 12851"/>
                  <a:gd name="connsiteX1" fmla="*/ 49022 w 49021"/>
                  <a:gd name="connsiteY1" fmla="*/ 379 h 12851"/>
                  <a:gd name="connsiteX2" fmla="*/ 580 w 49021"/>
                  <a:gd name="connsiteY2" fmla="*/ 959 h 12851"/>
                  <a:gd name="connsiteX3" fmla="*/ 0 w 49021"/>
                  <a:gd name="connsiteY3" fmla="*/ 12852 h 12851"/>
                </a:gdLst>
                <a:ahLst/>
                <a:cxnLst>
                  <a:cxn ang="0">
                    <a:pos x="connsiteX0" y="connsiteY0"/>
                  </a:cxn>
                  <a:cxn ang="0">
                    <a:pos x="connsiteX1" y="connsiteY1"/>
                  </a:cxn>
                  <a:cxn ang="0">
                    <a:pos x="connsiteX2" y="connsiteY2"/>
                  </a:cxn>
                  <a:cxn ang="0">
                    <a:pos x="connsiteX3" y="connsiteY3"/>
                  </a:cxn>
                </a:cxnLst>
                <a:rect l="l" t="t" r="r" b="b"/>
                <a:pathLst>
                  <a:path w="49021" h="12851">
                    <a:moveTo>
                      <a:pt x="0" y="12852"/>
                    </a:moveTo>
                    <a:cubicBezTo>
                      <a:pt x="0" y="12852"/>
                      <a:pt x="35388" y="379"/>
                      <a:pt x="49022" y="379"/>
                    </a:cubicBezTo>
                    <a:cubicBezTo>
                      <a:pt x="49022" y="379"/>
                      <a:pt x="7832" y="-781"/>
                      <a:pt x="580" y="959"/>
                    </a:cubicBezTo>
                    <a:lnTo>
                      <a:pt x="0" y="12852"/>
                    </a:lnTo>
                    <a:close/>
                  </a:path>
                </a:pathLst>
              </a:custGeom>
              <a:solidFill>
                <a:srgbClr val="1F40E6"/>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90" name="Freeform: Shape 589">
                <a:extLst>
                  <a:ext uri="{FF2B5EF4-FFF2-40B4-BE49-F238E27FC236}">
                    <a16:creationId xmlns:a16="http://schemas.microsoft.com/office/drawing/2014/main" id="{A8455560-1A82-B926-C140-52D371E3798F}"/>
                  </a:ext>
                </a:extLst>
              </p:cNvPr>
              <p:cNvSpPr/>
              <p:nvPr/>
            </p:nvSpPr>
            <p:spPr>
              <a:xfrm>
                <a:off x="2982773" y="4996937"/>
                <a:ext cx="1718888" cy="33332"/>
              </a:xfrm>
              <a:custGeom>
                <a:avLst/>
                <a:gdLst>
                  <a:gd name="connsiteX0" fmla="*/ 648884 w 658165"/>
                  <a:gd name="connsiteY0" fmla="*/ 12763 h 12763"/>
                  <a:gd name="connsiteX1" fmla="*/ 9282 w 658165"/>
                  <a:gd name="connsiteY1" fmla="*/ 12763 h 12763"/>
                  <a:gd name="connsiteX2" fmla="*/ 0 w 658165"/>
                  <a:gd name="connsiteY2" fmla="*/ 6382 h 12763"/>
                  <a:gd name="connsiteX3" fmla="*/ 0 w 658165"/>
                  <a:gd name="connsiteY3" fmla="*/ 6382 h 12763"/>
                  <a:gd name="connsiteX4" fmla="*/ 9282 w 658165"/>
                  <a:gd name="connsiteY4" fmla="*/ 0 h 12763"/>
                  <a:gd name="connsiteX5" fmla="*/ 648884 w 658165"/>
                  <a:gd name="connsiteY5" fmla="*/ 0 h 12763"/>
                  <a:gd name="connsiteX6" fmla="*/ 658166 w 658165"/>
                  <a:gd name="connsiteY6" fmla="*/ 6382 h 12763"/>
                  <a:gd name="connsiteX7" fmla="*/ 658166 w 658165"/>
                  <a:gd name="connsiteY7" fmla="*/ 6382 h 12763"/>
                  <a:gd name="connsiteX8" fmla="*/ 648884 w 658165"/>
                  <a:gd name="connsiteY8" fmla="*/ 12763 h 1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165" h="12763">
                    <a:moveTo>
                      <a:pt x="648884" y="12763"/>
                    </a:moveTo>
                    <a:lnTo>
                      <a:pt x="9282" y="12763"/>
                    </a:lnTo>
                    <a:cubicBezTo>
                      <a:pt x="4061" y="12763"/>
                      <a:pt x="0" y="9862"/>
                      <a:pt x="0" y="6382"/>
                    </a:cubicBezTo>
                    <a:lnTo>
                      <a:pt x="0" y="6382"/>
                    </a:lnTo>
                    <a:cubicBezTo>
                      <a:pt x="0" y="2901"/>
                      <a:pt x="4061" y="0"/>
                      <a:pt x="9282" y="0"/>
                    </a:cubicBezTo>
                    <a:lnTo>
                      <a:pt x="648884" y="0"/>
                    </a:lnTo>
                    <a:cubicBezTo>
                      <a:pt x="654105" y="0"/>
                      <a:pt x="658166" y="2901"/>
                      <a:pt x="658166" y="6382"/>
                    </a:cubicBezTo>
                    <a:lnTo>
                      <a:pt x="658166" y="6382"/>
                    </a:lnTo>
                    <a:cubicBezTo>
                      <a:pt x="658166" y="9862"/>
                      <a:pt x="654105" y="12763"/>
                      <a:pt x="648884" y="12763"/>
                    </a:cubicBezTo>
                    <a:close/>
                  </a:path>
                </a:pathLst>
              </a:custGeom>
              <a:solidFill>
                <a:srgbClr val="7F7F7F"/>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91" name="Freeform: Shape 590">
                <a:extLst>
                  <a:ext uri="{FF2B5EF4-FFF2-40B4-BE49-F238E27FC236}">
                    <a16:creationId xmlns:a16="http://schemas.microsoft.com/office/drawing/2014/main" id="{917D0FB0-B34F-CB3A-2AB5-6D6C4D6FB8DC}"/>
                  </a:ext>
                </a:extLst>
              </p:cNvPr>
              <p:cNvSpPr/>
              <p:nvPr/>
            </p:nvSpPr>
            <p:spPr>
              <a:xfrm>
                <a:off x="3102441" y="4959057"/>
                <a:ext cx="346225" cy="36362"/>
              </a:xfrm>
              <a:custGeom>
                <a:avLst/>
                <a:gdLst>
                  <a:gd name="connsiteX0" fmla="*/ 13643 w 132570"/>
                  <a:gd name="connsiteY0" fmla="*/ 13923 h 13923"/>
                  <a:gd name="connsiteX1" fmla="*/ 132571 w 132570"/>
                  <a:gd name="connsiteY1" fmla="*/ 13923 h 13923"/>
                  <a:gd name="connsiteX2" fmla="*/ 132571 w 132570"/>
                  <a:gd name="connsiteY2" fmla="*/ 0 h 13923"/>
                  <a:gd name="connsiteX3" fmla="*/ 10 w 132570"/>
                  <a:gd name="connsiteY3" fmla="*/ 0 h 13923"/>
                  <a:gd name="connsiteX4" fmla="*/ 10 w 132570"/>
                  <a:gd name="connsiteY4" fmla="*/ 0 h 13923"/>
                  <a:gd name="connsiteX5" fmla="*/ 13643 w 132570"/>
                  <a:gd name="connsiteY5" fmla="*/ 13923 h 1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570" h="13923">
                    <a:moveTo>
                      <a:pt x="13643" y="13923"/>
                    </a:moveTo>
                    <a:lnTo>
                      <a:pt x="132571" y="13923"/>
                    </a:lnTo>
                    <a:lnTo>
                      <a:pt x="132571" y="0"/>
                    </a:lnTo>
                    <a:lnTo>
                      <a:pt x="10" y="0"/>
                    </a:lnTo>
                    <a:lnTo>
                      <a:pt x="10" y="0"/>
                    </a:lnTo>
                    <a:cubicBezTo>
                      <a:pt x="-281" y="7832"/>
                      <a:pt x="6101" y="13923"/>
                      <a:pt x="13643" y="13923"/>
                    </a:cubicBezTo>
                    <a:close/>
                  </a:path>
                </a:pathLst>
              </a:custGeom>
              <a:solidFill>
                <a:srgbClr val="D1D1D1"/>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592" name="Freeform: Shape 591">
                <a:extLst>
                  <a:ext uri="{FF2B5EF4-FFF2-40B4-BE49-F238E27FC236}">
                    <a16:creationId xmlns:a16="http://schemas.microsoft.com/office/drawing/2014/main" id="{FB191F6C-88C6-71D6-3F8E-8516725141B7}"/>
                  </a:ext>
                </a:extLst>
              </p:cNvPr>
              <p:cNvSpPr/>
              <p:nvPr/>
            </p:nvSpPr>
            <p:spPr>
              <a:xfrm>
                <a:off x="3422319" y="4651655"/>
                <a:ext cx="164815" cy="344465"/>
              </a:xfrm>
              <a:custGeom>
                <a:avLst/>
                <a:gdLst>
                  <a:gd name="connsiteX0" fmla="*/ 13280 w 63108"/>
                  <a:gd name="connsiteY0" fmla="*/ 127857 h 131896"/>
                  <a:gd name="connsiteX1" fmla="*/ 62592 w 63108"/>
                  <a:gd name="connsiteY1" fmla="*/ 9219 h 131896"/>
                  <a:gd name="connsiteX2" fmla="*/ 59111 w 63108"/>
                  <a:gd name="connsiteY2" fmla="*/ 1097 h 131896"/>
                  <a:gd name="connsiteX3" fmla="*/ 57951 w 63108"/>
                  <a:gd name="connsiteY3" fmla="*/ 517 h 131896"/>
                  <a:gd name="connsiteX4" fmla="*/ 49829 w 63108"/>
                  <a:gd name="connsiteY4" fmla="*/ 3998 h 131896"/>
                  <a:gd name="connsiteX5" fmla="*/ 517 w 63108"/>
                  <a:gd name="connsiteY5" fmla="*/ 122636 h 131896"/>
                  <a:gd name="connsiteX6" fmla="*/ 3998 w 63108"/>
                  <a:gd name="connsiteY6" fmla="*/ 130758 h 131896"/>
                  <a:gd name="connsiteX7" fmla="*/ 5158 w 63108"/>
                  <a:gd name="connsiteY7" fmla="*/ 131338 h 131896"/>
                  <a:gd name="connsiteX8" fmla="*/ 13280 w 63108"/>
                  <a:gd name="connsiteY8" fmla="*/ 127857 h 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08" h="131896">
                    <a:moveTo>
                      <a:pt x="13280" y="127857"/>
                    </a:moveTo>
                    <a:lnTo>
                      <a:pt x="62592" y="9219"/>
                    </a:lnTo>
                    <a:cubicBezTo>
                      <a:pt x="64042" y="6028"/>
                      <a:pt x="62302" y="2257"/>
                      <a:pt x="59111" y="1097"/>
                    </a:cubicBezTo>
                    <a:lnTo>
                      <a:pt x="57951" y="517"/>
                    </a:lnTo>
                    <a:cubicBezTo>
                      <a:pt x="54760" y="-933"/>
                      <a:pt x="50989" y="807"/>
                      <a:pt x="49829" y="3998"/>
                    </a:cubicBezTo>
                    <a:lnTo>
                      <a:pt x="517" y="122636"/>
                    </a:lnTo>
                    <a:cubicBezTo>
                      <a:pt x="-933" y="125827"/>
                      <a:pt x="807" y="129598"/>
                      <a:pt x="3998" y="130758"/>
                    </a:cubicBezTo>
                    <a:lnTo>
                      <a:pt x="5158" y="131338"/>
                    </a:lnTo>
                    <a:cubicBezTo>
                      <a:pt x="8349" y="132788"/>
                      <a:pt x="11830" y="131338"/>
                      <a:pt x="13280" y="127857"/>
                    </a:cubicBezTo>
                    <a:close/>
                  </a:path>
                </a:pathLst>
              </a:custGeom>
              <a:solidFill>
                <a:srgbClr val="D1D1D1"/>
              </a:solidFill>
              <a:ln w="288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grpSp>
      </p:grpSp>
      <p:grpSp>
        <p:nvGrpSpPr>
          <p:cNvPr id="1062" name="Group 1061">
            <a:extLst>
              <a:ext uri="{FF2B5EF4-FFF2-40B4-BE49-F238E27FC236}">
                <a16:creationId xmlns:a16="http://schemas.microsoft.com/office/drawing/2014/main" id="{DCC7038C-6341-88F4-82C5-48188E0436DA}"/>
              </a:ext>
            </a:extLst>
          </p:cNvPr>
          <p:cNvGrpSpPr/>
          <p:nvPr/>
        </p:nvGrpSpPr>
        <p:grpSpPr>
          <a:xfrm>
            <a:off x="1130066" y="2997924"/>
            <a:ext cx="966725" cy="938108"/>
            <a:chOff x="1130066" y="3329618"/>
            <a:chExt cx="966725" cy="938108"/>
          </a:xfrm>
        </p:grpSpPr>
        <p:sp>
          <p:nvSpPr>
            <p:cNvPr id="545" name="Oval 544">
              <a:extLst>
                <a:ext uri="{FF2B5EF4-FFF2-40B4-BE49-F238E27FC236}">
                  <a16:creationId xmlns:a16="http://schemas.microsoft.com/office/drawing/2014/main" id="{33CC538B-529F-7053-8219-63C84CF3F2E1}"/>
                </a:ext>
              </a:extLst>
            </p:cNvPr>
            <p:cNvSpPr/>
            <p:nvPr/>
          </p:nvSpPr>
          <p:spPr>
            <a:xfrm>
              <a:off x="1130066" y="3329618"/>
              <a:ext cx="966725" cy="938108"/>
            </a:xfrm>
            <a:prstGeom prst="ellipse">
              <a:avLst/>
            </a:prstGeom>
            <a:solidFill>
              <a:schemeClr val="bg1">
                <a:lumMod val="85000"/>
                <a:alpha val="89000"/>
              </a:schemeClr>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dirty="0">
                <a:ln>
                  <a:noFill/>
                </a:ln>
                <a:solidFill>
                  <a:srgbClr val="080808"/>
                </a:solidFill>
                <a:effectLst/>
                <a:uLnTx/>
                <a:uFillTx/>
                <a:ea typeface="+mn-ea"/>
                <a:cs typeface="+mn-cs"/>
              </a:endParaRPr>
            </a:p>
          </p:txBody>
        </p:sp>
        <p:grpSp>
          <p:nvGrpSpPr>
            <p:cNvPr id="805" name="Group 804">
              <a:extLst>
                <a:ext uri="{FF2B5EF4-FFF2-40B4-BE49-F238E27FC236}">
                  <a16:creationId xmlns:a16="http://schemas.microsoft.com/office/drawing/2014/main" id="{CCC392B5-D75D-08D4-DE5E-7F12AC737117}"/>
                </a:ext>
              </a:extLst>
            </p:cNvPr>
            <p:cNvGrpSpPr/>
            <p:nvPr/>
          </p:nvGrpSpPr>
          <p:grpSpPr>
            <a:xfrm>
              <a:off x="1315601" y="3448297"/>
              <a:ext cx="595654" cy="770596"/>
              <a:chOff x="12263484" y="5205842"/>
              <a:chExt cx="2305574" cy="2994294"/>
            </a:xfrm>
          </p:grpSpPr>
          <p:pic>
            <p:nvPicPr>
              <p:cNvPr id="806" name="Graphic 805">
                <a:extLst>
                  <a:ext uri="{FF2B5EF4-FFF2-40B4-BE49-F238E27FC236}">
                    <a16:creationId xmlns:a16="http://schemas.microsoft.com/office/drawing/2014/main" id="{BEF1697A-5725-D7BF-88F6-F2D265C04397}"/>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3699888" y="5205842"/>
                <a:ext cx="869170" cy="2669593"/>
              </a:xfrm>
              <a:prstGeom prst="rect">
                <a:avLst/>
              </a:prstGeom>
            </p:spPr>
          </p:pic>
          <p:grpSp>
            <p:nvGrpSpPr>
              <p:cNvPr id="807" name="Group 806">
                <a:extLst>
                  <a:ext uri="{FF2B5EF4-FFF2-40B4-BE49-F238E27FC236}">
                    <a16:creationId xmlns:a16="http://schemas.microsoft.com/office/drawing/2014/main" id="{79C77AFE-FA94-3F38-C8B8-F3D47742C2B2}"/>
                  </a:ext>
                </a:extLst>
              </p:cNvPr>
              <p:cNvGrpSpPr/>
              <p:nvPr/>
            </p:nvGrpSpPr>
            <p:grpSpPr>
              <a:xfrm>
                <a:off x="12263484" y="5245406"/>
                <a:ext cx="654691" cy="2479466"/>
                <a:chOff x="6277776" y="3543686"/>
                <a:chExt cx="616821" cy="2336044"/>
              </a:xfrm>
            </p:grpSpPr>
            <p:sp>
              <p:nvSpPr>
                <p:cNvPr id="850" name="Rectangle 65">
                  <a:extLst>
                    <a:ext uri="{FF2B5EF4-FFF2-40B4-BE49-F238E27FC236}">
                      <a16:creationId xmlns:a16="http://schemas.microsoft.com/office/drawing/2014/main" id="{0868BB31-2A39-981D-A253-0557AA115423}"/>
                    </a:ext>
                  </a:extLst>
                </p:cNvPr>
                <p:cNvSpPr>
                  <a:spLocks noChangeArrowheads="1"/>
                </p:cNvSpPr>
                <p:nvPr/>
              </p:nvSpPr>
              <p:spPr bwMode="auto">
                <a:xfrm>
                  <a:off x="6305118" y="3740543"/>
                  <a:ext cx="547" cy="547"/>
                </a:xfrm>
                <a:prstGeom prst="rect">
                  <a:avLst/>
                </a:prstGeom>
                <a:solidFill>
                  <a:srgbClr val="4A28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51" name="Freeform 66">
                  <a:extLst>
                    <a:ext uri="{FF2B5EF4-FFF2-40B4-BE49-F238E27FC236}">
                      <a16:creationId xmlns:a16="http://schemas.microsoft.com/office/drawing/2014/main" id="{3E1FA5BA-3CC0-DB39-D7FD-9F3F65BE3D15}"/>
                    </a:ext>
                  </a:extLst>
                </p:cNvPr>
                <p:cNvSpPr>
                  <a:spLocks/>
                </p:cNvSpPr>
                <p:nvPr/>
              </p:nvSpPr>
              <p:spPr bwMode="auto">
                <a:xfrm>
                  <a:off x="6381673" y="3992085"/>
                  <a:ext cx="0"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52" name="Freeform 67">
                  <a:extLst>
                    <a:ext uri="{FF2B5EF4-FFF2-40B4-BE49-F238E27FC236}">
                      <a16:creationId xmlns:a16="http://schemas.microsoft.com/office/drawing/2014/main" id="{4227BD57-CEEE-6998-DE04-2CD35DBE5B15}"/>
                    </a:ext>
                  </a:extLst>
                </p:cNvPr>
                <p:cNvSpPr>
                  <a:spLocks/>
                </p:cNvSpPr>
                <p:nvPr/>
              </p:nvSpPr>
              <p:spPr bwMode="auto">
                <a:xfrm>
                  <a:off x="6313867" y="3840065"/>
                  <a:ext cx="547" cy="1093"/>
                </a:xfrm>
                <a:custGeom>
                  <a:avLst/>
                  <a:gdLst>
                    <a:gd name="T0" fmla="*/ 3 w 4"/>
                    <a:gd name="T1" fmla="*/ 0 h 8"/>
                    <a:gd name="T2" fmla="*/ 0 w 4"/>
                    <a:gd name="T3" fmla="*/ 8 h 8"/>
                    <a:gd name="T4" fmla="*/ 3 w 4"/>
                    <a:gd name="T5" fmla="*/ 0 h 8"/>
                  </a:gdLst>
                  <a:ahLst/>
                  <a:cxnLst>
                    <a:cxn ang="0">
                      <a:pos x="T0" y="T1"/>
                    </a:cxn>
                    <a:cxn ang="0">
                      <a:pos x="T2" y="T3"/>
                    </a:cxn>
                    <a:cxn ang="0">
                      <a:pos x="T4" y="T5"/>
                    </a:cxn>
                  </a:cxnLst>
                  <a:rect l="0" t="0" r="r" b="b"/>
                  <a:pathLst>
                    <a:path w="4" h="8">
                      <a:moveTo>
                        <a:pt x="3" y="0"/>
                      </a:moveTo>
                      <a:cubicBezTo>
                        <a:pt x="2" y="2"/>
                        <a:pt x="1" y="5"/>
                        <a:pt x="0" y="8"/>
                      </a:cubicBezTo>
                      <a:cubicBezTo>
                        <a:pt x="0" y="8"/>
                        <a:pt x="4" y="1"/>
                        <a:pt x="3"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53" name="Freeform 68">
                  <a:extLst>
                    <a:ext uri="{FF2B5EF4-FFF2-40B4-BE49-F238E27FC236}">
                      <a16:creationId xmlns:a16="http://schemas.microsoft.com/office/drawing/2014/main" id="{9E81652A-1563-64A3-9061-425D8CD49611}"/>
                    </a:ext>
                  </a:extLst>
                </p:cNvPr>
                <p:cNvSpPr>
                  <a:spLocks/>
                </p:cNvSpPr>
                <p:nvPr/>
              </p:nvSpPr>
              <p:spPr bwMode="auto">
                <a:xfrm>
                  <a:off x="6818588" y="3952167"/>
                  <a:ext cx="1093" cy="0"/>
                </a:xfrm>
                <a:custGeom>
                  <a:avLst/>
                  <a:gdLst>
                    <a:gd name="T0" fmla="*/ 5 w 7"/>
                    <a:gd name="T1" fmla="*/ 0 h 1"/>
                    <a:gd name="T2" fmla="*/ 7 w 7"/>
                    <a:gd name="T3" fmla="*/ 0 h 1"/>
                    <a:gd name="T4" fmla="*/ 7 w 7"/>
                    <a:gd name="T5" fmla="*/ 0 h 1"/>
                    <a:gd name="T6" fmla="*/ 0 w 7"/>
                    <a:gd name="T7" fmla="*/ 1 h 1"/>
                    <a:gd name="T8" fmla="*/ 2 w 7"/>
                    <a:gd name="T9" fmla="*/ 1 h 1"/>
                    <a:gd name="T10" fmla="*/ 5 w 7"/>
                    <a:gd name="T11" fmla="*/ 0 h 1"/>
                  </a:gdLst>
                  <a:ahLst/>
                  <a:cxnLst>
                    <a:cxn ang="0">
                      <a:pos x="T0" y="T1"/>
                    </a:cxn>
                    <a:cxn ang="0">
                      <a:pos x="T2" y="T3"/>
                    </a:cxn>
                    <a:cxn ang="0">
                      <a:pos x="T4" y="T5"/>
                    </a:cxn>
                    <a:cxn ang="0">
                      <a:pos x="T6" y="T7"/>
                    </a:cxn>
                    <a:cxn ang="0">
                      <a:pos x="T8" y="T9"/>
                    </a:cxn>
                    <a:cxn ang="0">
                      <a:pos x="T10" y="T11"/>
                    </a:cxn>
                  </a:cxnLst>
                  <a:rect l="0" t="0" r="r" b="b"/>
                  <a:pathLst>
                    <a:path w="7" h="1">
                      <a:moveTo>
                        <a:pt x="5" y="0"/>
                      </a:moveTo>
                      <a:cubicBezTo>
                        <a:pt x="6" y="0"/>
                        <a:pt x="6" y="0"/>
                        <a:pt x="7" y="0"/>
                      </a:cubicBezTo>
                      <a:lnTo>
                        <a:pt x="7" y="0"/>
                      </a:lnTo>
                      <a:cubicBezTo>
                        <a:pt x="5" y="0"/>
                        <a:pt x="2" y="0"/>
                        <a:pt x="0" y="1"/>
                      </a:cubicBezTo>
                      <a:lnTo>
                        <a:pt x="2" y="1"/>
                      </a:lnTo>
                      <a:cubicBezTo>
                        <a:pt x="2" y="0"/>
                        <a:pt x="4" y="0"/>
                        <a:pt x="5"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54" name="Freeform 69">
                  <a:extLst>
                    <a:ext uri="{FF2B5EF4-FFF2-40B4-BE49-F238E27FC236}">
                      <a16:creationId xmlns:a16="http://schemas.microsoft.com/office/drawing/2014/main" id="{8EA4F767-BCBE-8BB5-511F-2900D14ED86C}"/>
                    </a:ext>
                  </a:extLst>
                </p:cNvPr>
                <p:cNvSpPr>
                  <a:spLocks/>
                </p:cNvSpPr>
                <p:nvPr/>
              </p:nvSpPr>
              <p:spPr bwMode="auto">
                <a:xfrm>
                  <a:off x="6313867" y="3840065"/>
                  <a:ext cx="547" cy="1093"/>
                </a:xfrm>
                <a:custGeom>
                  <a:avLst/>
                  <a:gdLst>
                    <a:gd name="T0" fmla="*/ 3 w 4"/>
                    <a:gd name="T1" fmla="*/ 0 h 8"/>
                    <a:gd name="T2" fmla="*/ 1 w 4"/>
                    <a:gd name="T3" fmla="*/ 8 h 8"/>
                    <a:gd name="T4" fmla="*/ 4 w 4"/>
                    <a:gd name="T5" fmla="*/ 0 h 8"/>
                    <a:gd name="T6" fmla="*/ 3 w 4"/>
                    <a:gd name="T7" fmla="*/ 0 h 8"/>
                  </a:gdLst>
                  <a:ahLst/>
                  <a:cxnLst>
                    <a:cxn ang="0">
                      <a:pos x="T0" y="T1"/>
                    </a:cxn>
                    <a:cxn ang="0">
                      <a:pos x="T2" y="T3"/>
                    </a:cxn>
                    <a:cxn ang="0">
                      <a:pos x="T4" y="T5"/>
                    </a:cxn>
                    <a:cxn ang="0">
                      <a:pos x="T6" y="T7"/>
                    </a:cxn>
                  </a:cxnLst>
                  <a:rect l="0" t="0" r="r" b="b"/>
                  <a:pathLst>
                    <a:path w="4" h="8">
                      <a:moveTo>
                        <a:pt x="3" y="0"/>
                      </a:moveTo>
                      <a:cubicBezTo>
                        <a:pt x="1" y="0"/>
                        <a:pt x="0" y="7"/>
                        <a:pt x="1" y="8"/>
                      </a:cubicBezTo>
                      <a:cubicBezTo>
                        <a:pt x="2" y="5"/>
                        <a:pt x="3" y="2"/>
                        <a:pt x="4" y="0"/>
                      </a:cubicBezTo>
                      <a:cubicBezTo>
                        <a:pt x="3" y="0"/>
                        <a:pt x="3" y="0"/>
                        <a:pt x="3"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55" name="Freeform 70">
                  <a:extLst>
                    <a:ext uri="{FF2B5EF4-FFF2-40B4-BE49-F238E27FC236}">
                      <a16:creationId xmlns:a16="http://schemas.microsoft.com/office/drawing/2014/main" id="{755F0E4A-5BFB-E260-69A3-6C8356226287}"/>
                    </a:ext>
                  </a:extLst>
                </p:cNvPr>
                <p:cNvSpPr>
                  <a:spLocks/>
                </p:cNvSpPr>
                <p:nvPr/>
              </p:nvSpPr>
              <p:spPr bwMode="auto">
                <a:xfrm>
                  <a:off x="6313319" y="3838974"/>
                  <a:ext cx="1093" cy="2188"/>
                </a:xfrm>
                <a:custGeom>
                  <a:avLst/>
                  <a:gdLst>
                    <a:gd name="T0" fmla="*/ 5 w 6"/>
                    <a:gd name="T1" fmla="*/ 9 h 17"/>
                    <a:gd name="T2" fmla="*/ 6 w 6"/>
                    <a:gd name="T3" fmla="*/ 9 h 17"/>
                    <a:gd name="T4" fmla="*/ 3 w 6"/>
                    <a:gd name="T5" fmla="*/ 17 h 17"/>
                    <a:gd name="T6" fmla="*/ 5 w 6"/>
                    <a:gd name="T7" fmla="*/ 9 h 17"/>
                  </a:gdLst>
                  <a:ahLst/>
                  <a:cxnLst>
                    <a:cxn ang="0">
                      <a:pos x="T0" y="T1"/>
                    </a:cxn>
                    <a:cxn ang="0">
                      <a:pos x="T2" y="T3"/>
                    </a:cxn>
                    <a:cxn ang="0">
                      <a:pos x="T4" y="T5"/>
                    </a:cxn>
                    <a:cxn ang="0">
                      <a:pos x="T6" y="T7"/>
                    </a:cxn>
                  </a:cxnLst>
                  <a:rect l="0" t="0" r="r" b="b"/>
                  <a:pathLst>
                    <a:path w="6" h="17">
                      <a:moveTo>
                        <a:pt x="5" y="9"/>
                      </a:moveTo>
                      <a:cubicBezTo>
                        <a:pt x="5" y="9"/>
                        <a:pt x="5" y="9"/>
                        <a:pt x="6" y="9"/>
                      </a:cubicBezTo>
                      <a:cubicBezTo>
                        <a:pt x="6" y="2"/>
                        <a:pt x="0" y="0"/>
                        <a:pt x="3" y="17"/>
                      </a:cubicBezTo>
                      <a:cubicBezTo>
                        <a:pt x="2" y="16"/>
                        <a:pt x="3" y="9"/>
                        <a:pt x="5" y="9"/>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56" name="Rectangle 71">
                  <a:extLst>
                    <a:ext uri="{FF2B5EF4-FFF2-40B4-BE49-F238E27FC236}">
                      <a16:creationId xmlns:a16="http://schemas.microsoft.com/office/drawing/2014/main" id="{3F642722-9398-4713-77E7-FC6DC6EDEC24}"/>
                    </a:ext>
                  </a:extLst>
                </p:cNvPr>
                <p:cNvSpPr>
                  <a:spLocks noChangeArrowheads="1"/>
                </p:cNvSpPr>
                <p:nvPr/>
              </p:nvSpPr>
              <p:spPr bwMode="auto">
                <a:xfrm>
                  <a:off x="6819681" y="3952167"/>
                  <a:ext cx="547" cy="547"/>
                </a:xfrm>
                <a:prstGeom prst="rect">
                  <a:avLst/>
                </a:prstGeom>
                <a:solidFill>
                  <a:srgbClr val="4A28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57" name="Freeform 72">
                  <a:extLst>
                    <a:ext uri="{FF2B5EF4-FFF2-40B4-BE49-F238E27FC236}">
                      <a16:creationId xmlns:a16="http://schemas.microsoft.com/office/drawing/2014/main" id="{4EA7FFDC-F217-E4DC-7477-6E7BB46DCA72}"/>
                    </a:ext>
                  </a:extLst>
                </p:cNvPr>
                <p:cNvSpPr>
                  <a:spLocks/>
                </p:cNvSpPr>
                <p:nvPr/>
              </p:nvSpPr>
              <p:spPr bwMode="auto">
                <a:xfrm>
                  <a:off x="6819135" y="3952167"/>
                  <a:ext cx="0" cy="0"/>
                </a:xfrm>
                <a:custGeom>
                  <a:avLst/>
                  <a:gdLst>
                    <a:gd name="T0" fmla="*/ 3 w 3"/>
                    <a:gd name="T1" fmla="*/ 1 w 3"/>
                    <a:gd name="T2" fmla="*/ 3 w 3"/>
                  </a:gdLst>
                  <a:ahLst/>
                  <a:cxnLst>
                    <a:cxn ang="0">
                      <a:pos x="T0" y="0"/>
                    </a:cxn>
                    <a:cxn ang="0">
                      <a:pos x="T1" y="0"/>
                    </a:cxn>
                    <a:cxn ang="0">
                      <a:pos x="T2" y="0"/>
                    </a:cxn>
                  </a:cxnLst>
                  <a:rect l="0" t="0" r="r" b="b"/>
                  <a:pathLst>
                    <a:path w="3">
                      <a:moveTo>
                        <a:pt x="3" y="0"/>
                      </a:moveTo>
                      <a:cubicBezTo>
                        <a:pt x="2" y="0"/>
                        <a:pt x="1" y="0"/>
                        <a:pt x="1" y="0"/>
                      </a:cubicBezTo>
                      <a:cubicBezTo>
                        <a:pt x="0" y="0"/>
                        <a:pt x="0" y="0"/>
                        <a:pt x="3"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58" name="Freeform 73">
                  <a:extLst>
                    <a:ext uri="{FF2B5EF4-FFF2-40B4-BE49-F238E27FC236}">
                      <a16:creationId xmlns:a16="http://schemas.microsoft.com/office/drawing/2014/main" id="{83B6B50A-B3C6-C0B0-3E85-0BF985B42851}"/>
                    </a:ext>
                  </a:extLst>
                </p:cNvPr>
                <p:cNvSpPr>
                  <a:spLocks/>
                </p:cNvSpPr>
                <p:nvPr/>
              </p:nvSpPr>
              <p:spPr bwMode="auto">
                <a:xfrm>
                  <a:off x="6334646" y="3904591"/>
                  <a:ext cx="547" cy="1093"/>
                </a:xfrm>
                <a:custGeom>
                  <a:avLst/>
                  <a:gdLst>
                    <a:gd name="T0" fmla="*/ 2 w 2"/>
                    <a:gd name="T1" fmla="*/ 0 h 8"/>
                    <a:gd name="T2" fmla="*/ 1 w 2"/>
                    <a:gd name="T3" fmla="*/ 5 h 8"/>
                    <a:gd name="T4" fmla="*/ 0 w 2"/>
                    <a:gd name="T5" fmla="*/ 8 h 8"/>
                    <a:gd name="T6" fmla="*/ 1 w 2"/>
                    <a:gd name="T7" fmla="*/ 6 h 8"/>
                    <a:gd name="T8" fmla="*/ 2 w 2"/>
                    <a:gd name="T9" fmla="*/ 1 h 8"/>
                    <a:gd name="T10" fmla="*/ 2 w 2"/>
                    <a:gd name="T11" fmla="*/ 0 h 8"/>
                  </a:gdLst>
                  <a:ahLst/>
                  <a:cxnLst>
                    <a:cxn ang="0">
                      <a:pos x="T0" y="T1"/>
                    </a:cxn>
                    <a:cxn ang="0">
                      <a:pos x="T2" y="T3"/>
                    </a:cxn>
                    <a:cxn ang="0">
                      <a:pos x="T4" y="T5"/>
                    </a:cxn>
                    <a:cxn ang="0">
                      <a:pos x="T6" y="T7"/>
                    </a:cxn>
                    <a:cxn ang="0">
                      <a:pos x="T8" y="T9"/>
                    </a:cxn>
                    <a:cxn ang="0">
                      <a:pos x="T10" y="T11"/>
                    </a:cxn>
                  </a:cxnLst>
                  <a:rect l="0" t="0" r="r" b="b"/>
                  <a:pathLst>
                    <a:path w="2" h="8">
                      <a:moveTo>
                        <a:pt x="2" y="0"/>
                      </a:moveTo>
                      <a:cubicBezTo>
                        <a:pt x="2" y="1"/>
                        <a:pt x="1" y="4"/>
                        <a:pt x="1" y="5"/>
                      </a:cubicBezTo>
                      <a:cubicBezTo>
                        <a:pt x="1" y="6"/>
                        <a:pt x="0" y="7"/>
                        <a:pt x="0" y="8"/>
                      </a:cubicBezTo>
                      <a:cubicBezTo>
                        <a:pt x="0" y="7"/>
                        <a:pt x="1" y="6"/>
                        <a:pt x="1" y="6"/>
                      </a:cubicBezTo>
                      <a:cubicBezTo>
                        <a:pt x="1" y="4"/>
                        <a:pt x="1" y="3"/>
                        <a:pt x="2" y="1"/>
                      </a:cubicBezTo>
                      <a:cubicBezTo>
                        <a:pt x="2" y="1"/>
                        <a:pt x="2" y="0"/>
                        <a:pt x="2"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59" name="Freeform 74">
                  <a:extLst>
                    <a:ext uri="{FF2B5EF4-FFF2-40B4-BE49-F238E27FC236}">
                      <a16:creationId xmlns:a16="http://schemas.microsoft.com/office/drawing/2014/main" id="{03A6C1B2-4173-516B-8338-354955CB579A}"/>
                    </a:ext>
                  </a:extLst>
                </p:cNvPr>
                <p:cNvSpPr>
                  <a:spLocks/>
                </p:cNvSpPr>
                <p:nvPr/>
              </p:nvSpPr>
              <p:spPr bwMode="auto">
                <a:xfrm>
                  <a:off x="6338474" y="370226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60" name="Freeform 75">
                  <a:extLst>
                    <a:ext uri="{FF2B5EF4-FFF2-40B4-BE49-F238E27FC236}">
                      <a16:creationId xmlns:a16="http://schemas.microsoft.com/office/drawing/2014/main" id="{91D1C6D3-06D2-BC84-13CB-EC8520BA0F34}"/>
                    </a:ext>
                  </a:extLst>
                </p:cNvPr>
                <p:cNvSpPr>
                  <a:spLocks/>
                </p:cNvSpPr>
                <p:nvPr/>
              </p:nvSpPr>
              <p:spPr bwMode="auto">
                <a:xfrm>
                  <a:off x="6819135" y="3952167"/>
                  <a:ext cx="547" cy="0"/>
                </a:xfrm>
                <a:custGeom>
                  <a:avLst/>
                  <a:gdLst>
                    <a:gd name="T0" fmla="*/ 3 w 4"/>
                    <a:gd name="T1" fmla="*/ 0 h 1"/>
                    <a:gd name="T2" fmla="*/ 1 w 4"/>
                    <a:gd name="T3" fmla="*/ 0 h 1"/>
                    <a:gd name="T4" fmla="*/ 0 w 4"/>
                    <a:gd name="T5" fmla="*/ 1 h 1"/>
                    <a:gd name="T6" fmla="*/ 3 w 4"/>
                    <a:gd name="T7" fmla="*/ 0 h 1"/>
                    <a:gd name="T8" fmla="*/ 3 w 4"/>
                    <a:gd name="T9" fmla="*/ 0 h 1"/>
                    <a:gd name="T10" fmla="*/ 3 w 4"/>
                    <a:gd name="T11" fmla="*/ 0 h 1"/>
                  </a:gdLst>
                  <a:ahLst/>
                  <a:cxnLst>
                    <a:cxn ang="0">
                      <a:pos x="T0" y="T1"/>
                    </a:cxn>
                    <a:cxn ang="0">
                      <a:pos x="T2" y="T3"/>
                    </a:cxn>
                    <a:cxn ang="0">
                      <a:pos x="T4" y="T5"/>
                    </a:cxn>
                    <a:cxn ang="0">
                      <a:pos x="T6" y="T7"/>
                    </a:cxn>
                    <a:cxn ang="0">
                      <a:pos x="T8" y="T9"/>
                    </a:cxn>
                    <a:cxn ang="0">
                      <a:pos x="T10" y="T11"/>
                    </a:cxn>
                  </a:cxnLst>
                  <a:rect l="0" t="0" r="r" b="b"/>
                  <a:pathLst>
                    <a:path w="4" h="1">
                      <a:moveTo>
                        <a:pt x="3" y="0"/>
                      </a:moveTo>
                      <a:cubicBezTo>
                        <a:pt x="2" y="0"/>
                        <a:pt x="2" y="0"/>
                        <a:pt x="1" y="0"/>
                      </a:cubicBezTo>
                      <a:cubicBezTo>
                        <a:pt x="1" y="0"/>
                        <a:pt x="0" y="0"/>
                        <a:pt x="0" y="1"/>
                      </a:cubicBezTo>
                      <a:cubicBezTo>
                        <a:pt x="4" y="0"/>
                        <a:pt x="4" y="0"/>
                        <a:pt x="3" y="0"/>
                      </a:cubicBezTo>
                      <a:lnTo>
                        <a:pt x="3" y="0"/>
                      </a:lnTo>
                      <a:lnTo>
                        <a:pt x="3" y="0"/>
                      </a:ln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61" name="Freeform 76">
                  <a:extLst>
                    <a:ext uri="{FF2B5EF4-FFF2-40B4-BE49-F238E27FC236}">
                      <a16:creationId xmlns:a16="http://schemas.microsoft.com/office/drawing/2014/main" id="{2AF6FFED-2D67-8C73-30B7-72BA7123D648}"/>
                    </a:ext>
                  </a:extLst>
                </p:cNvPr>
                <p:cNvSpPr>
                  <a:spLocks/>
                </p:cNvSpPr>
                <p:nvPr/>
              </p:nvSpPr>
              <p:spPr bwMode="auto">
                <a:xfrm>
                  <a:off x="6339021" y="370226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62" name="Freeform 77">
                  <a:extLst>
                    <a:ext uri="{FF2B5EF4-FFF2-40B4-BE49-F238E27FC236}">
                      <a16:creationId xmlns:a16="http://schemas.microsoft.com/office/drawing/2014/main" id="{0DF96677-EF6F-6644-916A-F5869F60F843}"/>
                    </a:ext>
                  </a:extLst>
                </p:cNvPr>
                <p:cNvSpPr>
                  <a:spLocks/>
                </p:cNvSpPr>
                <p:nvPr/>
              </p:nvSpPr>
              <p:spPr bwMode="auto">
                <a:xfrm>
                  <a:off x="6339021" y="3702265"/>
                  <a:ext cx="547" cy="0"/>
                </a:xfrm>
                <a:custGeom>
                  <a:avLst/>
                  <a:gdLst>
                    <a:gd name="T0" fmla="*/ 0 w 5"/>
                    <a:gd name="T1" fmla="*/ 5 w 5"/>
                    <a:gd name="T2" fmla="*/ 0 w 5"/>
                  </a:gdLst>
                  <a:ahLst/>
                  <a:cxnLst>
                    <a:cxn ang="0">
                      <a:pos x="T0" y="0"/>
                    </a:cxn>
                    <a:cxn ang="0">
                      <a:pos x="T1" y="0"/>
                    </a:cxn>
                    <a:cxn ang="0">
                      <a:pos x="T2" y="0"/>
                    </a:cxn>
                  </a:cxnLst>
                  <a:rect l="0" t="0" r="r" b="b"/>
                  <a:pathLst>
                    <a:path w="5">
                      <a:moveTo>
                        <a:pt x="0" y="0"/>
                      </a:moveTo>
                      <a:lnTo>
                        <a:pt x="5" y="0"/>
                      </a:lnTo>
                      <a:cubicBezTo>
                        <a:pt x="3" y="0"/>
                        <a:pt x="2" y="0"/>
                        <a:pt x="0"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63" name="Freeform 78">
                  <a:extLst>
                    <a:ext uri="{FF2B5EF4-FFF2-40B4-BE49-F238E27FC236}">
                      <a16:creationId xmlns:a16="http://schemas.microsoft.com/office/drawing/2014/main" id="{8BDE1243-14B8-E570-F569-8B24D99D01FB}"/>
                    </a:ext>
                  </a:extLst>
                </p:cNvPr>
                <p:cNvSpPr>
                  <a:spLocks/>
                </p:cNvSpPr>
                <p:nvPr/>
              </p:nvSpPr>
              <p:spPr bwMode="auto">
                <a:xfrm>
                  <a:off x="6819135" y="3952167"/>
                  <a:ext cx="547" cy="0"/>
                </a:xfrm>
                <a:custGeom>
                  <a:avLst/>
                  <a:gdLst>
                    <a:gd name="T0" fmla="*/ 0 w 3"/>
                    <a:gd name="T1" fmla="*/ 1 h 1"/>
                    <a:gd name="T2" fmla="*/ 2 w 3"/>
                    <a:gd name="T3" fmla="*/ 1 h 1"/>
                    <a:gd name="T4" fmla="*/ 3 w 3"/>
                    <a:gd name="T5" fmla="*/ 0 h 1"/>
                    <a:gd name="T6" fmla="*/ 0 w 3"/>
                    <a:gd name="T7" fmla="*/ 1 h 1"/>
                  </a:gdLst>
                  <a:ahLst/>
                  <a:cxnLst>
                    <a:cxn ang="0">
                      <a:pos x="T0" y="T1"/>
                    </a:cxn>
                    <a:cxn ang="0">
                      <a:pos x="T2" y="T3"/>
                    </a:cxn>
                    <a:cxn ang="0">
                      <a:pos x="T4" y="T5"/>
                    </a:cxn>
                    <a:cxn ang="0">
                      <a:pos x="T6" y="T7"/>
                    </a:cxn>
                  </a:cxnLst>
                  <a:rect l="0" t="0" r="r" b="b"/>
                  <a:pathLst>
                    <a:path w="3" h="1">
                      <a:moveTo>
                        <a:pt x="0" y="1"/>
                      </a:moveTo>
                      <a:cubicBezTo>
                        <a:pt x="0" y="1"/>
                        <a:pt x="1" y="1"/>
                        <a:pt x="2" y="1"/>
                      </a:cubicBezTo>
                      <a:cubicBezTo>
                        <a:pt x="2" y="0"/>
                        <a:pt x="3" y="0"/>
                        <a:pt x="3" y="0"/>
                      </a:cubicBezTo>
                      <a:cubicBezTo>
                        <a:pt x="2" y="0"/>
                        <a:pt x="0" y="0"/>
                        <a:pt x="0" y="1"/>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64" name="Freeform 79">
                  <a:extLst>
                    <a:ext uri="{FF2B5EF4-FFF2-40B4-BE49-F238E27FC236}">
                      <a16:creationId xmlns:a16="http://schemas.microsoft.com/office/drawing/2014/main" id="{6943F5F3-AC9F-AB67-6C0B-D6AD329AE67A}"/>
                    </a:ext>
                  </a:extLst>
                </p:cNvPr>
                <p:cNvSpPr>
                  <a:spLocks/>
                </p:cNvSpPr>
                <p:nvPr/>
              </p:nvSpPr>
              <p:spPr bwMode="auto">
                <a:xfrm>
                  <a:off x="6334646" y="3904591"/>
                  <a:ext cx="547" cy="1093"/>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0" y="2"/>
                        <a:pt x="0" y="3"/>
                        <a:pt x="0" y="5"/>
                      </a:cubicBezTo>
                      <a:cubicBezTo>
                        <a:pt x="0" y="3"/>
                        <a:pt x="1" y="1"/>
                        <a:pt x="1"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65" name="Freeform 80">
                  <a:extLst>
                    <a:ext uri="{FF2B5EF4-FFF2-40B4-BE49-F238E27FC236}">
                      <a16:creationId xmlns:a16="http://schemas.microsoft.com/office/drawing/2014/main" id="{D6DF07BA-969C-4D87-99DA-82F50AC0EC1C}"/>
                    </a:ext>
                  </a:extLst>
                </p:cNvPr>
                <p:cNvSpPr>
                  <a:spLocks/>
                </p:cNvSpPr>
                <p:nvPr/>
              </p:nvSpPr>
              <p:spPr bwMode="auto">
                <a:xfrm>
                  <a:off x="6334646" y="3905685"/>
                  <a:ext cx="0" cy="1640"/>
                </a:xfrm>
                <a:custGeom>
                  <a:avLst/>
                  <a:gdLst>
                    <a:gd name="T0" fmla="*/ 2 w 2"/>
                    <a:gd name="T1" fmla="*/ 2 h 12"/>
                    <a:gd name="T2" fmla="*/ 1 w 2"/>
                    <a:gd name="T3" fmla="*/ 3 h 12"/>
                    <a:gd name="T4" fmla="*/ 0 w 2"/>
                    <a:gd name="T5" fmla="*/ 12 h 12"/>
                    <a:gd name="T6" fmla="*/ 2 w 2"/>
                    <a:gd name="T7" fmla="*/ 0 h 12"/>
                    <a:gd name="T8" fmla="*/ 2 w 2"/>
                    <a:gd name="T9" fmla="*/ 2 h 12"/>
                  </a:gdLst>
                  <a:ahLst/>
                  <a:cxnLst>
                    <a:cxn ang="0">
                      <a:pos x="T0" y="T1"/>
                    </a:cxn>
                    <a:cxn ang="0">
                      <a:pos x="T2" y="T3"/>
                    </a:cxn>
                    <a:cxn ang="0">
                      <a:pos x="T4" y="T5"/>
                    </a:cxn>
                    <a:cxn ang="0">
                      <a:pos x="T6" y="T7"/>
                    </a:cxn>
                    <a:cxn ang="0">
                      <a:pos x="T8" y="T9"/>
                    </a:cxn>
                  </a:cxnLst>
                  <a:rect l="0" t="0" r="r" b="b"/>
                  <a:pathLst>
                    <a:path w="2" h="12">
                      <a:moveTo>
                        <a:pt x="2" y="2"/>
                      </a:moveTo>
                      <a:cubicBezTo>
                        <a:pt x="1" y="2"/>
                        <a:pt x="1" y="3"/>
                        <a:pt x="1" y="3"/>
                      </a:cubicBezTo>
                      <a:cubicBezTo>
                        <a:pt x="1" y="6"/>
                        <a:pt x="0" y="9"/>
                        <a:pt x="0" y="12"/>
                      </a:cubicBezTo>
                      <a:cubicBezTo>
                        <a:pt x="0" y="8"/>
                        <a:pt x="1" y="4"/>
                        <a:pt x="2" y="0"/>
                      </a:cubicBezTo>
                      <a:cubicBezTo>
                        <a:pt x="2" y="1"/>
                        <a:pt x="2" y="1"/>
                        <a:pt x="2" y="2"/>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66" name="Rectangle 81">
                  <a:extLst>
                    <a:ext uri="{FF2B5EF4-FFF2-40B4-BE49-F238E27FC236}">
                      <a16:creationId xmlns:a16="http://schemas.microsoft.com/office/drawing/2014/main" id="{D9F135CA-4F66-F3C1-9C1A-71F0604A5D4E}"/>
                    </a:ext>
                  </a:extLst>
                </p:cNvPr>
                <p:cNvSpPr>
                  <a:spLocks noChangeArrowheads="1"/>
                </p:cNvSpPr>
                <p:nvPr/>
              </p:nvSpPr>
              <p:spPr bwMode="auto">
                <a:xfrm>
                  <a:off x="6339567" y="3702265"/>
                  <a:ext cx="547" cy="547"/>
                </a:xfrm>
                <a:prstGeom prst="rect">
                  <a:avLst/>
                </a:prstGeom>
                <a:solidFill>
                  <a:srgbClr val="4A28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67" name="Freeform 82">
                  <a:extLst>
                    <a:ext uri="{FF2B5EF4-FFF2-40B4-BE49-F238E27FC236}">
                      <a16:creationId xmlns:a16="http://schemas.microsoft.com/office/drawing/2014/main" id="{2D0B8BDF-C5D6-3A66-56D7-A85999A10983}"/>
                    </a:ext>
                  </a:extLst>
                </p:cNvPr>
                <p:cNvSpPr>
                  <a:spLocks/>
                </p:cNvSpPr>
                <p:nvPr/>
              </p:nvSpPr>
              <p:spPr bwMode="auto">
                <a:xfrm>
                  <a:off x="6334099" y="3906233"/>
                  <a:ext cx="547" cy="1093"/>
                </a:xfrm>
                <a:custGeom>
                  <a:avLst/>
                  <a:gdLst>
                    <a:gd name="T0" fmla="*/ 1 w 2"/>
                    <a:gd name="T1" fmla="*/ 9 h 9"/>
                    <a:gd name="T2" fmla="*/ 2 w 2"/>
                    <a:gd name="T3" fmla="*/ 0 h 9"/>
                    <a:gd name="T4" fmla="*/ 1 w 2"/>
                    <a:gd name="T5" fmla="*/ 9 h 9"/>
                  </a:gdLst>
                  <a:ahLst/>
                  <a:cxnLst>
                    <a:cxn ang="0">
                      <a:pos x="T0" y="T1"/>
                    </a:cxn>
                    <a:cxn ang="0">
                      <a:pos x="T2" y="T3"/>
                    </a:cxn>
                    <a:cxn ang="0">
                      <a:pos x="T4" y="T5"/>
                    </a:cxn>
                  </a:cxnLst>
                  <a:rect l="0" t="0" r="r" b="b"/>
                  <a:pathLst>
                    <a:path w="2" h="9">
                      <a:moveTo>
                        <a:pt x="1" y="9"/>
                      </a:moveTo>
                      <a:cubicBezTo>
                        <a:pt x="1" y="6"/>
                        <a:pt x="2" y="3"/>
                        <a:pt x="2" y="0"/>
                      </a:cubicBezTo>
                      <a:cubicBezTo>
                        <a:pt x="1" y="3"/>
                        <a:pt x="0" y="7"/>
                        <a:pt x="1" y="9"/>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68" name="Freeform 83">
                  <a:extLst>
                    <a:ext uri="{FF2B5EF4-FFF2-40B4-BE49-F238E27FC236}">
                      <a16:creationId xmlns:a16="http://schemas.microsoft.com/office/drawing/2014/main" id="{82A63C07-3D28-0AA4-A3EF-FD130289BB72}"/>
                    </a:ext>
                  </a:extLst>
                </p:cNvPr>
                <p:cNvSpPr>
                  <a:spLocks/>
                </p:cNvSpPr>
                <p:nvPr/>
              </p:nvSpPr>
              <p:spPr bwMode="auto">
                <a:xfrm>
                  <a:off x="6333004" y="3901858"/>
                  <a:ext cx="2188" cy="5468"/>
                </a:xfrm>
                <a:custGeom>
                  <a:avLst/>
                  <a:gdLst>
                    <a:gd name="T0" fmla="*/ 12 w 17"/>
                    <a:gd name="T1" fmla="*/ 33 h 42"/>
                    <a:gd name="T2" fmla="*/ 11 w 17"/>
                    <a:gd name="T3" fmla="*/ 42 h 42"/>
                    <a:gd name="T4" fmla="*/ 12 w 17"/>
                    <a:gd name="T5" fmla="*/ 33 h 42"/>
                  </a:gdLst>
                  <a:ahLst/>
                  <a:cxnLst>
                    <a:cxn ang="0">
                      <a:pos x="T0" y="T1"/>
                    </a:cxn>
                    <a:cxn ang="0">
                      <a:pos x="T2" y="T3"/>
                    </a:cxn>
                    <a:cxn ang="0">
                      <a:pos x="T4" y="T5"/>
                    </a:cxn>
                  </a:cxnLst>
                  <a:rect l="0" t="0" r="r" b="b"/>
                  <a:pathLst>
                    <a:path w="17" h="42">
                      <a:moveTo>
                        <a:pt x="12" y="33"/>
                      </a:moveTo>
                      <a:cubicBezTo>
                        <a:pt x="17" y="0"/>
                        <a:pt x="0" y="17"/>
                        <a:pt x="11" y="42"/>
                      </a:cubicBezTo>
                      <a:cubicBezTo>
                        <a:pt x="10" y="40"/>
                        <a:pt x="11" y="36"/>
                        <a:pt x="12" y="33"/>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69" name="Freeform 84">
                  <a:extLst>
                    <a:ext uri="{FF2B5EF4-FFF2-40B4-BE49-F238E27FC236}">
                      <a16:creationId xmlns:a16="http://schemas.microsoft.com/office/drawing/2014/main" id="{09B052B7-3BB6-9571-ECF0-C2F533712760}"/>
                    </a:ext>
                  </a:extLst>
                </p:cNvPr>
                <p:cNvSpPr>
                  <a:spLocks/>
                </p:cNvSpPr>
                <p:nvPr/>
              </p:nvSpPr>
              <p:spPr bwMode="auto">
                <a:xfrm>
                  <a:off x="6823510" y="3680393"/>
                  <a:ext cx="0"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1" y="0"/>
                        <a:pt x="0" y="0"/>
                        <a:pt x="0"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70" name="Freeform 86">
                  <a:extLst>
                    <a:ext uri="{FF2B5EF4-FFF2-40B4-BE49-F238E27FC236}">
                      <a16:creationId xmlns:a16="http://schemas.microsoft.com/office/drawing/2014/main" id="{9064BD0F-EAB0-9DE8-529B-EF492DE65CBA}"/>
                    </a:ext>
                  </a:extLst>
                </p:cNvPr>
                <p:cNvSpPr>
                  <a:spLocks/>
                </p:cNvSpPr>
                <p:nvPr/>
              </p:nvSpPr>
              <p:spPr bwMode="auto">
                <a:xfrm>
                  <a:off x="6823510" y="3680393"/>
                  <a:ext cx="0" cy="0"/>
                </a:xfrm>
                <a:custGeom>
                  <a:avLst/>
                  <a:gdLst>
                    <a:gd name="T0" fmla="*/ 0 w 3"/>
                    <a:gd name="T1" fmla="*/ 0 h 1"/>
                    <a:gd name="T2" fmla="*/ 1 w 3"/>
                    <a:gd name="T3" fmla="*/ 0 h 1"/>
                    <a:gd name="T4" fmla="*/ 1 w 3"/>
                    <a:gd name="T5" fmla="*/ 0 h 1"/>
                    <a:gd name="T6" fmla="*/ 3 w 3"/>
                    <a:gd name="T7" fmla="*/ 1 h 1"/>
                    <a:gd name="T8" fmla="*/ 0 w 3"/>
                    <a:gd name="T9" fmla="*/ 0 h 1"/>
                    <a:gd name="T10" fmla="*/ 0 w 3"/>
                    <a:gd name="T11" fmla="*/ 0 h 1"/>
                  </a:gdLst>
                  <a:ahLst/>
                  <a:cxnLst>
                    <a:cxn ang="0">
                      <a:pos x="T0" y="T1"/>
                    </a:cxn>
                    <a:cxn ang="0">
                      <a:pos x="T2" y="T3"/>
                    </a:cxn>
                    <a:cxn ang="0">
                      <a:pos x="T4" y="T5"/>
                    </a:cxn>
                    <a:cxn ang="0">
                      <a:pos x="T6" y="T7"/>
                    </a:cxn>
                    <a:cxn ang="0">
                      <a:pos x="T8" y="T9"/>
                    </a:cxn>
                    <a:cxn ang="0">
                      <a:pos x="T10" y="T11"/>
                    </a:cxn>
                  </a:cxnLst>
                  <a:rect l="0" t="0" r="r" b="b"/>
                  <a:pathLst>
                    <a:path w="3" h="1">
                      <a:moveTo>
                        <a:pt x="0" y="0"/>
                      </a:moveTo>
                      <a:cubicBezTo>
                        <a:pt x="1" y="0"/>
                        <a:pt x="1" y="0"/>
                        <a:pt x="1" y="0"/>
                      </a:cubicBezTo>
                      <a:cubicBezTo>
                        <a:pt x="1" y="0"/>
                        <a:pt x="1" y="0"/>
                        <a:pt x="1" y="0"/>
                      </a:cubicBezTo>
                      <a:cubicBezTo>
                        <a:pt x="1" y="0"/>
                        <a:pt x="2" y="0"/>
                        <a:pt x="3" y="1"/>
                      </a:cubicBezTo>
                      <a:cubicBezTo>
                        <a:pt x="2" y="0"/>
                        <a:pt x="1" y="0"/>
                        <a:pt x="0" y="0"/>
                      </a:cubicBezTo>
                      <a:cubicBezTo>
                        <a:pt x="0" y="0"/>
                        <a:pt x="0" y="0"/>
                        <a:pt x="0"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71" name="Freeform 87">
                  <a:extLst>
                    <a:ext uri="{FF2B5EF4-FFF2-40B4-BE49-F238E27FC236}">
                      <a16:creationId xmlns:a16="http://schemas.microsoft.com/office/drawing/2014/main" id="{6F4D6C4A-30DB-6C58-4D98-0C3EFF76441A}"/>
                    </a:ext>
                  </a:extLst>
                </p:cNvPr>
                <p:cNvSpPr>
                  <a:spLocks/>
                </p:cNvSpPr>
                <p:nvPr/>
              </p:nvSpPr>
              <p:spPr bwMode="auto">
                <a:xfrm>
                  <a:off x="6500335" y="3580324"/>
                  <a:ext cx="2188" cy="3828"/>
                </a:xfrm>
                <a:custGeom>
                  <a:avLst/>
                  <a:gdLst>
                    <a:gd name="T0" fmla="*/ 0 w 17"/>
                    <a:gd name="T1" fmla="*/ 27 h 27"/>
                    <a:gd name="T2" fmla="*/ 17 w 17"/>
                    <a:gd name="T3" fmla="*/ 0 h 27"/>
                    <a:gd name="T4" fmla="*/ 10 w 17"/>
                    <a:gd name="T5" fmla="*/ 5 h 27"/>
                    <a:gd name="T6" fmla="*/ 0 w 17"/>
                    <a:gd name="T7" fmla="*/ 27 h 27"/>
                  </a:gdLst>
                  <a:ahLst/>
                  <a:cxnLst>
                    <a:cxn ang="0">
                      <a:pos x="T0" y="T1"/>
                    </a:cxn>
                    <a:cxn ang="0">
                      <a:pos x="T2" y="T3"/>
                    </a:cxn>
                    <a:cxn ang="0">
                      <a:pos x="T4" y="T5"/>
                    </a:cxn>
                    <a:cxn ang="0">
                      <a:pos x="T6" y="T7"/>
                    </a:cxn>
                  </a:cxnLst>
                  <a:rect l="0" t="0" r="r" b="b"/>
                  <a:pathLst>
                    <a:path w="17" h="27">
                      <a:moveTo>
                        <a:pt x="0" y="27"/>
                      </a:moveTo>
                      <a:cubicBezTo>
                        <a:pt x="10" y="20"/>
                        <a:pt x="15" y="11"/>
                        <a:pt x="17" y="0"/>
                      </a:cubicBezTo>
                      <a:cubicBezTo>
                        <a:pt x="15" y="2"/>
                        <a:pt x="12" y="3"/>
                        <a:pt x="10" y="5"/>
                      </a:cubicBezTo>
                      <a:cubicBezTo>
                        <a:pt x="9" y="12"/>
                        <a:pt x="6" y="20"/>
                        <a:pt x="0" y="27"/>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72" name="Freeform 88">
                  <a:extLst>
                    <a:ext uri="{FF2B5EF4-FFF2-40B4-BE49-F238E27FC236}">
                      <a16:creationId xmlns:a16="http://schemas.microsoft.com/office/drawing/2014/main" id="{0BD8B0E0-D3AE-2300-3A0B-EE5349411A13}"/>
                    </a:ext>
                  </a:extLst>
                </p:cNvPr>
                <p:cNvSpPr>
                  <a:spLocks noEditPoints="1"/>
                </p:cNvSpPr>
                <p:nvPr/>
              </p:nvSpPr>
              <p:spPr bwMode="auto">
                <a:xfrm>
                  <a:off x="6282151" y="3543686"/>
                  <a:ext cx="610807" cy="511283"/>
                </a:xfrm>
                <a:custGeom>
                  <a:avLst/>
                  <a:gdLst>
                    <a:gd name="T0" fmla="*/ 4201 w 4501"/>
                    <a:gd name="T1" fmla="*/ 2715 h 3763"/>
                    <a:gd name="T2" fmla="*/ 3767 w 4501"/>
                    <a:gd name="T3" fmla="*/ 974 h 3763"/>
                    <a:gd name="T4" fmla="*/ 3452 w 4501"/>
                    <a:gd name="T5" fmla="*/ 662 h 3763"/>
                    <a:gd name="T6" fmla="*/ 3233 w 4501"/>
                    <a:gd name="T7" fmla="*/ 3628 h 3763"/>
                    <a:gd name="T8" fmla="*/ 2382 w 4501"/>
                    <a:gd name="T9" fmla="*/ 143 h 3763"/>
                    <a:gd name="T10" fmla="*/ 1931 w 4501"/>
                    <a:gd name="T11" fmla="*/ 93 h 3763"/>
                    <a:gd name="T12" fmla="*/ 1526 w 4501"/>
                    <a:gd name="T13" fmla="*/ 429 h 3763"/>
                    <a:gd name="T14" fmla="*/ 948 w 4501"/>
                    <a:gd name="T15" fmla="*/ 713 h 3763"/>
                    <a:gd name="T16" fmla="*/ 896 w 4501"/>
                    <a:gd name="T17" fmla="*/ 3323 h 3763"/>
                    <a:gd name="T18" fmla="*/ 576 w 4501"/>
                    <a:gd name="T19" fmla="*/ 3079 h 3763"/>
                    <a:gd name="T20" fmla="*/ 405 w 4501"/>
                    <a:gd name="T21" fmla="*/ 2702 h 3763"/>
                    <a:gd name="T22" fmla="*/ 147 w 4501"/>
                    <a:gd name="T23" fmla="*/ 1791 h 3763"/>
                    <a:gd name="T24" fmla="*/ 146 w 4501"/>
                    <a:gd name="T25" fmla="*/ 2134 h 3763"/>
                    <a:gd name="T26" fmla="*/ 274 w 4501"/>
                    <a:gd name="T27" fmla="*/ 1077 h 3763"/>
                    <a:gd name="T28" fmla="*/ 4430 w 4501"/>
                    <a:gd name="T29" fmla="*/ 2032 h 3763"/>
                    <a:gd name="T30" fmla="*/ 4259 w 4501"/>
                    <a:gd name="T31" fmla="*/ 1887 h 3763"/>
                    <a:gd name="T32" fmla="*/ 4297 w 4501"/>
                    <a:gd name="T33" fmla="*/ 1855 h 3763"/>
                    <a:gd name="T34" fmla="*/ 4288 w 4501"/>
                    <a:gd name="T35" fmla="*/ 1555 h 3763"/>
                    <a:gd name="T36" fmla="*/ 4160 w 4501"/>
                    <a:gd name="T37" fmla="*/ 1311 h 3763"/>
                    <a:gd name="T38" fmla="*/ 3906 w 4501"/>
                    <a:gd name="T39" fmla="*/ 1235 h 3763"/>
                    <a:gd name="T40" fmla="*/ 4060 w 4501"/>
                    <a:gd name="T41" fmla="*/ 1011 h 3763"/>
                    <a:gd name="T42" fmla="*/ 3823 w 4501"/>
                    <a:gd name="T43" fmla="*/ 731 h 3763"/>
                    <a:gd name="T44" fmla="*/ 3739 w 4501"/>
                    <a:gd name="T45" fmla="*/ 607 h 3763"/>
                    <a:gd name="T46" fmla="*/ 3443 w 4501"/>
                    <a:gd name="T47" fmla="*/ 490 h 3763"/>
                    <a:gd name="T48" fmla="*/ 3150 w 4501"/>
                    <a:gd name="T49" fmla="*/ 487 h 3763"/>
                    <a:gd name="T50" fmla="*/ 2978 w 4501"/>
                    <a:gd name="T51" fmla="*/ 195 h 3763"/>
                    <a:gd name="T52" fmla="*/ 2597 w 4501"/>
                    <a:gd name="T53" fmla="*/ 11 h 3763"/>
                    <a:gd name="T54" fmla="*/ 2544 w 4501"/>
                    <a:gd name="T55" fmla="*/ 96 h 3763"/>
                    <a:gd name="T56" fmla="*/ 2130 w 4501"/>
                    <a:gd name="T57" fmla="*/ 177 h 3763"/>
                    <a:gd name="T58" fmla="*/ 1620 w 4501"/>
                    <a:gd name="T59" fmla="*/ 246 h 3763"/>
                    <a:gd name="T60" fmla="*/ 1287 w 4501"/>
                    <a:gd name="T61" fmla="*/ 413 h 3763"/>
                    <a:gd name="T62" fmla="*/ 1256 w 4501"/>
                    <a:gd name="T63" fmla="*/ 511 h 3763"/>
                    <a:gd name="T64" fmla="*/ 1039 w 4501"/>
                    <a:gd name="T65" fmla="*/ 456 h 3763"/>
                    <a:gd name="T66" fmla="*/ 755 w 4501"/>
                    <a:gd name="T67" fmla="*/ 599 h 3763"/>
                    <a:gd name="T68" fmla="*/ 658 w 4501"/>
                    <a:gd name="T69" fmla="*/ 738 h 3763"/>
                    <a:gd name="T70" fmla="*/ 403 w 4501"/>
                    <a:gd name="T71" fmla="*/ 913 h 3763"/>
                    <a:gd name="T72" fmla="*/ 461 w 4501"/>
                    <a:gd name="T73" fmla="*/ 1199 h 3763"/>
                    <a:gd name="T74" fmla="*/ 96 w 4501"/>
                    <a:gd name="T75" fmla="*/ 1551 h 3763"/>
                    <a:gd name="T76" fmla="*/ 115 w 4501"/>
                    <a:gd name="T77" fmla="*/ 2170 h 3763"/>
                    <a:gd name="T78" fmla="*/ 5 w 4501"/>
                    <a:gd name="T79" fmla="*/ 2276 h 3763"/>
                    <a:gd name="T80" fmla="*/ 227 w 4501"/>
                    <a:gd name="T81" fmla="*/ 2669 h 3763"/>
                    <a:gd name="T82" fmla="*/ 358 w 4501"/>
                    <a:gd name="T83" fmla="*/ 2741 h 3763"/>
                    <a:gd name="T84" fmla="*/ 277 w 4501"/>
                    <a:gd name="T85" fmla="*/ 2905 h 3763"/>
                    <a:gd name="T86" fmla="*/ 446 w 4501"/>
                    <a:gd name="T87" fmla="*/ 3056 h 3763"/>
                    <a:gd name="T88" fmla="*/ 707 w 4501"/>
                    <a:gd name="T89" fmla="*/ 3269 h 3763"/>
                    <a:gd name="T90" fmla="*/ 1044 w 4501"/>
                    <a:gd name="T91" fmla="*/ 3499 h 3763"/>
                    <a:gd name="T92" fmla="*/ 1211 w 4501"/>
                    <a:gd name="T93" fmla="*/ 3514 h 3763"/>
                    <a:gd name="T94" fmla="*/ 1341 w 4501"/>
                    <a:gd name="T95" fmla="*/ 3609 h 3763"/>
                    <a:gd name="T96" fmla="*/ 1634 w 4501"/>
                    <a:gd name="T97" fmla="*/ 3660 h 3763"/>
                    <a:gd name="T98" fmla="*/ 2257 w 4501"/>
                    <a:gd name="T99" fmla="*/ 3731 h 3763"/>
                    <a:gd name="T100" fmla="*/ 3067 w 4501"/>
                    <a:gd name="T101" fmla="*/ 3620 h 3763"/>
                    <a:gd name="T102" fmla="*/ 3285 w 4501"/>
                    <a:gd name="T103" fmla="*/ 3593 h 3763"/>
                    <a:gd name="T104" fmla="*/ 3686 w 4501"/>
                    <a:gd name="T105" fmla="*/ 3449 h 3763"/>
                    <a:gd name="T106" fmla="*/ 3971 w 4501"/>
                    <a:gd name="T107" fmla="*/ 3273 h 3763"/>
                    <a:gd name="T108" fmla="*/ 4188 w 4501"/>
                    <a:gd name="T109" fmla="*/ 2915 h 3763"/>
                    <a:gd name="T110" fmla="*/ 4198 w 4501"/>
                    <a:gd name="T111" fmla="*/ 2799 h 3763"/>
                    <a:gd name="T112" fmla="*/ 4365 w 4501"/>
                    <a:gd name="T113" fmla="*/ 2356 h 3763"/>
                    <a:gd name="T114" fmla="*/ 4215 w 4501"/>
                    <a:gd name="T115" fmla="*/ 2256 h 3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01" h="3763">
                      <a:moveTo>
                        <a:pt x="4279" y="2006"/>
                      </a:moveTo>
                      <a:cubicBezTo>
                        <a:pt x="4278" y="2006"/>
                        <a:pt x="4277" y="2004"/>
                        <a:pt x="4276" y="2003"/>
                      </a:cubicBezTo>
                      <a:cubicBezTo>
                        <a:pt x="4268" y="1993"/>
                        <a:pt x="4260" y="1982"/>
                        <a:pt x="4252" y="1972"/>
                      </a:cubicBezTo>
                      <a:cubicBezTo>
                        <a:pt x="4259" y="1979"/>
                        <a:pt x="4267" y="1985"/>
                        <a:pt x="4275" y="1990"/>
                      </a:cubicBezTo>
                      <a:cubicBezTo>
                        <a:pt x="4277" y="1991"/>
                        <a:pt x="4281" y="1993"/>
                        <a:pt x="4282" y="1996"/>
                      </a:cubicBezTo>
                      <a:cubicBezTo>
                        <a:pt x="4283" y="1999"/>
                        <a:pt x="4279" y="2004"/>
                        <a:pt x="4279" y="2006"/>
                      </a:cubicBezTo>
                      <a:close/>
                      <a:moveTo>
                        <a:pt x="4201" y="2715"/>
                      </a:moveTo>
                      <a:cubicBezTo>
                        <a:pt x="4182" y="2724"/>
                        <a:pt x="4161" y="2733"/>
                        <a:pt x="4148" y="2751"/>
                      </a:cubicBezTo>
                      <a:cubicBezTo>
                        <a:pt x="4147" y="2729"/>
                        <a:pt x="4145" y="2708"/>
                        <a:pt x="4141" y="2687"/>
                      </a:cubicBezTo>
                      <a:cubicBezTo>
                        <a:pt x="4158" y="2696"/>
                        <a:pt x="4176" y="2705"/>
                        <a:pt x="4194" y="2712"/>
                      </a:cubicBezTo>
                      <a:cubicBezTo>
                        <a:pt x="4197" y="2712"/>
                        <a:pt x="4200" y="2714"/>
                        <a:pt x="4201" y="2715"/>
                      </a:cubicBezTo>
                      <a:close/>
                      <a:moveTo>
                        <a:pt x="3967" y="3039"/>
                      </a:moveTo>
                      <a:cubicBezTo>
                        <a:pt x="3962" y="3039"/>
                        <a:pt x="3957" y="3040"/>
                        <a:pt x="3952" y="3039"/>
                      </a:cubicBezTo>
                      <a:cubicBezTo>
                        <a:pt x="3953" y="3040"/>
                        <a:pt x="3953" y="3039"/>
                        <a:pt x="3954" y="3039"/>
                      </a:cubicBezTo>
                      <a:cubicBezTo>
                        <a:pt x="3943" y="3040"/>
                        <a:pt x="3932" y="3039"/>
                        <a:pt x="3922" y="3038"/>
                      </a:cubicBezTo>
                      <a:cubicBezTo>
                        <a:pt x="3919" y="3037"/>
                        <a:pt x="3912" y="3037"/>
                        <a:pt x="3909" y="3036"/>
                      </a:cubicBezTo>
                      <a:cubicBezTo>
                        <a:pt x="3907" y="3034"/>
                        <a:pt x="3908" y="3028"/>
                        <a:pt x="3909" y="3025"/>
                      </a:cubicBezTo>
                      <a:cubicBezTo>
                        <a:pt x="3937" y="3033"/>
                        <a:pt x="3966" y="3039"/>
                        <a:pt x="3996" y="3037"/>
                      </a:cubicBezTo>
                      <a:cubicBezTo>
                        <a:pt x="3986" y="3038"/>
                        <a:pt x="3976" y="3039"/>
                        <a:pt x="3967" y="3039"/>
                      </a:cubicBezTo>
                      <a:close/>
                      <a:moveTo>
                        <a:pt x="3685" y="985"/>
                      </a:moveTo>
                      <a:cubicBezTo>
                        <a:pt x="3693" y="966"/>
                        <a:pt x="3701" y="946"/>
                        <a:pt x="3708" y="926"/>
                      </a:cubicBezTo>
                      <a:cubicBezTo>
                        <a:pt x="3723" y="947"/>
                        <a:pt x="3744" y="963"/>
                        <a:pt x="3767" y="974"/>
                      </a:cubicBezTo>
                      <a:cubicBezTo>
                        <a:pt x="3739" y="976"/>
                        <a:pt x="3712" y="980"/>
                        <a:pt x="3685" y="985"/>
                      </a:cubicBezTo>
                      <a:close/>
                      <a:moveTo>
                        <a:pt x="3562" y="3456"/>
                      </a:moveTo>
                      <a:cubicBezTo>
                        <a:pt x="3565" y="3456"/>
                        <a:pt x="3525" y="3449"/>
                        <a:pt x="3504" y="3451"/>
                      </a:cubicBezTo>
                      <a:cubicBezTo>
                        <a:pt x="3512" y="3438"/>
                        <a:pt x="3519" y="3425"/>
                        <a:pt x="3525" y="3412"/>
                      </a:cubicBezTo>
                      <a:cubicBezTo>
                        <a:pt x="3551" y="3432"/>
                        <a:pt x="3579" y="3453"/>
                        <a:pt x="3609" y="3468"/>
                      </a:cubicBezTo>
                      <a:cubicBezTo>
                        <a:pt x="3593" y="3464"/>
                        <a:pt x="3562" y="3456"/>
                        <a:pt x="3562" y="3456"/>
                      </a:cubicBezTo>
                      <a:close/>
                      <a:moveTo>
                        <a:pt x="3452" y="662"/>
                      </a:moveTo>
                      <a:cubicBezTo>
                        <a:pt x="3451" y="663"/>
                        <a:pt x="3448" y="663"/>
                        <a:pt x="3447" y="663"/>
                      </a:cubicBezTo>
                      <a:cubicBezTo>
                        <a:pt x="3447" y="663"/>
                        <a:pt x="3462" y="657"/>
                        <a:pt x="3466" y="657"/>
                      </a:cubicBezTo>
                      <a:cubicBezTo>
                        <a:pt x="3475" y="656"/>
                        <a:pt x="3485" y="657"/>
                        <a:pt x="3495" y="658"/>
                      </a:cubicBezTo>
                      <a:cubicBezTo>
                        <a:pt x="3481" y="659"/>
                        <a:pt x="3466" y="660"/>
                        <a:pt x="3452" y="662"/>
                      </a:cubicBezTo>
                      <a:close/>
                      <a:moveTo>
                        <a:pt x="3411" y="646"/>
                      </a:moveTo>
                      <a:cubicBezTo>
                        <a:pt x="3411" y="646"/>
                        <a:pt x="3405" y="651"/>
                        <a:pt x="3400" y="653"/>
                      </a:cubicBezTo>
                      <a:cubicBezTo>
                        <a:pt x="3401" y="633"/>
                        <a:pt x="3402" y="613"/>
                        <a:pt x="3402" y="593"/>
                      </a:cubicBezTo>
                      <a:cubicBezTo>
                        <a:pt x="3404" y="603"/>
                        <a:pt x="3406" y="613"/>
                        <a:pt x="3409" y="623"/>
                      </a:cubicBezTo>
                      <a:cubicBezTo>
                        <a:pt x="3411" y="628"/>
                        <a:pt x="3413" y="632"/>
                        <a:pt x="3413" y="637"/>
                      </a:cubicBezTo>
                      <a:cubicBezTo>
                        <a:pt x="3413" y="640"/>
                        <a:pt x="3412" y="643"/>
                        <a:pt x="3411" y="646"/>
                      </a:cubicBezTo>
                      <a:close/>
                      <a:moveTo>
                        <a:pt x="3215" y="3672"/>
                      </a:moveTo>
                      <a:cubicBezTo>
                        <a:pt x="3201" y="3678"/>
                        <a:pt x="3185" y="3680"/>
                        <a:pt x="3171" y="3672"/>
                      </a:cubicBezTo>
                      <a:cubicBezTo>
                        <a:pt x="3155" y="3664"/>
                        <a:pt x="3153" y="3650"/>
                        <a:pt x="3155" y="3633"/>
                      </a:cubicBezTo>
                      <a:cubicBezTo>
                        <a:pt x="3156" y="3629"/>
                        <a:pt x="3188" y="3618"/>
                        <a:pt x="3193" y="3619"/>
                      </a:cubicBezTo>
                      <a:cubicBezTo>
                        <a:pt x="3206" y="3623"/>
                        <a:pt x="3220" y="3627"/>
                        <a:pt x="3233" y="3628"/>
                      </a:cubicBezTo>
                      <a:cubicBezTo>
                        <a:pt x="3237" y="3629"/>
                        <a:pt x="3241" y="3629"/>
                        <a:pt x="3243" y="3633"/>
                      </a:cubicBezTo>
                      <a:cubicBezTo>
                        <a:pt x="3245" y="3636"/>
                        <a:pt x="3228" y="3666"/>
                        <a:pt x="3215" y="3672"/>
                      </a:cubicBezTo>
                      <a:close/>
                      <a:moveTo>
                        <a:pt x="3045" y="278"/>
                      </a:moveTo>
                      <a:cubicBezTo>
                        <a:pt x="3014" y="279"/>
                        <a:pt x="2936" y="291"/>
                        <a:pt x="2937" y="291"/>
                      </a:cubicBezTo>
                      <a:cubicBezTo>
                        <a:pt x="2944" y="277"/>
                        <a:pt x="2963" y="272"/>
                        <a:pt x="2976" y="267"/>
                      </a:cubicBezTo>
                      <a:cubicBezTo>
                        <a:pt x="2998" y="260"/>
                        <a:pt x="3020" y="253"/>
                        <a:pt x="3043" y="251"/>
                      </a:cubicBezTo>
                      <a:cubicBezTo>
                        <a:pt x="3080" y="248"/>
                        <a:pt x="3121" y="258"/>
                        <a:pt x="3146" y="288"/>
                      </a:cubicBezTo>
                      <a:cubicBezTo>
                        <a:pt x="3113" y="277"/>
                        <a:pt x="3078" y="276"/>
                        <a:pt x="3045" y="278"/>
                      </a:cubicBezTo>
                      <a:close/>
                      <a:moveTo>
                        <a:pt x="2608" y="250"/>
                      </a:moveTo>
                      <a:cubicBezTo>
                        <a:pt x="2578" y="218"/>
                        <a:pt x="2546" y="187"/>
                        <a:pt x="2509" y="165"/>
                      </a:cubicBezTo>
                      <a:cubicBezTo>
                        <a:pt x="2471" y="142"/>
                        <a:pt x="2425" y="127"/>
                        <a:pt x="2382" y="143"/>
                      </a:cubicBezTo>
                      <a:cubicBezTo>
                        <a:pt x="2426" y="123"/>
                        <a:pt x="2477" y="127"/>
                        <a:pt x="2519" y="150"/>
                      </a:cubicBezTo>
                      <a:cubicBezTo>
                        <a:pt x="2540" y="162"/>
                        <a:pt x="2557" y="178"/>
                        <a:pt x="2572" y="197"/>
                      </a:cubicBezTo>
                      <a:cubicBezTo>
                        <a:pt x="2580" y="207"/>
                        <a:pt x="2587" y="218"/>
                        <a:pt x="2596" y="229"/>
                      </a:cubicBezTo>
                      <a:cubicBezTo>
                        <a:pt x="2599" y="233"/>
                        <a:pt x="2603" y="238"/>
                        <a:pt x="2607" y="242"/>
                      </a:cubicBezTo>
                      <a:cubicBezTo>
                        <a:pt x="2611" y="246"/>
                        <a:pt x="2611" y="246"/>
                        <a:pt x="2608" y="250"/>
                      </a:cubicBezTo>
                      <a:close/>
                      <a:moveTo>
                        <a:pt x="1962" y="169"/>
                      </a:moveTo>
                      <a:cubicBezTo>
                        <a:pt x="1951" y="194"/>
                        <a:pt x="1911" y="261"/>
                        <a:pt x="1902" y="291"/>
                      </a:cubicBezTo>
                      <a:cubicBezTo>
                        <a:pt x="1902" y="289"/>
                        <a:pt x="1901" y="287"/>
                        <a:pt x="1901" y="285"/>
                      </a:cubicBezTo>
                      <a:cubicBezTo>
                        <a:pt x="1894" y="256"/>
                        <a:pt x="1889" y="177"/>
                        <a:pt x="1889" y="172"/>
                      </a:cubicBezTo>
                      <a:cubicBezTo>
                        <a:pt x="1890" y="149"/>
                        <a:pt x="1896" y="128"/>
                        <a:pt x="1909" y="109"/>
                      </a:cubicBezTo>
                      <a:cubicBezTo>
                        <a:pt x="1914" y="102"/>
                        <a:pt x="1921" y="91"/>
                        <a:pt x="1931" y="93"/>
                      </a:cubicBezTo>
                      <a:cubicBezTo>
                        <a:pt x="1940" y="94"/>
                        <a:pt x="1948" y="104"/>
                        <a:pt x="1953" y="111"/>
                      </a:cubicBezTo>
                      <a:cubicBezTo>
                        <a:pt x="1966" y="129"/>
                        <a:pt x="1972" y="144"/>
                        <a:pt x="1962" y="169"/>
                      </a:cubicBezTo>
                      <a:close/>
                      <a:moveTo>
                        <a:pt x="1685" y="334"/>
                      </a:moveTo>
                      <a:cubicBezTo>
                        <a:pt x="1687" y="333"/>
                        <a:pt x="1690" y="332"/>
                        <a:pt x="1692" y="332"/>
                      </a:cubicBezTo>
                      <a:cubicBezTo>
                        <a:pt x="1726" y="319"/>
                        <a:pt x="1764" y="316"/>
                        <a:pt x="1800" y="325"/>
                      </a:cubicBezTo>
                      <a:cubicBezTo>
                        <a:pt x="1834" y="333"/>
                        <a:pt x="1864" y="353"/>
                        <a:pt x="1887" y="380"/>
                      </a:cubicBezTo>
                      <a:cubicBezTo>
                        <a:pt x="1822" y="355"/>
                        <a:pt x="1754" y="335"/>
                        <a:pt x="1685" y="334"/>
                      </a:cubicBezTo>
                      <a:close/>
                      <a:moveTo>
                        <a:pt x="1698" y="3568"/>
                      </a:moveTo>
                      <a:cubicBezTo>
                        <a:pt x="1697" y="3568"/>
                        <a:pt x="1697" y="3568"/>
                        <a:pt x="1698" y="3568"/>
                      </a:cubicBezTo>
                      <a:cubicBezTo>
                        <a:pt x="1697" y="3568"/>
                        <a:pt x="1698" y="3568"/>
                        <a:pt x="1698" y="3568"/>
                      </a:cubicBezTo>
                      <a:close/>
                      <a:moveTo>
                        <a:pt x="1526" y="429"/>
                      </a:moveTo>
                      <a:cubicBezTo>
                        <a:pt x="1527" y="428"/>
                        <a:pt x="1529" y="418"/>
                        <a:pt x="1531" y="414"/>
                      </a:cubicBezTo>
                      <a:cubicBezTo>
                        <a:pt x="1535" y="402"/>
                        <a:pt x="1542" y="392"/>
                        <a:pt x="1550" y="383"/>
                      </a:cubicBezTo>
                      <a:cubicBezTo>
                        <a:pt x="1555" y="376"/>
                        <a:pt x="1561" y="370"/>
                        <a:pt x="1568" y="365"/>
                      </a:cubicBezTo>
                      <a:cubicBezTo>
                        <a:pt x="1571" y="363"/>
                        <a:pt x="1575" y="359"/>
                        <a:pt x="1579" y="358"/>
                      </a:cubicBezTo>
                      <a:cubicBezTo>
                        <a:pt x="1582" y="356"/>
                        <a:pt x="1599" y="370"/>
                        <a:pt x="1603" y="371"/>
                      </a:cubicBezTo>
                      <a:cubicBezTo>
                        <a:pt x="1576" y="389"/>
                        <a:pt x="1541" y="401"/>
                        <a:pt x="1526" y="429"/>
                      </a:cubicBezTo>
                      <a:close/>
                      <a:moveTo>
                        <a:pt x="898" y="688"/>
                      </a:moveTo>
                      <a:cubicBezTo>
                        <a:pt x="907" y="672"/>
                        <a:pt x="915" y="656"/>
                        <a:pt x="921" y="639"/>
                      </a:cubicBezTo>
                      <a:cubicBezTo>
                        <a:pt x="925" y="652"/>
                        <a:pt x="931" y="664"/>
                        <a:pt x="938" y="675"/>
                      </a:cubicBezTo>
                      <a:cubicBezTo>
                        <a:pt x="941" y="680"/>
                        <a:pt x="946" y="684"/>
                        <a:pt x="947" y="690"/>
                      </a:cubicBezTo>
                      <a:cubicBezTo>
                        <a:pt x="948" y="697"/>
                        <a:pt x="947" y="705"/>
                        <a:pt x="948" y="713"/>
                      </a:cubicBezTo>
                      <a:cubicBezTo>
                        <a:pt x="932" y="704"/>
                        <a:pt x="915" y="695"/>
                        <a:pt x="898" y="688"/>
                      </a:cubicBezTo>
                      <a:close/>
                      <a:moveTo>
                        <a:pt x="913" y="3429"/>
                      </a:moveTo>
                      <a:cubicBezTo>
                        <a:pt x="913" y="3429"/>
                        <a:pt x="914" y="3429"/>
                        <a:pt x="913" y="3429"/>
                      </a:cubicBezTo>
                      <a:cubicBezTo>
                        <a:pt x="896" y="3420"/>
                        <a:pt x="909" y="3427"/>
                        <a:pt x="912" y="3429"/>
                      </a:cubicBezTo>
                      <a:cubicBezTo>
                        <a:pt x="895" y="3419"/>
                        <a:pt x="884" y="3401"/>
                        <a:pt x="876" y="3384"/>
                      </a:cubicBezTo>
                      <a:cubicBezTo>
                        <a:pt x="867" y="3363"/>
                        <a:pt x="861" y="3340"/>
                        <a:pt x="860" y="3317"/>
                      </a:cubicBezTo>
                      <a:cubicBezTo>
                        <a:pt x="858" y="3292"/>
                        <a:pt x="861" y="3268"/>
                        <a:pt x="867" y="3244"/>
                      </a:cubicBezTo>
                      <a:cubicBezTo>
                        <a:pt x="869" y="3239"/>
                        <a:pt x="870" y="3234"/>
                        <a:pt x="872" y="3229"/>
                      </a:cubicBezTo>
                      <a:cubicBezTo>
                        <a:pt x="873" y="3223"/>
                        <a:pt x="877" y="3221"/>
                        <a:pt x="881" y="3217"/>
                      </a:cubicBezTo>
                      <a:cubicBezTo>
                        <a:pt x="889" y="3209"/>
                        <a:pt x="899" y="3206"/>
                        <a:pt x="910" y="3200"/>
                      </a:cubicBezTo>
                      <a:cubicBezTo>
                        <a:pt x="901" y="3241"/>
                        <a:pt x="895" y="3282"/>
                        <a:pt x="896" y="3323"/>
                      </a:cubicBezTo>
                      <a:cubicBezTo>
                        <a:pt x="897" y="3361"/>
                        <a:pt x="902" y="3400"/>
                        <a:pt x="922" y="3433"/>
                      </a:cubicBezTo>
                      <a:cubicBezTo>
                        <a:pt x="919" y="3432"/>
                        <a:pt x="915" y="3431"/>
                        <a:pt x="913" y="3429"/>
                      </a:cubicBezTo>
                      <a:cubicBezTo>
                        <a:pt x="913" y="3429"/>
                        <a:pt x="913" y="3429"/>
                        <a:pt x="913" y="3429"/>
                      </a:cubicBezTo>
                      <a:close/>
                      <a:moveTo>
                        <a:pt x="638" y="3016"/>
                      </a:moveTo>
                      <a:cubicBezTo>
                        <a:pt x="638" y="3019"/>
                        <a:pt x="636" y="3027"/>
                        <a:pt x="635" y="3028"/>
                      </a:cubicBezTo>
                      <a:cubicBezTo>
                        <a:pt x="635" y="3027"/>
                        <a:pt x="636" y="3026"/>
                        <a:pt x="636" y="3025"/>
                      </a:cubicBezTo>
                      <a:cubicBezTo>
                        <a:pt x="636" y="3007"/>
                        <a:pt x="638" y="2989"/>
                        <a:pt x="641" y="2971"/>
                      </a:cubicBezTo>
                      <a:cubicBezTo>
                        <a:pt x="642" y="2964"/>
                        <a:pt x="643" y="2955"/>
                        <a:pt x="646" y="2948"/>
                      </a:cubicBezTo>
                      <a:cubicBezTo>
                        <a:pt x="648" y="2944"/>
                        <a:pt x="654" y="2943"/>
                        <a:pt x="658" y="2942"/>
                      </a:cubicBezTo>
                      <a:cubicBezTo>
                        <a:pt x="651" y="2966"/>
                        <a:pt x="644" y="2991"/>
                        <a:pt x="638" y="3016"/>
                      </a:cubicBezTo>
                      <a:close/>
                      <a:moveTo>
                        <a:pt x="576" y="3079"/>
                      </a:moveTo>
                      <a:cubicBezTo>
                        <a:pt x="574" y="3096"/>
                        <a:pt x="571" y="3115"/>
                        <a:pt x="558" y="3126"/>
                      </a:cubicBezTo>
                      <a:cubicBezTo>
                        <a:pt x="544" y="3138"/>
                        <a:pt x="523" y="3128"/>
                        <a:pt x="510" y="3119"/>
                      </a:cubicBezTo>
                      <a:cubicBezTo>
                        <a:pt x="495" y="3107"/>
                        <a:pt x="481" y="3089"/>
                        <a:pt x="490" y="3069"/>
                      </a:cubicBezTo>
                      <a:cubicBezTo>
                        <a:pt x="498" y="3051"/>
                        <a:pt x="517" y="3039"/>
                        <a:pt x="536" y="3039"/>
                      </a:cubicBezTo>
                      <a:cubicBezTo>
                        <a:pt x="548" y="3038"/>
                        <a:pt x="560" y="3043"/>
                        <a:pt x="568" y="3052"/>
                      </a:cubicBezTo>
                      <a:cubicBezTo>
                        <a:pt x="575" y="3059"/>
                        <a:pt x="577" y="3066"/>
                        <a:pt x="576" y="3076"/>
                      </a:cubicBezTo>
                      <a:cubicBezTo>
                        <a:pt x="576" y="3075"/>
                        <a:pt x="577" y="3074"/>
                        <a:pt x="577" y="3073"/>
                      </a:cubicBezTo>
                      <a:cubicBezTo>
                        <a:pt x="577" y="3071"/>
                        <a:pt x="576" y="3083"/>
                        <a:pt x="576" y="3079"/>
                      </a:cubicBezTo>
                      <a:close/>
                      <a:moveTo>
                        <a:pt x="409" y="2683"/>
                      </a:moveTo>
                      <a:cubicBezTo>
                        <a:pt x="409" y="2685"/>
                        <a:pt x="409" y="2686"/>
                        <a:pt x="408" y="2688"/>
                      </a:cubicBezTo>
                      <a:cubicBezTo>
                        <a:pt x="407" y="2693"/>
                        <a:pt x="406" y="2697"/>
                        <a:pt x="405" y="2702"/>
                      </a:cubicBezTo>
                      <a:cubicBezTo>
                        <a:pt x="393" y="2673"/>
                        <a:pt x="401" y="2640"/>
                        <a:pt x="411" y="2611"/>
                      </a:cubicBezTo>
                      <a:cubicBezTo>
                        <a:pt x="417" y="2596"/>
                        <a:pt x="424" y="2581"/>
                        <a:pt x="433" y="2568"/>
                      </a:cubicBezTo>
                      <a:cubicBezTo>
                        <a:pt x="435" y="2564"/>
                        <a:pt x="446" y="2543"/>
                        <a:pt x="452" y="2544"/>
                      </a:cubicBezTo>
                      <a:cubicBezTo>
                        <a:pt x="435" y="2590"/>
                        <a:pt x="420" y="2636"/>
                        <a:pt x="409" y="2683"/>
                      </a:cubicBezTo>
                      <a:close/>
                      <a:moveTo>
                        <a:pt x="183" y="1785"/>
                      </a:moveTo>
                      <a:cubicBezTo>
                        <a:pt x="182" y="1786"/>
                        <a:pt x="181" y="1786"/>
                        <a:pt x="181" y="1786"/>
                      </a:cubicBezTo>
                      <a:cubicBezTo>
                        <a:pt x="185" y="1769"/>
                        <a:pt x="184" y="1750"/>
                        <a:pt x="177" y="1734"/>
                      </a:cubicBezTo>
                      <a:cubicBezTo>
                        <a:pt x="199" y="1746"/>
                        <a:pt x="252" y="1748"/>
                        <a:pt x="275" y="1755"/>
                      </a:cubicBezTo>
                      <a:cubicBezTo>
                        <a:pt x="255" y="1764"/>
                        <a:pt x="204" y="1780"/>
                        <a:pt x="183" y="1785"/>
                      </a:cubicBezTo>
                      <a:close/>
                      <a:moveTo>
                        <a:pt x="149" y="1790"/>
                      </a:moveTo>
                      <a:cubicBezTo>
                        <a:pt x="149" y="1790"/>
                        <a:pt x="142" y="1791"/>
                        <a:pt x="147" y="1791"/>
                      </a:cubicBezTo>
                      <a:cubicBezTo>
                        <a:pt x="141" y="1791"/>
                        <a:pt x="135" y="1791"/>
                        <a:pt x="129" y="1791"/>
                      </a:cubicBezTo>
                      <a:cubicBezTo>
                        <a:pt x="125" y="1791"/>
                        <a:pt x="121" y="1792"/>
                        <a:pt x="118" y="1790"/>
                      </a:cubicBezTo>
                      <a:cubicBezTo>
                        <a:pt x="111" y="1787"/>
                        <a:pt x="107" y="1779"/>
                        <a:pt x="103" y="1773"/>
                      </a:cubicBezTo>
                      <a:cubicBezTo>
                        <a:pt x="99" y="1766"/>
                        <a:pt x="99" y="1738"/>
                        <a:pt x="100" y="1729"/>
                      </a:cubicBezTo>
                      <a:cubicBezTo>
                        <a:pt x="101" y="1719"/>
                        <a:pt x="118" y="1724"/>
                        <a:pt x="127" y="1722"/>
                      </a:cubicBezTo>
                      <a:cubicBezTo>
                        <a:pt x="146" y="1718"/>
                        <a:pt x="149" y="1741"/>
                        <a:pt x="157" y="1757"/>
                      </a:cubicBezTo>
                      <a:cubicBezTo>
                        <a:pt x="160" y="1762"/>
                        <a:pt x="162" y="1767"/>
                        <a:pt x="163" y="1772"/>
                      </a:cubicBezTo>
                      <a:cubicBezTo>
                        <a:pt x="164" y="1775"/>
                        <a:pt x="167" y="1782"/>
                        <a:pt x="166" y="1786"/>
                      </a:cubicBezTo>
                      <a:cubicBezTo>
                        <a:pt x="165" y="1791"/>
                        <a:pt x="155" y="1790"/>
                        <a:pt x="149" y="1790"/>
                      </a:cubicBezTo>
                      <a:close/>
                      <a:moveTo>
                        <a:pt x="146" y="2134"/>
                      </a:moveTo>
                      <a:cubicBezTo>
                        <a:pt x="144" y="2134"/>
                        <a:pt x="127" y="2131"/>
                        <a:pt x="146" y="2134"/>
                      </a:cubicBezTo>
                      <a:cubicBezTo>
                        <a:pt x="108" y="2127"/>
                        <a:pt x="82" y="2099"/>
                        <a:pt x="78" y="2061"/>
                      </a:cubicBezTo>
                      <a:cubicBezTo>
                        <a:pt x="73" y="2024"/>
                        <a:pt x="99" y="1985"/>
                        <a:pt x="117" y="1952"/>
                      </a:cubicBezTo>
                      <a:cubicBezTo>
                        <a:pt x="128" y="1934"/>
                        <a:pt x="147" y="1916"/>
                        <a:pt x="162" y="1901"/>
                      </a:cubicBezTo>
                      <a:cubicBezTo>
                        <a:pt x="134" y="1939"/>
                        <a:pt x="107" y="1984"/>
                        <a:pt x="107" y="2034"/>
                      </a:cubicBezTo>
                      <a:cubicBezTo>
                        <a:pt x="107" y="2082"/>
                        <a:pt x="121" y="2117"/>
                        <a:pt x="162" y="2137"/>
                      </a:cubicBezTo>
                      <a:cubicBezTo>
                        <a:pt x="157" y="2136"/>
                        <a:pt x="146" y="2134"/>
                        <a:pt x="146" y="2134"/>
                      </a:cubicBezTo>
                      <a:close/>
                      <a:moveTo>
                        <a:pt x="428" y="1164"/>
                      </a:moveTo>
                      <a:cubicBezTo>
                        <a:pt x="390" y="1166"/>
                        <a:pt x="353" y="1177"/>
                        <a:pt x="315" y="1180"/>
                      </a:cubicBezTo>
                      <a:cubicBezTo>
                        <a:pt x="300" y="1181"/>
                        <a:pt x="280" y="1183"/>
                        <a:pt x="268" y="1173"/>
                      </a:cubicBezTo>
                      <a:cubicBezTo>
                        <a:pt x="257" y="1165"/>
                        <a:pt x="253" y="1151"/>
                        <a:pt x="251" y="1138"/>
                      </a:cubicBezTo>
                      <a:cubicBezTo>
                        <a:pt x="246" y="1112"/>
                        <a:pt x="249" y="1091"/>
                        <a:pt x="274" y="1077"/>
                      </a:cubicBezTo>
                      <a:cubicBezTo>
                        <a:pt x="296" y="1064"/>
                        <a:pt x="332" y="1073"/>
                        <a:pt x="343" y="1096"/>
                      </a:cubicBezTo>
                      <a:cubicBezTo>
                        <a:pt x="356" y="1124"/>
                        <a:pt x="361" y="1122"/>
                        <a:pt x="361" y="1092"/>
                      </a:cubicBezTo>
                      <a:cubicBezTo>
                        <a:pt x="379" y="1119"/>
                        <a:pt x="404" y="1142"/>
                        <a:pt x="430" y="1163"/>
                      </a:cubicBezTo>
                      <a:cubicBezTo>
                        <a:pt x="429" y="1164"/>
                        <a:pt x="428" y="1164"/>
                        <a:pt x="428" y="1164"/>
                      </a:cubicBezTo>
                      <a:close/>
                      <a:moveTo>
                        <a:pt x="3990" y="1031"/>
                      </a:moveTo>
                      <a:cubicBezTo>
                        <a:pt x="4003" y="1035"/>
                        <a:pt x="4018" y="1044"/>
                        <a:pt x="4019" y="1059"/>
                      </a:cubicBezTo>
                      <a:cubicBezTo>
                        <a:pt x="4020" y="1076"/>
                        <a:pt x="4002" y="1089"/>
                        <a:pt x="3992" y="1101"/>
                      </a:cubicBezTo>
                      <a:cubicBezTo>
                        <a:pt x="3997" y="1077"/>
                        <a:pt x="3996" y="1051"/>
                        <a:pt x="3984" y="1029"/>
                      </a:cubicBezTo>
                      <a:cubicBezTo>
                        <a:pt x="3984" y="1029"/>
                        <a:pt x="3993" y="1032"/>
                        <a:pt x="3990" y="1031"/>
                      </a:cubicBezTo>
                      <a:close/>
                      <a:moveTo>
                        <a:pt x="4495" y="2068"/>
                      </a:moveTo>
                      <a:cubicBezTo>
                        <a:pt x="4482" y="2035"/>
                        <a:pt x="4452" y="2026"/>
                        <a:pt x="4430" y="2032"/>
                      </a:cubicBezTo>
                      <a:cubicBezTo>
                        <a:pt x="4401" y="2041"/>
                        <a:pt x="4395" y="2074"/>
                        <a:pt x="4401" y="2098"/>
                      </a:cubicBezTo>
                      <a:cubicBezTo>
                        <a:pt x="4408" y="2084"/>
                        <a:pt x="4415" y="2053"/>
                        <a:pt x="4432" y="2060"/>
                      </a:cubicBezTo>
                      <a:cubicBezTo>
                        <a:pt x="4455" y="2071"/>
                        <a:pt x="4428" y="2096"/>
                        <a:pt x="4416" y="2105"/>
                      </a:cubicBezTo>
                      <a:cubicBezTo>
                        <a:pt x="4400" y="2118"/>
                        <a:pt x="4382" y="2123"/>
                        <a:pt x="4361" y="2117"/>
                      </a:cubicBezTo>
                      <a:cubicBezTo>
                        <a:pt x="4331" y="2107"/>
                        <a:pt x="4315" y="2061"/>
                        <a:pt x="4311" y="2050"/>
                      </a:cubicBezTo>
                      <a:cubicBezTo>
                        <a:pt x="4307" y="2038"/>
                        <a:pt x="4309" y="2020"/>
                        <a:pt x="4309" y="2008"/>
                      </a:cubicBezTo>
                      <a:cubicBezTo>
                        <a:pt x="4317" y="2011"/>
                        <a:pt x="4327" y="2022"/>
                        <a:pt x="4334" y="2025"/>
                      </a:cubicBezTo>
                      <a:cubicBezTo>
                        <a:pt x="4330" y="2020"/>
                        <a:pt x="4319" y="2000"/>
                        <a:pt x="4319" y="1994"/>
                      </a:cubicBezTo>
                      <a:cubicBezTo>
                        <a:pt x="4320" y="1981"/>
                        <a:pt x="4320" y="1969"/>
                        <a:pt x="4324" y="1958"/>
                      </a:cubicBezTo>
                      <a:cubicBezTo>
                        <a:pt x="4316" y="1966"/>
                        <a:pt x="4310" y="1967"/>
                        <a:pt x="4303" y="1972"/>
                      </a:cubicBezTo>
                      <a:cubicBezTo>
                        <a:pt x="4290" y="1955"/>
                        <a:pt x="4269" y="1906"/>
                        <a:pt x="4259" y="1887"/>
                      </a:cubicBezTo>
                      <a:cubicBezTo>
                        <a:pt x="4254" y="1878"/>
                        <a:pt x="4250" y="1868"/>
                        <a:pt x="4245" y="1859"/>
                      </a:cubicBezTo>
                      <a:cubicBezTo>
                        <a:pt x="4243" y="1856"/>
                        <a:pt x="4238" y="1850"/>
                        <a:pt x="4240" y="1846"/>
                      </a:cubicBezTo>
                      <a:cubicBezTo>
                        <a:pt x="4243" y="1843"/>
                        <a:pt x="4253" y="1840"/>
                        <a:pt x="4257" y="1838"/>
                      </a:cubicBezTo>
                      <a:cubicBezTo>
                        <a:pt x="4264" y="1833"/>
                        <a:pt x="4270" y="1828"/>
                        <a:pt x="4276" y="1822"/>
                      </a:cubicBezTo>
                      <a:cubicBezTo>
                        <a:pt x="4288" y="1810"/>
                        <a:pt x="4296" y="1795"/>
                        <a:pt x="4298" y="1778"/>
                      </a:cubicBezTo>
                      <a:cubicBezTo>
                        <a:pt x="4300" y="1768"/>
                        <a:pt x="4300" y="1758"/>
                        <a:pt x="4298" y="1748"/>
                      </a:cubicBezTo>
                      <a:cubicBezTo>
                        <a:pt x="4297" y="1743"/>
                        <a:pt x="4296" y="1738"/>
                        <a:pt x="4295" y="1733"/>
                      </a:cubicBezTo>
                      <a:cubicBezTo>
                        <a:pt x="4294" y="1729"/>
                        <a:pt x="4293" y="1728"/>
                        <a:pt x="4297" y="1727"/>
                      </a:cubicBezTo>
                      <a:cubicBezTo>
                        <a:pt x="4314" y="1719"/>
                        <a:pt x="4339" y="1755"/>
                        <a:pt x="4356" y="1764"/>
                      </a:cubicBezTo>
                      <a:cubicBezTo>
                        <a:pt x="4381" y="1780"/>
                        <a:pt x="4388" y="1814"/>
                        <a:pt x="4377" y="1841"/>
                      </a:cubicBezTo>
                      <a:cubicBezTo>
                        <a:pt x="4361" y="1879"/>
                        <a:pt x="4318" y="1891"/>
                        <a:pt x="4297" y="1855"/>
                      </a:cubicBezTo>
                      <a:cubicBezTo>
                        <a:pt x="4305" y="1881"/>
                        <a:pt x="4323" y="1888"/>
                        <a:pt x="4349" y="1885"/>
                      </a:cubicBezTo>
                      <a:cubicBezTo>
                        <a:pt x="4377" y="1883"/>
                        <a:pt x="4412" y="1860"/>
                        <a:pt x="4422" y="1835"/>
                      </a:cubicBezTo>
                      <a:cubicBezTo>
                        <a:pt x="4433" y="1805"/>
                        <a:pt x="4417" y="1738"/>
                        <a:pt x="4399" y="1711"/>
                      </a:cubicBezTo>
                      <a:cubicBezTo>
                        <a:pt x="4384" y="1688"/>
                        <a:pt x="4357" y="1672"/>
                        <a:pt x="4329" y="1669"/>
                      </a:cubicBezTo>
                      <a:cubicBezTo>
                        <a:pt x="4310" y="1666"/>
                        <a:pt x="4293" y="1669"/>
                        <a:pt x="4275" y="1675"/>
                      </a:cubicBezTo>
                      <a:cubicBezTo>
                        <a:pt x="4267" y="1677"/>
                        <a:pt x="4266" y="1670"/>
                        <a:pt x="4262" y="1664"/>
                      </a:cubicBezTo>
                      <a:cubicBezTo>
                        <a:pt x="4258" y="1656"/>
                        <a:pt x="4251" y="1647"/>
                        <a:pt x="4246" y="1639"/>
                      </a:cubicBezTo>
                      <a:cubicBezTo>
                        <a:pt x="4281" y="1636"/>
                        <a:pt x="4327" y="1655"/>
                        <a:pt x="4338" y="1619"/>
                      </a:cubicBezTo>
                      <a:cubicBezTo>
                        <a:pt x="4347" y="1587"/>
                        <a:pt x="4339" y="1541"/>
                        <a:pt x="4309" y="1526"/>
                      </a:cubicBezTo>
                      <a:cubicBezTo>
                        <a:pt x="4294" y="1517"/>
                        <a:pt x="4269" y="1529"/>
                        <a:pt x="4253" y="1536"/>
                      </a:cubicBezTo>
                      <a:cubicBezTo>
                        <a:pt x="4273" y="1540"/>
                        <a:pt x="4284" y="1534"/>
                        <a:pt x="4288" y="1555"/>
                      </a:cubicBezTo>
                      <a:cubicBezTo>
                        <a:pt x="4293" y="1577"/>
                        <a:pt x="4279" y="1593"/>
                        <a:pt x="4258" y="1598"/>
                      </a:cubicBezTo>
                      <a:cubicBezTo>
                        <a:pt x="4240" y="1602"/>
                        <a:pt x="4219" y="1585"/>
                        <a:pt x="4205" y="1571"/>
                      </a:cubicBezTo>
                      <a:cubicBezTo>
                        <a:pt x="4196" y="1562"/>
                        <a:pt x="4193" y="1549"/>
                        <a:pt x="4189" y="1538"/>
                      </a:cubicBezTo>
                      <a:cubicBezTo>
                        <a:pt x="4185" y="1525"/>
                        <a:pt x="4181" y="1512"/>
                        <a:pt x="4175" y="1500"/>
                      </a:cubicBezTo>
                      <a:cubicBezTo>
                        <a:pt x="4163" y="1478"/>
                        <a:pt x="4160" y="1490"/>
                        <a:pt x="4136" y="1484"/>
                      </a:cubicBezTo>
                      <a:cubicBezTo>
                        <a:pt x="4165" y="1478"/>
                        <a:pt x="4182" y="1466"/>
                        <a:pt x="4216" y="1457"/>
                      </a:cubicBezTo>
                      <a:cubicBezTo>
                        <a:pt x="4225" y="1455"/>
                        <a:pt x="4235" y="1451"/>
                        <a:pt x="4243" y="1444"/>
                      </a:cubicBezTo>
                      <a:cubicBezTo>
                        <a:pt x="4274" y="1419"/>
                        <a:pt x="4298" y="1383"/>
                        <a:pt x="4307" y="1342"/>
                      </a:cubicBezTo>
                      <a:cubicBezTo>
                        <a:pt x="4314" y="1307"/>
                        <a:pt x="4309" y="1268"/>
                        <a:pt x="4278" y="1245"/>
                      </a:cubicBezTo>
                      <a:cubicBezTo>
                        <a:pt x="4250" y="1224"/>
                        <a:pt x="4208" y="1225"/>
                        <a:pt x="4182" y="1249"/>
                      </a:cubicBezTo>
                      <a:cubicBezTo>
                        <a:pt x="4165" y="1265"/>
                        <a:pt x="4156" y="1289"/>
                        <a:pt x="4160" y="1311"/>
                      </a:cubicBezTo>
                      <a:cubicBezTo>
                        <a:pt x="4164" y="1332"/>
                        <a:pt x="4187" y="1356"/>
                        <a:pt x="4208" y="1362"/>
                      </a:cubicBezTo>
                      <a:cubicBezTo>
                        <a:pt x="4193" y="1344"/>
                        <a:pt x="4181" y="1313"/>
                        <a:pt x="4196" y="1295"/>
                      </a:cubicBezTo>
                      <a:cubicBezTo>
                        <a:pt x="4204" y="1285"/>
                        <a:pt x="4216" y="1279"/>
                        <a:pt x="4229" y="1282"/>
                      </a:cubicBezTo>
                      <a:cubicBezTo>
                        <a:pt x="4241" y="1285"/>
                        <a:pt x="4249" y="1294"/>
                        <a:pt x="4251" y="1307"/>
                      </a:cubicBezTo>
                      <a:cubicBezTo>
                        <a:pt x="4254" y="1335"/>
                        <a:pt x="4239" y="1365"/>
                        <a:pt x="4223" y="1388"/>
                      </a:cubicBezTo>
                      <a:cubicBezTo>
                        <a:pt x="4208" y="1411"/>
                        <a:pt x="4190" y="1418"/>
                        <a:pt x="4166" y="1432"/>
                      </a:cubicBezTo>
                      <a:cubicBezTo>
                        <a:pt x="4151" y="1441"/>
                        <a:pt x="4128" y="1455"/>
                        <a:pt x="4113" y="1464"/>
                      </a:cubicBezTo>
                      <a:cubicBezTo>
                        <a:pt x="4106" y="1468"/>
                        <a:pt x="4193" y="1426"/>
                        <a:pt x="4148" y="1332"/>
                      </a:cubicBezTo>
                      <a:cubicBezTo>
                        <a:pt x="4137" y="1309"/>
                        <a:pt x="4113" y="1294"/>
                        <a:pt x="4091" y="1283"/>
                      </a:cubicBezTo>
                      <a:cubicBezTo>
                        <a:pt x="4065" y="1270"/>
                        <a:pt x="4037" y="1261"/>
                        <a:pt x="4009" y="1254"/>
                      </a:cubicBezTo>
                      <a:cubicBezTo>
                        <a:pt x="3976" y="1245"/>
                        <a:pt x="3941" y="1239"/>
                        <a:pt x="3906" y="1235"/>
                      </a:cubicBezTo>
                      <a:cubicBezTo>
                        <a:pt x="3923" y="1212"/>
                        <a:pt x="3940" y="1188"/>
                        <a:pt x="3954" y="1163"/>
                      </a:cubicBezTo>
                      <a:cubicBezTo>
                        <a:pt x="3963" y="1220"/>
                        <a:pt x="4022" y="1247"/>
                        <a:pt x="4073" y="1248"/>
                      </a:cubicBezTo>
                      <a:cubicBezTo>
                        <a:pt x="4168" y="1251"/>
                        <a:pt x="4209" y="1204"/>
                        <a:pt x="4208" y="1168"/>
                      </a:cubicBezTo>
                      <a:cubicBezTo>
                        <a:pt x="4206" y="1131"/>
                        <a:pt x="4186" y="1096"/>
                        <a:pt x="4147" y="1094"/>
                      </a:cubicBezTo>
                      <a:cubicBezTo>
                        <a:pt x="4166" y="1103"/>
                        <a:pt x="4169" y="1110"/>
                        <a:pt x="4174" y="1130"/>
                      </a:cubicBezTo>
                      <a:cubicBezTo>
                        <a:pt x="4178" y="1152"/>
                        <a:pt x="4169" y="1172"/>
                        <a:pt x="4153" y="1187"/>
                      </a:cubicBezTo>
                      <a:cubicBezTo>
                        <a:pt x="4133" y="1208"/>
                        <a:pt x="4093" y="1215"/>
                        <a:pt x="4057" y="1203"/>
                      </a:cubicBezTo>
                      <a:cubicBezTo>
                        <a:pt x="4042" y="1198"/>
                        <a:pt x="4017" y="1173"/>
                        <a:pt x="4014" y="1155"/>
                      </a:cubicBezTo>
                      <a:cubicBezTo>
                        <a:pt x="4010" y="1135"/>
                        <a:pt x="4046" y="1151"/>
                        <a:pt x="4058" y="1137"/>
                      </a:cubicBezTo>
                      <a:cubicBezTo>
                        <a:pt x="4072" y="1120"/>
                        <a:pt x="4084" y="1091"/>
                        <a:pt x="4085" y="1068"/>
                      </a:cubicBezTo>
                      <a:cubicBezTo>
                        <a:pt x="4086" y="1046"/>
                        <a:pt x="4076" y="1025"/>
                        <a:pt x="4060" y="1011"/>
                      </a:cubicBezTo>
                      <a:cubicBezTo>
                        <a:pt x="4040" y="994"/>
                        <a:pt x="4014" y="987"/>
                        <a:pt x="3988" y="990"/>
                      </a:cubicBezTo>
                      <a:cubicBezTo>
                        <a:pt x="3982" y="991"/>
                        <a:pt x="3975" y="993"/>
                        <a:pt x="3969" y="995"/>
                      </a:cubicBezTo>
                      <a:cubicBezTo>
                        <a:pt x="3965" y="996"/>
                        <a:pt x="3961" y="996"/>
                        <a:pt x="3957" y="994"/>
                      </a:cubicBezTo>
                      <a:cubicBezTo>
                        <a:pt x="3945" y="987"/>
                        <a:pt x="3942" y="986"/>
                        <a:pt x="3929" y="983"/>
                      </a:cubicBezTo>
                      <a:cubicBezTo>
                        <a:pt x="3945" y="978"/>
                        <a:pt x="3948" y="983"/>
                        <a:pt x="3963" y="975"/>
                      </a:cubicBezTo>
                      <a:cubicBezTo>
                        <a:pt x="3916" y="979"/>
                        <a:pt x="3856" y="939"/>
                        <a:pt x="3812" y="919"/>
                      </a:cubicBezTo>
                      <a:cubicBezTo>
                        <a:pt x="3792" y="910"/>
                        <a:pt x="3773" y="897"/>
                        <a:pt x="3760" y="879"/>
                      </a:cubicBezTo>
                      <a:cubicBezTo>
                        <a:pt x="3746" y="860"/>
                        <a:pt x="3740" y="837"/>
                        <a:pt x="3736" y="815"/>
                      </a:cubicBezTo>
                      <a:cubicBezTo>
                        <a:pt x="3734" y="803"/>
                        <a:pt x="3731" y="790"/>
                        <a:pt x="3736" y="779"/>
                      </a:cubicBezTo>
                      <a:cubicBezTo>
                        <a:pt x="3739" y="769"/>
                        <a:pt x="3749" y="764"/>
                        <a:pt x="3757" y="758"/>
                      </a:cubicBezTo>
                      <a:cubicBezTo>
                        <a:pt x="3777" y="746"/>
                        <a:pt x="3799" y="734"/>
                        <a:pt x="3823" y="731"/>
                      </a:cubicBezTo>
                      <a:cubicBezTo>
                        <a:pt x="3844" y="728"/>
                        <a:pt x="3852" y="753"/>
                        <a:pt x="3868" y="766"/>
                      </a:cubicBezTo>
                      <a:cubicBezTo>
                        <a:pt x="3884" y="779"/>
                        <a:pt x="3906" y="814"/>
                        <a:pt x="3902" y="833"/>
                      </a:cubicBezTo>
                      <a:cubicBezTo>
                        <a:pt x="3897" y="855"/>
                        <a:pt x="3886" y="870"/>
                        <a:pt x="3865" y="877"/>
                      </a:cubicBezTo>
                      <a:cubicBezTo>
                        <a:pt x="3840" y="885"/>
                        <a:pt x="3814" y="888"/>
                        <a:pt x="3788" y="893"/>
                      </a:cubicBezTo>
                      <a:cubicBezTo>
                        <a:pt x="3823" y="900"/>
                        <a:pt x="3850" y="904"/>
                        <a:pt x="3885" y="891"/>
                      </a:cubicBezTo>
                      <a:cubicBezTo>
                        <a:pt x="3911" y="881"/>
                        <a:pt x="3947" y="843"/>
                        <a:pt x="3949" y="816"/>
                      </a:cubicBezTo>
                      <a:cubicBezTo>
                        <a:pt x="3952" y="782"/>
                        <a:pt x="3935" y="736"/>
                        <a:pt x="3915" y="714"/>
                      </a:cubicBezTo>
                      <a:cubicBezTo>
                        <a:pt x="3893" y="690"/>
                        <a:pt x="3861" y="678"/>
                        <a:pt x="3830" y="677"/>
                      </a:cubicBezTo>
                      <a:cubicBezTo>
                        <a:pt x="3791" y="676"/>
                        <a:pt x="3754" y="691"/>
                        <a:pt x="3722" y="711"/>
                      </a:cubicBezTo>
                      <a:cubicBezTo>
                        <a:pt x="3709" y="680"/>
                        <a:pt x="3683" y="655"/>
                        <a:pt x="3653" y="640"/>
                      </a:cubicBezTo>
                      <a:cubicBezTo>
                        <a:pt x="3684" y="640"/>
                        <a:pt x="3717" y="631"/>
                        <a:pt x="3739" y="607"/>
                      </a:cubicBezTo>
                      <a:cubicBezTo>
                        <a:pt x="3761" y="583"/>
                        <a:pt x="3772" y="570"/>
                        <a:pt x="3759" y="541"/>
                      </a:cubicBezTo>
                      <a:cubicBezTo>
                        <a:pt x="3746" y="511"/>
                        <a:pt x="3712" y="492"/>
                        <a:pt x="3682" y="485"/>
                      </a:cubicBezTo>
                      <a:cubicBezTo>
                        <a:pt x="3665" y="482"/>
                        <a:pt x="3649" y="480"/>
                        <a:pt x="3633" y="484"/>
                      </a:cubicBezTo>
                      <a:cubicBezTo>
                        <a:pt x="3619" y="487"/>
                        <a:pt x="3601" y="504"/>
                        <a:pt x="3600" y="519"/>
                      </a:cubicBezTo>
                      <a:cubicBezTo>
                        <a:pt x="3597" y="554"/>
                        <a:pt x="3623" y="555"/>
                        <a:pt x="3616" y="551"/>
                      </a:cubicBezTo>
                      <a:cubicBezTo>
                        <a:pt x="3613" y="550"/>
                        <a:pt x="3646" y="502"/>
                        <a:pt x="3651" y="503"/>
                      </a:cubicBezTo>
                      <a:cubicBezTo>
                        <a:pt x="3674" y="508"/>
                        <a:pt x="3702" y="522"/>
                        <a:pt x="3703" y="549"/>
                      </a:cubicBezTo>
                      <a:cubicBezTo>
                        <a:pt x="3704" y="572"/>
                        <a:pt x="3678" y="578"/>
                        <a:pt x="3660" y="580"/>
                      </a:cubicBezTo>
                      <a:cubicBezTo>
                        <a:pt x="3628" y="583"/>
                        <a:pt x="3594" y="578"/>
                        <a:pt x="3561" y="575"/>
                      </a:cubicBezTo>
                      <a:cubicBezTo>
                        <a:pt x="3523" y="571"/>
                        <a:pt x="3482" y="565"/>
                        <a:pt x="3446" y="580"/>
                      </a:cubicBezTo>
                      <a:cubicBezTo>
                        <a:pt x="3445" y="550"/>
                        <a:pt x="3444" y="520"/>
                        <a:pt x="3443" y="490"/>
                      </a:cubicBezTo>
                      <a:cubicBezTo>
                        <a:pt x="3442" y="467"/>
                        <a:pt x="3438" y="440"/>
                        <a:pt x="3448" y="418"/>
                      </a:cubicBezTo>
                      <a:cubicBezTo>
                        <a:pt x="3453" y="408"/>
                        <a:pt x="3461" y="398"/>
                        <a:pt x="3472" y="395"/>
                      </a:cubicBezTo>
                      <a:cubicBezTo>
                        <a:pt x="3483" y="391"/>
                        <a:pt x="3496" y="395"/>
                        <a:pt x="3506" y="401"/>
                      </a:cubicBezTo>
                      <a:cubicBezTo>
                        <a:pt x="3524" y="413"/>
                        <a:pt x="3550" y="463"/>
                        <a:pt x="3541" y="505"/>
                      </a:cubicBezTo>
                      <a:cubicBezTo>
                        <a:pt x="3562" y="489"/>
                        <a:pt x="3562" y="457"/>
                        <a:pt x="3556" y="433"/>
                      </a:cubicBezTo>
                      <a:cubicBezTo>
                        <a:pt x="3549" y="407"/>
                        <a:pt x="3526" y="371"/>
                        <a:pt x="3501" y="363"/>
                      </a:cubicBezTo>
                      <a:cubicBezTo>
                        <a:pt x="3474" y="354"/>
                        <a:pt x="3437" y="361"/>
                        <a:pt x="3416" y="380"/>
                      </a:cubicBezTo>
                      <a:cubicBezTo>
                        <a:pt x="3393" y="400"/>
                        <a:pt x="3385" y="419"/>
                        <a:pt x="3383" y="449"/>
                      </a:cubicBezTo>
                      <a:cubicBezTo>
                        <a:pt x="3373" y="413"/>
                        <a:pt x="3353" y="374"/>
                        <a:pt x="3311" y="375"/>
                      </a:cubicBezTo>
                      <a:cubicBezTo>
                        <a:pt x="3269" y="376"/>
                        <a:pt x="3230" y="407"/>
                        <a:pt x="3201" y="434"/>
                      </a:cubicBezTo>
                      <a:cubicBezTo>
                        <a:pt x="3183" y="450"/>
                        <a:pt x="3165" y="468"/>
                        <a:pt x="3150" y="487"/>
                      </a:cubicBezTo>
                      <a:cubicBezTo>
                        <a:pt x="3173" y="445"/>
                        <a:pt x="3202" y="441"/>
                        <a:pt x="3204" y="392"/>
                      </a:cubicBezTo>
                      <a:cubicBezTo>
                        <a:pt x="3249" y="412"/>
                        <a:pt x="3318" y="388"/>
                        <a:pt x="3323" y="335"/>
                      </a:cubicBezTo>
                      <a:cubicBezTo>
                        <a:pt x="3325" y="315"/>
                        <a:pt x="3318" y="289"/>
                        <a:pt x="3300" y="277"/>
                      </a:cubicBezTo>
                      <a:cubicBezTo>
                        <a:pt x="3291" y="270"/>
                        <a:pt x="3271" y="270"/>
                        <a:pt x="3260" y="273"/>
                      </a:cubicBezTo>
                      <a:cubicBezTo>
                        <a:pt x="3254" y="275"/>
                        <a:pt x="3270" y="284"/>
                        <a:pt x="3266" y="290"/>
                      </a:cubicBezTo>
                      <a:cubicBezTo>
                        <a:pt x="3264" y="293"/>
                        <a:pt x="3289" y="318"/>
                        <a:pt x="3286" y="329"/>
                      </a:cubicBezTo>
                      <a:cubicBezTo>
                        <a:pt x="3277" y="357"/>
                        <a:pt x="3228" y="358"/>
                        <a:pt x="3216" y="333"/>
                      </a:cubicBezTo>
                      <a:cubicBezTo>
                        <a:pt x="3209" y="319"/>
                        <a:pt x="3199" y="257"/>
                        <a:pt x="3192" y="243"/>
                      </a:cubicBezTo>
                      <a:cubicBezTo>
                        <a:pt x="3185" y="230"/>
                        <a:pt x="3175" y="218"/>
                        <a:pt x="3164" y="209"/>
                      </a:cubicBezTo>
                      <a:cubicBezTo>
                        <a:pt x="3143" y="189"/>
                        <a:pt x="3114" y="177"/>
                        <a:pt x="3086" y="173"/>
                      </a:cubicBezTo>
                      <a:cubicBezTo>
                        <a:pt x="3049" y="169"/>
                        <a:pt x="3011" y="178"/>
                        <a:pt x="2978" y="195"/>
                      </a:cubicBezTo>
                      <a:cubicBezTo>
                        <a:pt x="2962" y="204"/>
                        <a:pt x="2946" y="214"/>
                        <a:pt x="2933" y="226"/>
                      </a:cubicBezTo>
                      <a:cubicBezTo>
                        <a:pt x="2924" y="234"/>
                        <a:pt x="2906" y="254"/>
                        <a:pt x="2917" y="267"/>
                      </a:cubicBezTo>
                      <a:cubicBezTo>
                        <a:pt x="2913" y="268"/>
                        <a:pt x="2908" y="258"/>
                        <a:pt x="2906" y="255"/>
                      </a:cubicBezTo>
                      <a:cubicBezTo>
                        <a:pt x="2899" y="248"/>
                        <a:pt x="2893" y="240"/>
                        <a:pt x="2888" y="231"/>
                      </a:cubicBezTo>
                      <a:cubicBezTo>
                        <a:pt x="2880" y="216"/>
                        <a:pt x="2880" y="201"/>
                        <a:pt x="2891" y="187"/>
                      </a:cubicBezTo>
                      <a:cubicBezTo>
                        <a:pt x="2913" y="161"/>
                        <a:pt x="2961" y="200"/>
                        <a:pt x="2991" y="187"/>
                      </a:cubicBezTo>
                      <a:cubicBezTo>
                        <a:pt x="2946" y="168"/>
                        <a:pt x="2893" y="129"/>
                        <a:pt x="2858" y="168"/>
                      </a:cubicBezTo>
                      <a:cubicBezTo>
                        <a:pt x="2849" y="152"/>
                        <a:pt x="2836" y="138"/>
                        <a:pt x="2820" y="128"/>
                      </a:cubicBezTo>
                      <a:cubicBezTo>
                        <a:pt x="2803" y="116"/>
                        <a:pt x="2788" y="108"/>
                        <a:pt x="2766" y="106"/>
                      </a:cubicBezTo>
                      <a:cubicBezTo>
                        <a:pt x="2770" y="59"/>
                        <a:pt x="2727" y="28"/>
                        <a:pt x="2683" y="10"/>
                      </a:cubicBezTo>
                      <a:cubicBezTo>
                        <a:pt x="2659" y="0"/>
                        <a:pt x="2622" y="1"/>
                        <a:pt x="2597" y="11"/>
                      </a:cubicBezTo>
                      <a:cubicBezTo>
                        <a:pt x="2575" y="20"/>
                        <a:pt x="2557" y="58"/>
                        <a:pt x="2561" y="84"/>
                      </a:cubicBezTo>
                      <a:cubicBezTo>
                        <a:pt x="2565" y="110"/>
                        <a:pt x="2603" y="132"/>
                        <a:pt x="2627" y="122"/>
                      </a:cubicBezTo>
                      <a:cubicBezTo>
                        <a:pt x="2607" y="120"/>
                        <a:pt x="2582" y="100"/>
                        <a:pt x="2594" y="65"/>
                      </a:cubicBezTo>
                      <a:cubicBezTo>
                        <a:pt x="2597" y="55"/>
                        <a:pt x="2591" y="48"/>
                        <a:pt x="2600" y="43"/>
                      </a:cubicBezTo>
                      <a:cubicBezTo>
                        <a:pt x="2618" y="34"/>
                        <a:pt x="2642" y="38"/>
                        <a:pt x="2659" y="48"/>
                      </a:cubicBezTo>
                      <a:cubicBezTo>
                        <a:pt x="2677" y="59"/>
                        <a:pt x="2688" y="79"/>
                        <a:pt x="2689" y="100"/>
                      </a:cubicBezTo>
                      <a:cubicBezTo>
                        <a:pt x="2690" y="110"/>
                        <a:pt x="2688" y="120"/>
                        <a:pt x="2685" y="129"/>
                      </a:cubicBezTo>
                      <a:cubicBezTo>
                        <a:pt x="2682" y="139"/>
                        <a:pt x="2677" y="144"/>
                        <a:pt x="2669" y="151"/>
                      </a:cubicBezTo>
                      <a:cubicBezTo>
                        <a:pt x="2646" y="170"/>
                        <a:pt x="2626" y="191"/>
                        <a:pt x="2608" y="214"/>
                      </a:cubicBezTo>
                      <a:cubicBezTo>
                        <a:pt x="2599" y="192"/>
                        <a:pt x="2593" y="169"/>
                        <a:pt x="2583" y="148"/>
                      </a:cubicBezTo>
                      <a:cubicBezTo>
                        <a:pt x="2573" y="129"/>
                        <a:pt x="2560" y="111"/>
                        <a:pt x="2544" y="96"/>
                      </a:cubicBezTo>
                      <a:cubicBezTo>
                        <a:pt x="2513" y="68"/>
                        <a:pt x="2473" y="50"/>
                        <a:pt x="2431" y="48"/>
                      </a:cubicBezTo>
                      <a:cubicBezTo>
                        <a:pt x="2389" y="45"/>
                        <a:pt x="2347" y="58"/>
                        <a:pt x="2313" y="83"/>
                      </a:cubicBezTo>
                      <a:cubicBezTo>
                        <a:pt x="2295" y="96"/>
                        <a:pt x="2281" y="112"/>
                        <a:pt x="2268" y="131"/>
                      </a:cubicBezTo>
                      <a:cubicBezTo>
                        <a:pt x="2257" y="146"/>
                        <a:pt x="2246" y="164"/>
                        <a:pt x="2230" y="176"/>
                      </a:cubicBezTo>
                      <a:cubicBezTo>
                        <a:pt x="2212" y="189"/>
                        <a:pt x="2192" y="186"/>
                        <a:pt x="2176" y="172"/>
                      </a:cubicBezTo>
                      <a:cubicBezTo>
                        <a:pt x="2169" y="165"/>
                        <a:pt x="2163" y="157"/>
                        <a:pt x="2158" y="148"/>
                      </a:cubicBezTo>
                      <a:cubicBezTo>
                        <a:pt x="2156" y="146"/>
                        <a:pt x="2158" y="102"/>
                        <a:pt x="2165" y="95"/>
                      </a:cubicBezTo>
                      <a:cubicBezTo>
                        <a:pt x="2180" y="81"/>
                        <a:pt x="2201" y="73"/>
                        <a:pt x="2220" y="66"/>
                      </a:cubicBezTo>
                      <a:cubicBezTo>
                        <a:pt x="2192" y="61"/>
                        <a:pt x="2160" y="74"/>
                        <a:pt x="2142" y="95"/>
                      </a:cubicBezTo>
                      <a:cubicBezTo>
                        <a:pt x="2132" y="106"/>
                        <a:pt x="2123" y="125"/>
                        <a:pt x="2122" y="140"/>
                      </a:cubicBezTo>
                      <a:cubicBezTo>
                        <a:pt x="2121" y="152"/>
                        <a:pt x="2124" y="166"/>
                        <a:pt x="2130" y="177"/>
                      </a:cubicBezTo>
                      <a:cubicBezTo>
                        <a:pt x="2086" y="158"/>
                        <a:pt x="2047" y="153"/>
                        <a:pt x="2002" y="174"/>
                      </a:cubicBezTo>
                      <a:cubicBezTo>
                        <a:pt x="2016" y="145"/>
                        <a:pt x="1998" y="106"/>
                        <a:pt x="1982" y="79"/>
                      </a:cubicBezTo>
                      <a:cubicBezTo>
                        <a:pt x="1968" y="57"/>
                        <a:pt x="1945" y="34"/>
                        <a:pt x="1917" y="41"/>
                      </a:cubicBezTo>
                      <a:cubicBezTo>
                        <a:pt x="1866" y="54"/>
                        <a:pt x="1836" y="109"/>
                        <a:pt x="1830" y="158"/>
                      </a:cubicBezTo>
                      <a:cubicBezTo>
                        <a:pt x="1826" y="195"/>
                        <a:pt x="1834" y="234"/>
                        <a:pt x="1845" y="270"/>
                      </a:cubicBezTo>
                      <a:cubicBezTo>
                        <a:pt x="1787" y="229"/>
                        <a:pt x="1709" y="228"/>
                        <a:pt x="1646" y="259"/>
                      </a:cubicBezTo>
                      <a:cubicBezTo>
                        <a:pt x="1639" y="262"/>
                        <a:pt x="1606" y="282"/>
                        <a:pt x="1599" y="285"/>
                      </a:cubicBezTo>
                      <a:cubicBezTo>
                        <a:pt x="1552" y="311"/>
                        <a:pt x="1529" y="274"/>
                        <a:pt x="1527" y="266"/>
                      </a:cubicBezTo>
                      <a:cubicBezTo>
                        <a:pt x="1524" y="250"/>
                        <a:pt x="1549" y="236"/>
                        <a:pt x="1561" y="232"/>
                      </a:cubicBezTo>
                      <a:cubicBezTo>
                        <a:pt x="1592" y="222"/>
                        <a:pt x="1626" y="250"/>
                        <a:pt x="1624" y="276"/>
                      </a:cubicBezTo>
                      <a:cubicBezTo>
                        <a:pt x="1626" y="275"/>
                        <a:pt x="1622" y="253"/>
                        <a:pt x="1620" y="246"/>
                      </a:cubicBezTo>
                      <a:cubicBezTo>
                        <a:pt x="1613" y="225"/>
                        <a:pt x="1593" y="213"/>
                        <a:pt x="1572" y="210"/>
                      </a:cubicBezTo>
                      <a:cubicBezTo>
                        <a:pt x="1552" y="208"/>
                        <a:pt x="1529" y="210"/>
                        <a:pt x="1513" y="221"/>
                      </a:cubicBezTo>
                      <a:cubicBezTo>
                        <a:pt x="1504" y="227"/>
                        <a:pt x="1493" y="241"/>
                        <a:pt x="1489" y="251"/>
                      </a:cubicBezTo>
                      <a:cubicBezTo>
                        <a:pt x="1485" y="263"/>
                        <a:pt x="1488" y="281"/>
                        <a:pt x="1492" y="293"/>
                      </a:cubicBezTo>
                      <a:cubicBezTo>
                        <a:pt x="1500" y="318"/>
                        <a:pt x="1506" y="323"/>
                        <a:pt x="1509" y="331"/>
                      </a:cubicBezTo>
                      <a:cubicBezTo>
                        <a:pt x="1479" y="350"/>
                        <a:pt x="1469" y="360"/>
                        <a:pt x="1456" y="393"/>
                      </a:cubicBezTo>
                      <a:cubicBezTo>
                        <a:pt x="1449" y="410"/>
                        <a:pt x="1448" y="431"/>
                        <a:pt x="1438" y="447"/>
                      </a:cubicBezTo>
                      <a:cubicBezTo>
                        <a:pt x="1429" y="461"/>
                        <a:pt x="1411" y="466"/>
                        <a:pt x="1395" y="468"/>
                      </a:cubicBezTo>
                      <a:cubicBezTo>
                        <a:pt x="1374" y="470"/>
                        <a:pt x="1352" y="469"/>
                        <a:pt x="1331" y="465"/>
                      </a:cubicBezTo>
                      <a:cubicBezTo>
                        <a:pt x="1314" y="462"/>
                        <a:pt x="1296" y="457"/>
                        <a:pt x="1288" y="441"/>
                      </a:cubicBezTo>
                      <a:cubicBezTo>
                        <a:pt x="1278" y="425"/>
                        <a:pt x="1281" y="430"/>
                        <a:pt x="1287" y="413"/>
                      </a:cubicBezTo>
                      <a:cubicBezTo>
                        <a:pt x="1293" y="397"/>
                        <a:pt x="1304" y="382"/>
                        <a:pt x="1321" y="376"/>
                      </a:cubicBezTo>
                      <a:cubicBezTo>
                        <a:pt x="1357" y="363"/>
                        <a:pt x="1402" y="409"/>
                        <a:pt x="1386" y="450"/>
                      </a:cubicBezTo>
                      <a:cubicBezTo>
                        <a:pt x="1419" y="402"/>
                        <a:pt x="1376" y="366"/>
                        <a:pt x="1344" y="356"/>
                      </a:cubicBezTo>
                      <a:cubicBezTo>
                        <a:pt x="1306" y="344"/>
                        <a:pt x="1270" y="371"/>
                        <a:pt x="1252" y="403"/>
                      </a:cubicBezTo>
                      <a:cubicBezTo>
                        <a:pt x="1234" y="438"/>
                        <a:pt x="1229" y="478"/>
                        <a:pt x="1255" y="509"/>
                      </a:cubicBezTo>
                      <a:cubicBezTo>
                        <a:pt x="1276" y="513"/>
                        <a:pt x="1294" y="519"/>
                        <a:pt x="1314" y="523"/>
                      </a:cubicBezTo>
                      <a:cubicBezTo>
                        <a:pt x="1318" y="524"/>
                        <a:pt x="1348" y="526"/>
                        <a:pt x="1357" y="527"/>
                      </a:cubicBezTo>
                      <a:cubicBezTo>
                        <a:pt x="1398" y="530"/>
                        <a:pt x="1444" y="525"/>
                        <a:pt x="1473" y="493"/>
                      </a:cubicBezTo>
                      <a:cubicBezTo>
                        <a:pt x="1469" y="519"/>
                        <a:pt x="1467" y="546"/>
                        <a:pt x="1470" y="572"/>
                      </a:cubicBezTo>
                      <a:cubicBezTo>
                        <a:pt x="1423" y="555"/>
                        <a:pt x="1375" y="539"/>
                        <a:pt x="1327" y="527"/>
                      </a:cubicBezTo>
                      <a:cubicBezTo>
                        <a:pt x="1300" y="529"/>
                        <a:pt x="1274" y="531"/>
                        <a:pt x="1256" y="511"/>
                      </a:cubicBezTo>
                      <a:cubicBezTo>
                        <a:pt x="1223" y="505"/>
                        <a:pt x="1187" y="501"/>
                        <a:pt x="1153" y="501"/>
                      </a:cubicBezTo>
                      <a:cubicBezTo>
                        <a:pt x="1122" y="501"/>
                        <a:pt x="1099" y="506"/>
                        <a:pt x="1069" y="515"/>
                      </a:cubicBezTo>
                      <a:cubicBezTo>
                        <a:pt x="1115" y="500"/>
                        <a:pt x="1128" y="486"/>
                        <a:pt x="1111" y="451"/>
                      </a:cubicBezTo>
                      <a:cubicBezTo>
                        <a:pt x="1097" y="423"/>
                        <a:pt x="1058" y="404"/>
                        <a:pt x="1027" y="411"/>
                      </a:cubicBezTo>
                      <a:cubicBezTo>
                        <a:pt x="1013" y="415"/>
                        <a:pt x="1002" y="421"/>
                        <a:pt x="993" y="440"/>
                      </a:cubicBezTo>
                      <a:cubicBezTo>
                        <a:pt x="991" y="443"/>
                        <a:pt x="996" y="451"/>
                        <a:pt x="998" y="453"/>
                      </a:cubicBezTo>
                      <a:cubicBezTo>
                        <a:pt x="1000" y="456"/>
                        <a:pt x="1000" y="455"/>
                        <a:pt x="1001" y="452"/>
                      </a:cubicBezTo>
                      <a:cubicBezTo>
                        <a:pt x="1003" y="447"/>
                        <a:pt x="1007" y="443"/>
                        <a:pt x="1012" y="442"/>
                      </a:cubicBezTo>
                      <a:cubicBezTo>
                        <a:pt x="1023" y="438"/>
                        <a:pt x="1037" y="442"/>
                        <a:pt x="1046" y="447"/>
                      </a:cubicBezTo>
                      <a:cubicBezTo>
                        <a:pt x="1053" y="451"/>
                        <a:pt x="1060" y="458"/>
                        <a:pt x="1062" y="466"/>
                      </a:cubicBezTo>
                      <a:cubicBezTo>
                        <a:pt x="1064" y="475"/>
                        <a:pt x="1045" y="449"/>
                        <a:pt x="1039" y="456"/>
                      </a:cubicBezTo>
                      <a:cubicBezTo>
                        <a:pt x="1023" y="472"/>
                        <a:pt x="1002" y="481"/>
                        <a:pt x="982" y="491"/>
                      </a:cubicBezTo>
                      <a:cubicBezTo>
                        <a:pt x="962" y="501"/>
                        <a:pt x="943" y="514"/>
                        <a:pt x="929" y="532"/>
                      </a:cubicBezTo>
                      <a:cubicBezTo>
                        <a:pt x="924" y="487"/>
                        <a:pt x="893" y="446"/>
                        <a:pt x="850" y="431"/>
                      </a:cubicBezTo>
                      <a:cubicBezTo>
                        <a:pt x="810" y="417"/>
                        <a:pt x="758" y="430"/>
                        <a:pt x="736" y="478"/>
                      </a:cubicBezTo>
                      <a:cubicBezTo>
                        <a:pt x="726" y="500"/>
                        <a:pt x="730" y="539"/>
                        <a:pt x="746" y="559"/>
                      </a:cubicBezTo>
                      <a:cubicBezTo>
                        <a:pt x="759" y="574"/>
                        <a:pt x="808" y="593"/>
                        <a:pt x="817" y="596"/>
                      </a:cubicBezTo>
                      <a:cubicBezTo>
                        <a:pt x="821" y="598"/>
                        <a:pt x="765" y="546"/>
                        <a:pt x="778" y="496"/>
                      </a:cubicBezTo>
                      <a:cubicBezTo>
                        <a:pt x="785" y="472"/>
                        <a:pt x="821" y="482"/>
                        <a:pt x="833" y="488"/>
                      </a:cubicBezTo>
                      <a:cubicBezTo>
                        <a:pt x="862" y="501"/>
                        <a:pt x="874" y="528"/>
                        <a:pt x="875" y="558"/>
                      </a:cubicBezTo>
                      <a:cubicBezTo>
                        <a:pt x="876" y="592"/>
                        <a:pt x="872" y="628"/>
                        <a:pt x="864" y="661"/>
                      </a:cubicBezTo>
                      <a:cubicBezTo>
                        <a:pt x="835" y="630"/>
                        <a:pt x="798" y="604"/>
                        <a:pt x="755" y="599"/>
                      </a:cubicBezTo>
                      <a:cubicBezTo>
                        <a:pt x="714" y="595"/>
                        <a:pt x="670" y="609"/>
                        <a:pt x="645" y="643"/>
                      </a:cubicBezTo>
                      <a:cubicBezTo>
                        <a:pt x="638" y="652"/>
                        <a:pt x="633" y="662"/>
                        <a:pt x="628" y="672"/>
                      </a:cubicBezTo>
                      <a:cubicBezTo>
                        <a:pt x="623" y="682"/>
                        <a:pt x="619" y="693"/>
                        <a:pt x="611" y="701"/>
                      </a:cubicBezTo>
                      <a:cubicBezTo>
                        <a:pt x="598" y="713"/>
                        <a:pt x="578" y="733"/>
                        <a:pt x="562" y="737"/>
                      </a:cubicBezTo>
                      <a:cubicBezTo>
                        <a:pt x="536" y="743"/>
                        <a:pt x="505" y="741"/>
                        <a:pt x="497" y="709"/>
                      </a:cubicBezTo>
                      <a:cubicBezTo>
                        <a:pt x="493" y="688"/>
                        <a:pt x="501" y="673"/>
                        <a:pt x="521" y="666"/>
                      </a:cubicBezTo>
                      <a:cubicBezTo>
                        <a:pt x="542" y="658"/>
                        <a:pt x="570" y="672"/>
                        <a:pt x="582" y="691"/>
                      </a:cubicBezTo>
                      <a:cubicBezTo>
                        <a:pt x="575" y="665"/>
                        <a:pt x="541" y="638"/>
                        <a:pt x="516" y="642"/>
                      </a:cubicBezTo>
                      <a:cubicBezTo>
                        <a:pt x="476" y="647"/>
                        <a:pt x="456" y="679"/>
                        <a:pt x="455" y="708"/>
                      </a:cubicBezTo>
                      <a:cubicBezTo>
                        <a:pt x="454" y="737"/>
                        <a:pt x="480" y="771"/>
                        <a:pt x="504" y="788"/>
                      </a:cubicBezTo>
                      <a:cubicBezTo>
                        <a:pt x="525" y="803"/>
                        <a:pt x="636" y="762"/>
                        <a:pt x="658" y="738"/>
                      </a:cubicBezTo>
                      <a:cubicBezTo>
                        <a:pt x="646" y="775"/>
                        <a:pt x="644" y="814"/>
                        <a:pt x="645" y="852"/>
                      </a:cubicBezTo>
                      <a:cubicBezTo>
                        <a:pt x="645" y="892"/>
                        <a:pt x="650" y="933"/>
                        <a:pt x="658" y="972"/>
                      </a:cubicBezTo>
                      <a:cubicBezTo>
                        <a:pt x="617" y="981"/>
                        <a:pt x="593" y="984"/>
                        <a:pt x="551" y="985"/>
                      </a:cubicBezTo>
                      <a:cubicBezTo>
                        <a:pt x="589" y="978"/>
                        <a:pt x="605" y="956"/>
                        <a:pt x="604" y="922"/>
                      </a:cubicBezTo>
                      <a:cubicBezTo>
                        <a:pt x="604" y="903"/>
                        <a:pt x="598" y="874"/>
                        <a:pt x="580" y="861"/>
                      </a:cubicBezTo>
                      <a:cubicBezTo>
                        <a:pt x="564" y="849"/>
                        <a:pt x="536" y="848"/>
                        <a:pt x="521" y="867"/>
                      </a:cubicBezTo>
                      <a:cubicBezTo>
                        <a:pt x="517" y="872"/>
                        <a:pt x="520" y="879"/>
                        <a:pt x="526" y="879"/>
                      </a:cubicBezTo>
                      <a:cubicBezTo>
                        <a:pt x="535" y="880"/>
                        <a:pt x="539" y="889"/>
                        <a:pt x="533" y="903"/>
                      </a:cubicBezTo>
                      <a:cubicBezTo>
                        <a:pt x="529" y="913"/>
                        <a:pt x="523" y="915"/>
                        <a:pt x="513" y="913"/>
                      </a:cubicBezTo>
                      <a:cubicBezTo>
                        <a:pt x="503" y="910"/>
                        <a:pt x="492" y="906"/>
                        <a:pt x="481" y="905"/>
                      </a:cubicBezTo>
                      <a:cubicBezTo>
                        <a:pt x="455" y="901"/>
                        <a:pt x="428" y="902"/>
                        <a:pt x="403" y="913"/>
                      </a:cubicBezTo>
                      <a:cubicBezTo>
                        <a:pt x="380" y="923"/>
                        <a:pt x="360" y="941"/>
                        <a:pt x="351" y="966"/>
                      </a:cubicBezTo>
                      <a:cubicBezTo>
                        <a:pt x="346" y="980"/>
                        <a:pt x="344" y="995"/>
                        <a:pt x="346" y="1010"/>
                      </a:cubicBezTo>
                      <a:cubicBezTo>
                        <a:pt x="347" y="1016"/>
                        <a:pt x="349" y="1022"/>
                        <a:pt x="348" y="1028"/>
                      </a:cubicBezTo>
                      <a:cubicBezTo>
                        <a:pt x="346" y="1035"/>
                        <a:pt x="346" y="1057"/>
                        <a:pt x="347" y="1065"/>
                      </a:cubicBezTo>
                      <a:cubicBezTo>
                        <a:pt x="323" y="1038"/>
                        <a:pt x="277" y="1030"/>
                        <a:pt x="246" y="1047"/>
                      </a:cubicBezTo>
                      <a:cubicBezTo>
                        <a:pt x="214" y="1064"/>
                        <a:pt x="196" y="1093"/>
                        <a:pt x="192" y="1128"/>
                      </a:cubicBezTo>
                      <a:cubicBezTo>
                        <a:pt x="189" y="1160"/>
                        <a:pt x="201" y="1213"/>
                        <a:pt x="225" y="1237"/>
                      </a:cubicBezTo>
                      <a:cubicBezTo>
                        <a:pt x="252" y="1265"/>
                        <a:pt x="293" y="1245"/>
                        <a:pt x="329" y="1237"/>
                      </a:cubicBezTo>
                      <a:cubicBezTo>
                        <a:pt x="354" y="1231"/>
                        <a:pt x="379" y="1223"/>
                        <a:pt x="403" y="1215"/>
                      </a:cubicBezTo>
                      <a:cubicBezTo>
                        <a:pt x="416" y="1211"/>
                        <a:pt x="429" y="1207"/>
                        <a:pt x="442" y="1203"/>
                      </a:cubicBezTo>
                      <a:cubicBezTo>
                        <a:pt x="449" y="1202"/>
                        <a:pt x="455" y="1200"/>
                        <a:pt x="461" y="1199"/>
                      </a:cubicBezTo>
                      <a:cubicBezTo>
                        <a:pt x="467" y="1198"/>
                        <a:pt x="472" y="1196"/>
                        <a:pt x="477" y="1199"/>
                      </a:cubicBezTo>
                      <a:cubicBezTo>
                        <a:pt x="427" y="1211"/>
                        <a:pt x="377" y="1225"/>
                        <a:pt x="333" y="1250"/>
                      </a:cubicBezTo>
                      <a:cubicBezTo>
                        <a:pt x="295" y="1270"/>
                        <a:pt x="248" y="1308"/>
                        <a:pt x="246" y="1361"/>
                      </a:cubicBezTo>
                      <a:cubicBezTo>
                        <a:pt x="244" y="1387"/>
                        <a:pt x="262" y="1417"/>
                        <a:pt x="283" y="1432"/>
                      </a:cubicBezTo>
                      <a:cubicBezTo>
                        <a:pt x="247" y="1454"/>
                        <a:pt x="245" y="1480"/>
                        <a:pt x="215" y="1509"/>
                      </a:cubicBezTo>
                      <a:cubicBezTo>
                        <a:pt x="228" y="1497"/>
                        <a:pt x="236" y="1470"/>
                        <a:pt x="224" y="1451"/>
                      </a:cubicBezTo>
                      <a:cubicBezTo>
                        <a:pt x="214" y="1434"/>
                        <a:pt x="182" y="1426"/>
                        <a:pt x="164" y="1428"/>
                      </a:cubicBezTo>
                      <a:cubicBezTo>
                        <a:pt x="144" y="1430"/>
                        <a:pt x="126" y="1440"/>
                        <a:pt x="115" y="1458"/>
                      </a:cubicBezTo>
                      <a:cubicBezTo>
                        <a:pt x="101" y="1483"/>
                        <a:pt x="107" y="1506"/>
                        <a:pt x="113" y="1515"/>
                      </a:cubicBezTo>
                      <a:cubicBezTo>
                        <a:pt x="125" y="1487"/>
                        <a:pt x="159" y="1464"/>
                        <a:pt x="183" y="1488"/>
                      </a:cubicBezTo>
                      <a:cubicBezTo>
                        <a:pt x="160" y="1507"/>
                        <a:pt x="122" y="1520"/>
                        <a:pt x="96" y="1551"/>
                      </a:cubicBezTo>
                      <a:cubicBezTo>
                        <a:pt x="70" y="1582"/>
                        <a:pt x="69" y="1613"/>
                        <a:pt x="73" y="1638"/>
                      </a:cubicBezTo>
                      <a:cubicBezTo>
                        <a:pt x="77" y="1664"/>
                        <a:pt x="86" y="1682"/>
                        <a:pt x="105" y="1700"/>
                      </a:cubicBezTo>
                      <a:cubicBezTo>
                        <a:pt x="71" y="1699"/>
                        <a:pt x="49" y="1729"/>
                        <a:pt x="45" y="1764"/>
                      </a:cubicBezTo>
                      <a:cubicBezTo>
                        <a:pt x="43" y="1785"/>
                        <a:pt x="55" y="1808"/>
                        <a:pt x="65" y="1826"/>
                      </a:cubicBezTo>
                      <a:cubicBezTo>
                        <a:pt x="76" y="1842"/>
                        <a:pt x="88" y="1849"/>
                        <a:pt x="108" y="1854"/>
                      </a:cubicBezTo>
                      <a:cubicBezTo>
                        <a:pt x="132" y="1862"/>
                        <a:pt x="163" y="1829"/>
                        <a:pt x="187" y="1821"/>
                      </a:cubicBezTo>
                      <a:cubicBezTo>
                        <a:pt x="182" y="1826"/>
                        <a:pt x="128" y="1857"/>
                        <a:pt x="115" y="1865"/>
                      </a:cubicBezTo>
                      <a:cubicBezTo>
                        <a:pt x="91" y="1882"/>
                        <a:pt x="69" y="1903"/>
                        <a:pt x="53" y="1927"/>
                      </a:cubicBezTo>
                      <a:cubicBezTo>
                        <a:pt x="22" y="1972"/>
                        <a:pt x="5" y="2033"/>
                        <a:pt x="23" y="2086"/>
                      </a:cubicBezTo>
                      <a:cubicBezTo>
                        <a:pt x="32" y="2112"/>
                        <a:pt x="50" y="2136"/>
                        <a:pt x="73" y="2151"/>
                      </a:cubicBezTo>
                      <a:cubicBezTo>
                        <a:pt x="86" y="2160"/>
                        <a:pt x="100" y="2166"/>
                        <a:pt x="115" y="2170"/>
                      </a:cubicBezTo>
                      <a:cubicBezTo>
                        <a:pt x="129" y="2173"/>
                        <a:pt x="144" y="2173"/>
                        <a:pt x="158" y="2177"/>
                      </a:cubicBezTo>
                      <a:cubicBezTo>
                        <a:pt x="171" y="2181"/>
                        <a:pt x="179" y="2189"/>
                        <a:pt x="179" y="2203"/>
                      </a:cubicBezTo>
                      <a:cubicBezTo>
                        <a:pt x="180" y="2215"/>
                        <a:pt x="168" y="2267"/>
                        <a:pt x="160" y="2276"/>
                      </a:cubicBezTo>
                      <a:cubicBezTo>
                        <a:pt x="150" y="2287"/>
                        <a:pt x="137" y="2295"/>
                        <a:pt x="124" y="2302"/>
                      </a:cubicBezTo>
                      <a:cubicBezTo>
                        <a:pt x="110" y="2309"/>
                        <a:pt x="95" y="2315"/>
                        <a:pt x="80" y="2318"/>
                      </a:cubicBezTo>
                      <a:cubicBezTo>
                        <a:pt x="64" y="2320"/>
                        <a:pt x="48" y="2317"/>
                        <a:pt x="36" y="2306"/>
                      </a:cubicBezTo>
                      <a:cubicBezTo>
                        <a:pt x="26" y="2296"/>
                        <a:pt x="20" y="2282"/>
                        <a:pt x="25" y="2269"/>
                      </a:cubicBezTo>
                      <a:cubicBezTo>
                        <a:pt x="31" y="2256"/>
                        <a:pt x="53" y="2246"/>
                        <a:pt x="67" y="2246"/>
                      </a:cubicBezTo>
                      <a:cubicBezTo>
                        <a:pt x="83" y="2246"/>
                        <a:pt x="107" y="2259"/>
                        <a:pt x="121" y="2267"/>
                      </a:cubicBezTo>
                      <a:cubicBezTo>
                        <a:pt x="106" y="2251"/>
                        <a:pt x="77" y="2232"/>
                        <a:pt x="55" y="2234"/>
                      </a:cubicBezTo>
                      <a:cubicBezTo>
                        <a:pt x="34" y="2236"/>
                        <a:pt x="9" y="2255"/>
                        <a:pt x="5" y="2276"/>
                      </a:cubicBezTo>
                      <a:cubicBezTo>
                        <a:pt x="0" y="2297"/>
                        <a:pt x="7" y="2326"/>
                        <a:pt x="23" y="2339"/>
                      </a:cubicBezTo>
                      <a:cubicBezTo>
                        <a:pt x="41" y="2355"/>
                        <a:pt x="71" y="2361"/>
                        <a:pt x="95" y="2359"/>
                      </a:cubicBezTo>
                      <a:cubicBezTo>
                        <a:pt x="123" y="2357"/>
                        <a:pt x="150" y="2340"/>
                        <a:pt x="175" y="2325"/>
                      </a:cubicBezTo>
                      <a:cubicBezTo>
                        <a:pt x="148" y="2384"/>
                        <a:pt x="100" y="2464"/>
                        <a:pt x="164" y="2513"/>
                      </a:cubicBezTo>
                      <a:cubicBezTo>
                        <a:pt x="115" y="2541"/>
                        <a:pt x="117" y="2624"/>
                        <a:pt x="127" y="2648"/>
                      </a:cubicBezTo>
                      <a:cubicBezTo>
                        <a:pt x="144" y="2685"/>
                        <a:pt x="189" y="2729"/>
                        <a:pt x="244" y="2703"/>
                      </a:cubicBezTo>
                      <a:cubicBezTo>
                        <a:pt x="255" y="2697"/>
                        <a:pt x="266" y="2689"/>
                        <a:pt x="271" y="2677"/>
                      </a:cubicBezTo>
                      <a:cubicBezTo>
                        <a:pt x="273" y="2672"/>
                        <a:pt x="274" y="2665"/>
                        <a:pt x="269" y="2660"/>
                      </a:cubicBezTo>
                      <a:cubicBezTo>
                        <a:pt x="268" y="2659"/>
                        <a:pt x="265" y="2657"/>
                        <a:pt x="263" y="2657"/>
                      </a:cubicBezTo>
                      <a:cubicBezTo>
                        <a:pt x="262" y="2656"/>
                        <a:pt x="246" y="2666"/>
                        <a:pt x="244" y="2667"/>
                      </a:cubicBezTo>
                      <a:cubicBezTo>
                        <a:pt x="239" y="2669"/>
                        <a:pt x="233" y="2670"/>
                        <a:pt x="227" y="2669"/>
                      </a:cubicBezTo>
                      <a:cubicBezTo>
                        <a:pt x="217" y="2668"/>
                        <a:pt x="207" y="2663"/>
                        <a:pt x="200" y="2655"/>
                      </a:cubicBezTo>
                      <a:cubicBezTo>
                        <a:pt x="189" y="2641"/>
                        <a:pt x="182" y="2572"/>
                        <a:pt x="192" y="2558"/>
                      </a:cubicBezTo>
                      <a:cubicBezTo>
                        <a:pt x="205" y="2541"/>
                        <a:pt x="225" y="2534"/>
                        <a:pt x="244" y="2528"/>
                      </a:cubicBezTo>
                      <a:cubicBezTo>
                        <a:pt x="255" y="2524"/>
                        <a:pt x="267" y="2520"/>
                        <a:pt x="279" y="2518"/>
                      </a:cubicBezTo>
                      <a:cubicBezTo>
                        <a:pt x="291" y="2515"/>
                        <a:pt x="304" y="2516"/>
                        <a:pt x="316" y="2516"/>
                      </a:cubicBezTo>
                      <a:cubicBezTo>
                        <a:pt x="330" y="2516"/>
                        <a:pt x="345" y="2515"/>
                        <a:pt x="359" y="2513"/>
                      </a:cubicBezTo>
                      <a:cubicBezTo>
                        <a:pt x="366" y="2513"/>
                        <a:pt x="374" y="2511"/>
                        <a:pt x="382" y="2511"/>
                      </a:cubicBezTo>
                      <a:cubicBezTo>
                        <a:pt x="389" y="2511"/>
                        <a:pt x="397" y="2512"/>
                        <a:pt x="404" y="2513"/>
                      </a:cubicBezTo>
                      <a:cubicBezTo>
                        <a:pt x="368" y="2543"/>
                        <a:pt x="340" y="2585"/>
                        <a:pt x="331" y="2632"/>
                      </a:cubicBezTo>
                      <a:cubicBezTo>
                        <a:pt x="326" y="2658"/>
                        <a:pt x="329" y="2683"/>
                        <a:pt x="339" y="2707"/>
                      </a:cubicBezTo>
                      <a:cubicBezTo>
                        <a:pt x="344" y="2719"/>
                        <a:pt x="350" y="2731"/>
                        <a:pt x="358" y="2741"/>
                      </a:cubicBezTo>
                      <a:cubicBezTo>
                        <a:pt x="362" y="2747"/>
                        <a:pt x="366" y="2752"/>
                        <a:pt x="370" y="2757"/>
                      </a:cubicBezTo>
                      <a:cubicBezTo>
                        <a:pt x="374" y="2762"/>
                        <a:pt x="374" y="2765"/>
                        <a:pt x="373" y="2771"/>
                      </a:cubicBezTo>
                      <a:cubicBezTo>
                        <a:pt x="372" y="2798"/>
                        <a:pt x="376" y="2873"/>
                        <a:pt x="384" y="2898"/>
                      </a:cubicBezTo>
                      <a:cubicBezTo>
                        <a:pt x="389" y="2910"/>
                        <a:pt x="394" y="2922"/>
                        <a:pt x="402" y="2933"/>
                      </a:cubicBezTo>
                      <a:cubicBezTo>
                        <a:pt x="404" y="2935"/>
                        <a:pt x="409" y="2940"/>
                        <a:pt x="409" y="2942"/>
                      </a:cubicBezTo>
                      <a:cubicBezTo>
                        <a:pt x="408" y="2945"/>
                        <a:pt x="400" y="2949"/>
                        <a:pt x="397" y="2950"/>
                      </a:cubicBezTo>
                      <a:cubicBezTo>
                        <a:pt x="376" y="2959"/>
                        <a:pt x="351" y="2949"/>
                        <a:pt x="333" y="2937"/>
                      </a:cubicBezTo>
                      <a:cubicBezTo>
                        <a:pt x="317" y="2927"/>
                        <a:pt x="297" y="2910"/>
                        <a:pt x="301" y="2889"/>
                      </a:cubicBezTo>
                      <a:cubicBezTo>
                        <a:pt x="306" y="2867"/>
                        <a:pt x="336" y="2846"/>
                        <a:pt x="365" y="2860"/>
                      </a:cubicBezTo>
                      <a:cubicBezTo>
                        <a:pt x="385" y="2869"/>
                        <a:pt x="368" y="2852"/>
                        <a:pt x="336" y="2846"/>
                      </a:cubicBezTo>
                      <a:cubicBezTo>
                        <a:pt x="303" y="2840"/>
                        <a:pt x="276" y="2872"/>
                        <a:pt x="277" y="2905"/>
                      </a:cubicBezTo>
                      <a:cubicBezTo>
                        <a:pt x="279" y="2942"/>
                        <a:pt x="313" y="2973"/>
                        <a:pt x="344" y="2988"/>
                      </a:cubicBezTo>
                      <a:cubicBezTo>
                        <a:pt x="362" y="2996"/>
                        <a:pt x="382" y="3000"/>
                        <a:pt x="402" y="2997"/>
                      </a:cubicBezTo>
                      <a:cubicBezTo>
                        <a:pt x="413" y="2996"/>
                        <a:pt x="423" y="2993"/>
                        <a:pt x="432" y="2987"/>
                      </a:cubicBezTo>
                      <a:cubicBezTo>
                        <a:pt x="437" y="2985"/>
                        <a:pt x="441" y="2982"/>
                        <a:pt x="445" y="2979"/>
                      </a:cubicBezTo>
                      <a:cubicBezTo>
                        <a:pt x="449" y="2976"/>
                        <a:pt x="451" y="2972"/>
                        <a:pt x="456" y="2973"/>
                      </a:cubicBezTo>
                      <a:cubicBezTo>
                        <a:pt x="469" y="2976"/>
                        <a:pt x="481" y="2980"/>
                        <a:pt x="494" y="2982"/>
                      </a:cubicBezTo>
                      <a:cubicBezTo>
                        <a:pt x="507" y="2983"/>
                        <a:pt x="520" y="2984"/>
                        <a:pt x="533" y="2983"/>
                      </a:cubicBezTo>
                      <a:cubicBezTo>
                        <a:pt x="560" y="2982"/>
                        <a:pt x="586" y="2976"/>
                        <a:pt x="612" y="2969"/>
                      </a:cubicBezTo>
                      <a:cubicBezTo>
                        <a:pt x="595" y="2997"/>
                        <a:pt x="584" y="3002"/>
                        <a:pt x="579" y="3035"/>
                      </a:cubicBezTo>
                      <a:cubicBezTo>
                        <a:pt x="567" y="3010"/>
                        <a:pt x="537" y="2999"/>
                        <a:pt x="510" y="3003"/>
                      </a:cubicBezTo>
                      <a:cubicBezTo>
                        <a:pt x="482" y="3008"/>
                        <a:pt x="456" y="3028"/>
                        <a:pt x="446" y="3056"/>
                      </a:cubicBezTo>
                      <a:cubicBezTo>
                        <a:pt x="428" y="3110"/>
                        <a:pt x="482" y="3168"/>
                        <a:pt x="534" y="3175"/>
                      </a:cubicBezTo>
                      <a:cubicBezTo>
                        <a:pt x="567" y="3180"/>
                        <a:pt x="600" y="3142"/>
                        <a:pt x="616" y="3113"/>
                      </a:cubicBezTo>
                      <a:cubicBezTo>
                        <a:pt x="618" y="3154"/>
                        <a:pt x="628" y="3198"/>
                        <a:pt x="662" y="3224"/>
                      </a:cubicBezTo>
                      <a:cubicBezTo>
                        <a:pt x="641" y="3236"/>
                        <a:pt x="615" y="3280"/>
                        <a:pt x="608" y="3304"/>
                      </a:cubicBezTo>
                      <a:cubicBezTo>
                        <a:pt x="600" y="3328"/>
                        <a:pt x="604" y="3374"/>
                        <a:pt x="626" y="3398"/>
                      </a:cubicBezTo>
                      <a:cubicBezTo>
                        <a:pt x="653" y="3426"/>
                        <a:pt x="698" y="3428"/>
                        <a:pt x="722" y="3399"/>
                      </a:cubicBezTo>
                      <a:cubicBezTo>
                        <a:pt x="731" y="3389"/>
                        <a:pt x="741" y="3354"/>
                        <a:pt x="740" y="3340"/>
                      </a:cubicBezTo>
                      <a:cubicBezTo>
                        <a:pt x="739" y="3340"/>
                        <a:pt x="709" y="3366"/>
                        <a:pt x="696" y="3369"/>
                      </a:cubicBezTo>
                      <a:cubicBezTo>
                        <a:pt x="688" y="3371"/>
                        <a:pt x="677" y="3372"/>
                        <a:pt x="671" y="3365"/>
                      </a:cubicBezTo>
                      <a:cubicBezTo>
                        <a:pt x="666" y="3359"/>
                        <a:pt x="667" y="3348"/>
                        <a:pt x="669" y="3341"/>
                      </a:cubicBezTo>
                      <a:cubicBezTo>
                        <a:pt x="675" y="3324"/>
                        <a:pt x="691" y="3274"/>
                        <a:pt x="707" y="3269"/>
                      </a:cubicBezTo>
                      <a:cubicBezTo>
                        <a:pt x="728" y="3262"/>
                        <a:pt x="751" y="3264"/>
                        <a:pt x="774" y="3263"/>
                      </a:cubicBezTo>
                      <a:cubicBezTo>
                        <a:pt x="798" y="3262"/>
                        <a:pt x="822" y="3256"/>
                        <a:pt x="843" y="3245"/>
                      </a:cubicBezTo>
                      <a:cubicBezTo>
                        <a:pt x="804" y="3309"/>
                        <a:pt x="803" y="3406"/>
                        <a:pt x="859" y="3462"/>
                      </a:cubicBezTo>
                      <a:cubicBezTo>
                        <a:pt x="886" y="3490"/>
                        <a:pt x="925" y="3494"/>
                        <a:pt x="961" y="3502"/>
                      </a:cubicBezTo>
                      <a:cubicBezTo>
                        <a:pt x="977" y="3505"/>
                        <a:pt x="995" y="3511"/>
                        <a:pt x="1004" y="3526"/>
                      </a:cubicBezTo>
                      <a:cubicBezTo>
                        <a:pt x="1014" y="3542"/>
                        <a:pt x="1013" y="3591"/>
                        <a:pt x="1003" y="3606"/>
                      </a:cubicBezTo>
                      <a:cubicBezTo>
                        <a:pt x="993" y="3622"/>
                        <a:pt x="974" y="3630"/>
                        <a:pt x="955" y="3631"/>
                      </a:cubicBezTo>
                      <a:cubicBezTo>
                        <a:pt x="934" y="3631"/>
                        <a:pt x="915" y="3622"/>
                        <a:pt x="901" y="3607"/>
                      </a:cubicBezTo>
                      <a:cubicBezTo>
                        <a:pt x="915" y="3637"/>
                        <a:pt x="950" y="3653"/>
                        <a:pt x="983" y="3649"/>
                      </a:cubicBezTo>
                      <a:cubicBezTo>
                        <a:pt x="1018" y="3645"/>
                        <a:pt x="1044" y="3590"/>
                        <a:pt x="1051" y="3556"/>
                      </a:cubicBezTo>
                      <a:cubicBezTo>
                        <a:pt x="1055" y="3537"/>
                        <a:pt x="1052" y="3516"/>
                        <a:pt x="1044" y="3499"/>
                      </a:cubicBezTo>
                      <a:cubicBezTo>
                        <a:pt x="1068" y="3501"/>
                        <a:pt x="1093" y="3499"/>
                        <a:pt x="1118" y="3495"/>
                      </a:cubicBezTo>
                      <a:cubicBezTo>
                        <a:pt x="1093" y="3579"/>
                        <a:pt x="1129" y="3619"/>
                        <a:pt x="1155" y="3641"/>
                      </a:cubicBezTo>
                      <a:cubicBezTo>
                        <a:pt x="1182" y="3664"/>
                        <a:pt x="1233" y="3676"/>
                        <a:pt x="1259" y="3645"/>
                      </a:cubicBezTo>
                      <a:cubicBezTo>
                        <a:pt x="1263" y="3640"/>
                        <a:pt x="1270" y="3623"/>
                        <a:pt x="1267" y="3616"/>
                      </a:cubicBezTo>
                      <a:cubicBezTo>
                        <a:pt x="1266" y="3613"/>
                        <a:pt x="1263" y="3624"/>
                        <a:pt x="1260" y="3626"/>
                      </a:cubicBezTo>
                      <a:cubicBezTo>
                        <a:pt x="1258" y="3629"/>
                        <a:pt x="1255" y="3631"/>
                        <a:pt x="1252" y="3632"/>
                      </a:cubicBezTo>
                      <a:cubicBezTo>
                        <a:pt x="1235" y="3639"/>
                        <a:pt x="1215" y="3633"/>
                        <a:pt x="1201" y="3623"/>
                      </a:cubicBezTo>
                      <a:cubicBezTo>
                        <a:pt x="1187" y="3613"/>
                        <a:pt x="1163" y="3576"/>
                        <a:pt x="1163" y="3558"/>
                      </a:cubicBezTo>
                      <a:cubicBezTo>
                        <a:pt x="1163" y="3555"/>
                        <a:pt x="1169" y="3518"/>
                        <a:pt x="1170" y="3516"/>
                      </a:cubicBezTo>
                      <a:cubicBezTo>
                        <a:pt x="1172" y="3512"/>
                        <a:pt x="1177" y="3513"/>
                        <a:pt x="1180" y="3514"/>
                      </a:cubicBezTo>
                      <a:cubicBezTo>
                        <a:pt x="1190" y="3514"/>
                        <a:pt x="1200" y="3514"/>
                        <a:pt x="1211" y="3514"/>
                      </a:cubicBezTo>
                      <a:cubicBezTo>
                        <a:pt x="1260" y="3512"/>
                        <a:pt x="1310" y="3504"/>
                        <a:pt x="1351" y="3475"/>
                      </a:cubicBezTo>
                      <a:cubicBezTo>
                        <a:pt x="1349" y="3505"/>
                        <a:pt x="1354" y="3535"/>
                        <a:pt x="1366" y="3562"/>
                      </a:cubicBezTo>
                      <a:cubicBezTo>
                        <a:pt x="1372" y="3575"/>
                        <a:pt x="1380" y="3586"/>
                        <a:pt x="1387" y="3599"/>
                      </a:cubicBezTo>
                      <a:cubicBezTo>
                        <a:pt x="1391" y="3607"/>
                        <a:pt x="1415" y="3657"/>
                        <a:pt x="1396" y="3681"/>
                      </a:cubicBezTo>
                      <a:cubicBezTo>
                        <a:pt x="1390" y="3690"/>
                        <a:pt x="1376" y="3692"/>
                        <a:pt x="1366" y="3692"/>
                      </a:cubicBezTo>
                      <a:cubicBezTo>
                        <a:pt x="1354" y="3692"/>
                        <a:pt x="1343" y="3688"/>
                        <a:pt x="1333" y="3682"/>
                      </a:cubicBezTo>
                      <a:cubicBezTo>
                        <a:pt x="1317" y="3674"/>
                        <a:pt x="1299" y="3655"/>
                        <a:pt x="1306" y="3635"/>
                      </a:cubicBezTo>
                      <a:cubicBezTo>
                        <a:pt x="1308" y="3630"/>
                        <a:pt x="1310" y="3624"/>
                        <a:pt x="1314" y="3621"/>
                      </a:cubicBezTo>
                      <a:cubicBezTo>
                        <a:pt x="1320" y="3617"/>
                        <a:pt x="1326" y="3613"/>
                        <a:pt x="1331" y="3618"/>
                      </a:cubicBezTo>
                      <a:cubicBezTo>
                        <a:pt x="1343" y="3629"/>
                        <a:pt x="1354" y="3633"/>
                        <a:pt x="1360" y="3649"/>
                      </a:cubicBezTo>
                      <a:cubicBezTo>
                        <a:pt x="1360" y="3630"/>
                        <a:pt x="1350" y="3625"/>
                        <a:pt x="1341" y="3609"/>
                      </a:cubicBezTo>
                      <a:cubicBezTo>
                        <a:pt x="1339" y="3607"/>
                        <a:pt x="1326" y="3606"/>
                        <a:pt x="1324" y="3607"/>
                      </a:cubicBezTo>
                      <a:cubicBezTo>
                        <a:pt x="1315" y="3609"/>
                        <a:pt x="1305" y="3606"/>
                        <a:pt x="1299" y="3611"/>
                      </a:cubicBezTo>
                      <a:cubicBezTo>
                        <a:pt x="1275" y="3630"/>
                        <a:pt x="1283" y="3671"/>
                        <a:pt x="1298" y="3693"/>
                      </a:cubicBezTo>
                      <a:cubicBezTo>
                        <a:pt x="1326" y="3734"/>
                        <a:pt x="1390" y="3754"/>
                        <a:pt x="1431" y="3721"/>
                      </a:cubicBezTo>
                      <a:cubicBezTo>
                        <a:pt x="1446" y="3709"/>
                        <a:pt x="1454" y="3691"/>
                        <a:pt x="1456" y="3672"/>
                      </a:cubicBezTo>
                      <a:cubicBezTo>
                        <a:pt x="1457" y="3651"/>
                        <a:pt x="1429" y="3581"/>
                        <a:pt x="1418" y="3563"/>
                      </a:cubicBezTo>
                      <a:cubicBezTo>
                        <a:pt x="1432" y="3578"/>
                        <a:pt x="1464" y="3583"/>
                        <a:pt x="1484" y="3588"/>
                      </a:cubicBezTo>
                      <a:cubicBezTo>
                        <a:pt x="1495" y="3590"/>
                        <a:pt x="1506" y="3592"/>
                        <a:pt x="1517" y="3592"/>
                      </a:cubicBezTo>
                      <a:cubicBezTo>
                        <a:pt x="1521" y="3592"/>
                        <a:pt x="1527" y="3591"/>
                        <a:pt x="1531" y="3593"/>
                      </a:cubicBezTo>
                      <a:cubicBezTo>
                        <a:pt x="1534" y="3595"/>
                        <a:pt x="1536" y="3600"/>
                        <a:pt x="1539" y="3603"/>
                      </a:cubicBezTo>
                      <a:cubicBezTo>
                        <a:pt x="1563" y="3627"/>
                        <a:pt x="1603" y="3669"/>
                        <a:pt x="1634" y="3660"/>
                      </a:cubicBezTo>
                      <a:cubicBezTo>
                        <a:pt x="1657" y="3653"/>
                        <a:pt x="1678" y="3641"/>
                        <a:pt x="1697" y="3627"/>
                      </a:cubicBezTo>
                      <a:cubicBezTo>
                        <a:pt x="1701" y="3643"/>
                        <a:pt x="1693" y="3659"/>
                        <a:pt x="1681" y="3669"/>
                      </a:cubicBezTo>
                      <a:cubicBezTo>
                        <a:pt x="1667" y="3681"/>
                        <a:pt x="1649" y="3685"/>
                        <a:pt x="1632" y="3684"/>
                      </a:cubicBezTo>
                      <a:cubicBezTo>
                        <a:pt x="1672" y="3712"/>
                        <a:pt x="1729" y="3688"/>
                        <a:pt x="1743" y="3642"/>
                      </a:cubicBezTo>
                      <a:cubicBezTo>
                        <a:pt x="1756" y="3693"/>
                        <a:pt x="1780" y="3713"/>
                        <a:pt x="1838" y="3725"/>
                      </a:cubicBezTo>
                      <a:cubicBezTo>
                        <a:pt x="1867" y="3731"/>
                        <a:pt x="1898" y="3724"/>
                        <a:pt x="1925" y="3713"/>
                      </a:cubicBezTo>
                      <a:cubicBezTo>
                        <a:pt x="1952" y="3701"/>
                        <a:pt x="1978" y="3685"/>
                        <a:pt x="2002" y="3666"/>
                      </a:cubicBezTo>
                      <a:cubicBezTo>
                        <a:pt x="2030" y="3645"/>
                        <a:pt x="2056" y="3621"/>
                        <a:pt x="2080" y="3595"/>
                      </a:cubicBezTo>
                      <a:cubicBezTo>
                        <a:pt x="2083" y="3630"/>
                        <a:pt x="2088" y="3666"/>
                        <a:pt x="2102" y="3700"/>
                      </a:cubicBezTo>
                      <a:cubicBezTo>
                        <a:pt x="2113" y="3729"/>
                        <a:pt x="2134" y="3754"/>
                        <a:pt x="2167" y="3759"/>
                      </a:cubicBezTo>
                      <a:cubicBezTo>
                        <a:pt x="2199" y="3763"/>
                        <a:pt x="2230" y="3748"/>
                        <a:pt x="2257" y="3731"/>
                      </a:cubicBezTo>
                      <a:cubicBezTo>
                        <a:pt x="2286" y="3713"/>
                        <a:pt x="2312" y="3691"/>
                        <a:pt x="2337" y="3667"/>
                      </a:cubicBezTo>
                      <a:cubicBezTo>
                        <a:pt x="2364" y="3641"/>
                        <a:pt x="2390" y="3612"/>
                        <a:pt x="2414" y="3582"/>
                      </a:cubicBezTo>
                      <a:cubicBezTo>
                        <a:pt x="2449" y="3619"/>
                        <a:pt x="2487" y="3656"/>
                        <a:pt x="2533" y="3677"/>
                      </a:cubicBezTo>
                      <a:cubicBezTo>
                        <a:pt x="2557" y="3688"/>
                        <a:pt x="2585" y="3694"/>
                        <a:pt x="2610" y="3684"/>
                      </a:cubicBezTo>
                      <a:cubicBezTo>
                        <a:pt x="2629" y="3677"/>
                        <a:pt x="2644" y="3661"/>
                        <a:pt x="2654" y="3643"/>
                      </a:cubicBezTo>
                      <a:cubicBezTo>
                        <a:pt x="2667" y="3620"/>
                        <a:pt x="2675" y="3594"/>
                        <a:pt x="2678" y="3568"/>
                      </a:cubicBezTo>
                      <a:cubicBezTo>
                        <a:pt x="2714" y="3593"/>
                        <a:pt x="2751" y="3617"/>
                        <a:pt x="2791" y="3635"/>
                      </a:cubicBezTo>
                      <a:cubicBezTo>
                        <a:pt x="2827" y="3651"/>
                        <a:pt x="2870" y="3666"/>
                        <a:pt x="2910" y="3657"/>
                      </a:cubicBezTo>
                      <a:cubicBezTo>
                        <a:pt x="2932" y="3652"/>
                        <a:pt x="2950" y="3639"/>
                        <a:pt x="2962" y="3620"/>
                      </a:cubicBezTo>
                      <a:cubicBezTo>
                        <a:pt x="2984" y="3646"/>
                        <a:pt x="3037" y="3694"/>
                        <a:pt x="3071" y="3679"/>
                      </a:cubicBezTo>
                      <a:cubicBezTo>
                        <a:pt x="3088" y="3671"/>
                        <a:pt x="3094" y="3631"/>
                        <a:pt x="3067" y="3620"/>
                      </a:cubicBezTo>
                      <a:cubicBezTo>
                        <a:pt x="3067" y="3636"/>
                        <a:pt x="3055" y="3632"/>
                        <a:pt x="3047" y="3629"/>
                      </a:cubicBezTo>
                      <a:cubicBezTo>
                        <a:pt x="3031" y="3622"/>
                        <a:pt x="3005" y="3581"/>
                        <a:pt x="2996" y="3566"/>
                      </a:cubicBezTo>
                      <a:cubicBezTo>
                        <a:pt x="2991" y="3559"/>
                        <a:pt x="2986" y="3552"/>
                        <a:pt x="2985" y="3544"/>
                      </a:cubicBezTo>
                      <a:cubicBezTo>
                        <a:pt x="2983" y="3535"/>
                        <a:pt x="2985" y="3525"/>
                        <a:pt x="2985" y="3516"/>
                      </a:cubicBezTo>
                      <a:cubicBezTo>
                        <a:pt x="2986" y="3495"/>
                        <a:pt x="2984" y="3473"/>
                        <a:pt x="2980" y="3452"/>
                      </a:cubicBezTo>
                      <a:cubicBezTo>
                        <a:pt x="2994" y="3466"/>
                        <a:pt x="3009" y="3480"/>
                        <a:pt x="3024" y="3493"/>
                      </a:cubicBezTo>
                      <a:cubicBezTo>
                        <a:pt x="3031" y="3499"/>
                        <a:pt x="3054" y="3530"/>
                        <a:pt x="3057" y="3534"/>
                      </a:cubicBezTo>
                      <a:cubicBezTo>
                        <a:pt x="3076" y="3562"/>
                        <a:pt x="3135" y="3602"/>
                        <a:pt x="3167" y="3612"/>
                      </a:cubicBezTo>
                      <a:cubicBezTo>
                        <a:pt x="3134" y="3638"/>
                        <a:pt x="3125" y="3684"/>
                        <a:pt x="3159" y="3704"/>
                      </a:cubicBezTo>
                      <a:cubicBezTo>
                        <a:pt x="3194" y="3726"/>
                        <a:pt x="3238" y="3696"/>
                        <a:pt x="3266" y="3667"/>
                      </a:cubicBezTo>
                      <a:cubicBezTo>
                        <a:pt x="3285" y="3648"/>
                        <a:pt x="3293" y="3619"/>
                        <a:pt x="3285" y="3593"/>
                      </a:cubicBezTo>
                      <a:cubicBezTo>
                        <a:pt x="3319" y="3589"/>
                        <a:pt x="3351" y="3576"/>
                        <a:pt x="3380" y="3557"/>
                      </a:cubicBezTo>
                      <a:cubicBezTo>
                        <a:pt x="3386" y="3592"/>
                        <a:pt x="3413" y="3650"/>
                        <a:pt x="3448" y="3659"/>
                      </a:cubicBezTo>
                      <a:cubicBezTo>
                        <a:pt x="3482" y="3667"/>
                        <a:pt x="3521" y="3651"/>
                        <a:pt x="3539" y="3620"/>
                      </a:cubicBezTo>
                      <a:cubicBezTo>
                        <a:pt x="3550" y="3599"/>
                        <a:pt x="3561" y="3587"/>
                        <a:pt x="3550" y="3566"/>
                      </a:cubicBezTo>
                      <a:cubicBezTo>
                        <a:pt x="3541" y="3602"/>
                        <a:pt x="3527" y="3614"/>
                        <a:pt x="3495" y="3618"/>
                      </a:cubicBezTo>
                      <a:cubicBezTo>
                        <a:pt x="3459" y="3622"/>
                        <a:pt x="3435" y="3565"/>
                        <a:pt x="3454" y="3532"/>
                      </a:cubicBezTo>
                      <a:cubicBezTo>
                        <a:pt x="3464" y="3516"/>
                        <a:pt x="3468" y="3497"/>
                        <a:pt x="3484" y="3489"/>
                      </a:cubicBezTo>
                      <a:cubicBezTo>
                        <a:pt x="3503" y="3479"/>
                        <a:pt x="3524" y="3478"/>
                        <a:pt x="3545" y="3480"/>
                      </a:cubicBezTo>
                      <a:cubicBezTo>
                        <a:pt x="3581" y="3484"/>
                        <a:pt x="3620" y="3494"/>
                        <a:pt x="3656" y="3480"/>
                      </a:cubicBezTo>
                      <a:cubicBezTo>
                        <a:pt x="3666" y="3476"/>
                        <a:pt x="3676" y="3470"/>
                        <a:pt x="3682" y="3461"/>
                      </a:cubicBezTo>
                      <a:cubicBezTo>
                        <a:pt x="3684" y="3457"/>
                        <a:pt x="3686" y="3453"/>
                        <a:pt x="3686" y="3449"/>
                      </a:cubicBezTo>
                      <a:cubicBezTo>
                        <a:pt x="3687" y="3444"/>
                        <a:pt x="3687" y="3440"/>
                        <a:pt x="3690" y="3435"/>
                      </a:cubicBezTo>
                      <a:cubicBezTo>
                        <a:pt x="3701" y="3415"/>
                        <a:pt x="3701" y="3391"/>
                        <a:pt x="3700" y="3368"/>
                      </a:cubicBezTo>
                      <a:cubicBezTo>
                        <a:pt x="3713" y="3393"/>
                        <a:pt x="3735" y="3417"/>
                        <a:pt x="3762" y="3427"/>
                      </a:cubicBezTo>
                      <a:cubicBezTo>
                        <a:pt x="3789" y="3438"/>
                        <a:pt x="3829" y="3459"/>
                        <a:pt x="3846" y="3434"/>
                      </a:cubicBezTo>
                      <a:cubicBezTo>
                        <a:pt x="3853" y="3423"/>
                        <a:pt x="3818" y="3389"/>
                        <a:pt x="3819" y="3395"/>
                      </a:cubicBezTo>
                      <a:cubicBezTo>
                        <a:pt x="3825" y="3426"/>
                        <a:pt x="3797" y="3409"/>
                        <a:pt x="3787" y="3402"/>
                      </a:cubicBezTo>
                      <a:cubicBezTo>
                        <a:pt x="3759" y="3382"/>
                        <a:pt x="3740" y="3317"/>
                        <a:pt x="3738" y="3285"/>
                      </a:cubicBezTo>
                      <a:cubicBezTo>
                        <a:pt x="3772" y="3286"/>
                        <a:pt x="3807" y="3275"/>
                        <a:pt x="3833" y="3252"/>
                      </a:cubicBezTo>
                      <a:cubicBezTo>
                        <a:pt x="3860" y="3229"/>
                        <a:pt x="3877" y="3195"/>
                        <a:pt x="3887" y="3161"/>
                      </a:cubicBezTo>
                      <a:cubicBezTo>
                        <a:pt x="3901" y="3179"/>
                        <a:pt x="3920" y="3192"/>
                        <a:pt x="3937" y="3206"/>
                      </a:cubicBezTo>
                      <a:cubicBezTo>
                        <a:pt x="3952" y="3218"/>
                        <a:pt x="3968" y="3254"/>
                        <a:pt x="3971" y="3273"/>
                      </a:cubicBezTo>
                      <a:cubicBezTo>
                        <a:pt x="3974" y="3291"/>
                        <a:pt x="3970" y="3316"/>
                        <a:pt x="3954" y="3324"/>
                      </a:cubicBezTo>
                      <a:cubicBezTo>
                        <a:pt x="3934" y="3334"/>
                        <a:pt x="3913" y="3341"/>
                        <a:pt x="3894" y="3330"/>
                      </a:cubicBezTo>
                      <a:cubicBezTo>
                        <a:pt x="3909" y="3351"/>
                        <a:pt x="3933" y="3347"/>
                        <a:pt x="3958" y="3344"/>
                      </a:cubicBezTo>
                      <a:cubicBezTo>
                        <a:pt x="3983" y="3341"/>
                        <a:pt x="4011" y="3326"/>
                        <a:pt x="4020" y="3303"/>
                      </a:cubicBezTo>
                      <a:cubicBezTo>
                        <a:pt x="4032" y="3276"/>
                        <a:pt x="4012" y="3217"/>
                        <a:pt x="3998" y="3192"/>
                      </a:cubicBezTo>
                      <a:cubicBezTo>
                        <a:pt x="3983" y="3166"/>
                        <a:pt x="3957" y="3149"/>
                        <a:pt x="3936" y="3128"/>
                      </a:cubicBezTo>
                      <a:cubicBezTo>
                        <a:pt x="3914" y="3104"/>
                        <a:pt x="3908" y="3071"/>
                        <a:pt x="3908" y="3040"/>
                      </a:cubicBezTo>
                      <a:cubicBezTo>
                        <a:pt x="3941" y="3054"/>
                        <a:pt x="3980" y="3060"/>
                        <a:pt x="4016" y="3056"/>
                      </a:cubicBezTo>
                      <a:cubicBezTo>
                        <a:pt x="4047" y="3052"/>
                        <a:pt x="4075" y="3036"/>
                        <a:pt x="4095" y="3011"/>
                      </a:cubicBezTo>
                      <a:cubicBezTo>
                        <a:pt x="4118" y="2984"/>
                        <a:pt x="4135" y="2969"/>
                        <a:pt x="4153" y="2938"/>
                      </a:cubicBezTo>
                      <a:cubicBezTo>
                        <a:pt x="4161" y="2926"/>
                        <a:pt x="4172" y="2913"/>
                        <a:pt x="4188" y="2915"/>
                      </a:cubicBezTo>
                      <a:cubicBezTo>
                        <a:pt x="4204" y="2918"/>
                        <a:pt x="4215" y="2932"/>
                        <a:pt x="4220" y="2946"/>
                      </a:cubicBezTo>
                      <a:cubicBezTo>
                        <a:pt x="4232" y="2980"/>
                        <a:pt x="4216" y="3037"/>
                        <a:pt x="4187" y="3055"/>
                      </a:cubicBezTo>
                      <a:cubicBezTo>
                        <a:pt x="4222" y="3047"/>
                        <a:pt x="4244" y="2995"/>
                        <a:pt x="4249" y="2960"/>
                      </a:cubicBezTo>
                      <a:cubicBezTo>
                        <a:pt x="4253" y="2925"/>
                        <a:pt x="4235" y="2890"/>
                        <a:pt x="4202" y="2876"/>
                      </a:cubicBezTo>
                      <a:cubicBezTo>
                        <a:pt x="4184" y="2868"/>
                        <a:pt x="4163" y="2869"/>
                        <a:pt x="4145" y="2878"/>
                      </a:cubicBezTo>
                      <a:cubicBezTo>
                        <a:pt x="4149" y="2860"/>
                        <a:pt x="4145" y="2821"/>
                        <a:pt x="4147" y="2802"/>
                      </a:cubicBezTo>
                      <a:cubicBezTo>
                        <a:pt x="4165" y="2828"/>
                        <a:pt x="4207" y="2862"/>
                        <a:pt x="4237" y="2851"/>
                      </a:cubicBezTo>
                      <a:cubicBezTo>
                        <a:pt x="4253" y="2845"/>
                        <a:pt x="4267" y="2833"/>
                        <a:pt x="4277" y="2819"/>
                      </a:cubicBezTo>
                      <a:cubicBezTo>
                        <a:pt x="4288" y="2804"/>
                        <a:pt x="4302" y="2798"/>
                        <a:pt x="4298" y="2779"/>
                      </a:cubicBezTo>
                      <a:cubicBezTo>
                        <a:pt x="4279" y="2805"/>
                        <a:pt x="4237" y="2813"/>
                        <a:pt x="4222" y="2812"/>
                      </a:cubicBezTo>
                      <a:cubicBezTo>
                        <a:pt x="4213" y="2812"/>
                        <a:pt x="4201" y="2808"/>
                        <a:pt x="4198" y="2799"/>
                      </a:cubicBezTo>
                      <a:cubicBezTo>
                        <a:pt x="4194" y="2786"/>
                        <a:pt x="4204" y="2753"/>
                        <a:pt x="4212" y="2748"/>
                      </a:cubicBezTo>
                      <a:cubicBezTo>
                        <a:pt x="4237" y="2735"/>
                        <a:pt x="4262" y="2723"/>
                        <a:pt x="4279" y="2700"/>
                      </a:cubicBezTo>
                      <a:cubicBezTo>
                        <a:pt x="4298" y="2675"/>
                        <a:pt x="4303" y="2641"/>
                        <a:pt x="4302" y="2610"/>
                      </a:cubicBezTo>
                      <a:cubicBezTo>
                        <a:pt x="4300" y="2592"/>
                        <a:pt x="4297" y="2573"/>
                        <a:pt x="4294" y="2555"/>
                      </a:cubicBezTo>
                      <a:cubicBezTo>
                        <a:pt x="4292" y="2546"/>
                        <a:pt x="4288" y="2537"/>
                        <a:pt x="4287" y="2529"/>
                      </a:cubicBezTo>
                      <a:cubicBezTo>
                        <a:pt x="4287" y="2520"/>
                        <a:pt x="4292" y="2510"/>
                        <a:pt x="4295" y="2502"/>
                      </a:cubicBezTo>
                      <a:cubicBezTo>
                        <a:pt x="4291" y="2506"/>
                        <a:pt x="4287" y="2510"/>
                        <a:pt x="4284" y="2515"/>
                      </a:cubicBezTo>
                      <a:cubicBezTo>
                        <a:pt x="4281" y="2507"/>
                        <a:pt x="4279" y="2500"/>
                        <a:pt x="4277" y="2493"/>
                      </a:cubicBezTo>
                      <a:cubicBezTo>
                        <a:pt x="4319" y="2500"/>
                        <a:pt x="4371" y="2511"/>
                        <a:pt x="4395" y="2475"/>
                      </a:cubicBezTo>
                      <a:cubicBezTo>
                        <a:pt x="4409" y="2454"/>
                        <a:pt x="4415" y="2428"/>
                        <a:pt x="4411" y="2403"/>
                      </a:cubicBezTo>
                      <a:cubicBezTo>
                        <a:pt x="4407" y="2379"/>
                        <a:pt x="4393" y="2353"/>
                        <a:pt x="4365" y="2356"/>
                      </a:cubicBezTo>
                      <a:cubicBezTo>
                        <a:pt x="4341" y="2358"/>
                        <a:pt x="4319" y="2392"/>
                        <a:pt x="4321" y="2418"/>
                      </a:cubicBezTo>
                      <a:cubicBezTo>
                        <a:pt x="4328" y="2404"/>
                        <a:pt x="4338" y="2387"/>
                        <a:pt x="4354" y="2391"/>
                      </a:cubicBezTo>
                      <a:cubicBezTo>
                        <a:pt x="4370" y="2394"/>
                        <a:pt x="4370" y="2415"/>
                        <a:pt x="4366" y="2426"/>
                      </a:cubicBezTo>
                      <a:cubicBezTo>
                        <a:pt x="4351" y="2466"/>
                        <a:pt x="4295" y="2445"/>
                        <a:pt x="4262" y="2423"/>
                      </a:cubicBezTo>
                      <a:cubicBezTo>
                        <a:pt x="4258" y="2420"/>
                        <a:pt x="4254" y="2417"/>
                        <a:pt x="4251" y="2414"/>
                      </a:cubicBezTo>
                      <a:cubicBezTo>
                        <a:pt x="4247" y="2410"/>
                        <a:pt x="4246" y="2404"/>
                        <a:pt x="4244" y="2400"/>
                      </a:cubicBezTo>
                      <a:cubicBezTo>
                        <a:pt x="4240" y="2389"/>
                        <a:pt x="4235" y="2378"/>
                        <a:pt x="4231" y="2367"/>
                      </a:cubicBezTo>
                      <a:cubicBezTo>
                        <a:pt x="4222" y="2345"/>
                        <a:pt x="4212" y="2323"/>
                        <a:pt x="4202" y="2301"/>
                      </a:cubicBezTo>
                      <a:cubicBezTo>
                        <a:pt x="4200" y="2297"/>
                        <a:pt x="4199" y="2295"/>
                        <a:pt x="4200" y="2290"/>
                      </a:cubicBezTo>
                      <a:cubicBezTo>
                        <a:pt x="4201" y="2285"/>
                        <a:pt x="4203" y="2280"/>
                        <a:pt x="4205" y="2275"/>
                      </a:cubicBezTo>
                      <a:cubicBezTo>
                        <a:pt x="4207" y="2269"/>
                        <a:pt x="4209" y="2259"/>
                        <a:pt x="4215" y="2256"/>
                      </a:cubicBezTo>
                      <a:cubicBezTo>
                        <a:pt x="4218" y="2254"/>
                        <a:pt x="4223" y="2254"/>
                        <a:pt x="4227" y="2254"/>
                      </a:cubicBezTo>
                      <a:cubicBezTo>
                        <a:pt x="4233" y="2254"/>
                        <a:pt x="4238" y="2253"/>
                        <a:pt x="4244" y="2252"/>
                      </a:cubicBezTo>
                      <a:cubicBezTo>
                        <a:pt x="4255" y="2250"/>
                        <a:pt x="4266" y="2247"/>
                        <a:pt x="4277" y="2243"/>
                      </a:cubicBezTo>
                      <a:cubicBezTo>
                        <a:pt x="4299" y="2236"/>
                        <a:pt x="4321" y="2226"/>
                        <a:pt x="4336" y="2207"/>
                      </a:cubicBezTo>
                      <a:cubicBezTo>
                        <a:pt x="4350" y="2191"/>
                        <a:pt x="4357" y="2198"/>
                        <a:pt x="4357" y="2177"/>
                      </a:cubicBezTo>
                      <a:cubicBezTo>
                        <a:pt x="4395" y="2187"/>
                        <a:pt x="4434" y="2171"/>
                        <a:pt x="4461" y="2144"/>
                      </a:cubicBezTo>
                      <a:cubicBezTo>
                        <a:pt x="4473" y="2130"/>
                        <a:pt x="4501" y="2082"/>
                        <a:pt x="4495" y="2068"/>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73" name="Freeform 89">
                  <a:extLst>
                    <a:ext uri="{FF2B5EF4-FFF2-40B4-BE49-F238E27FC236}">
                      <a16:creationId xmlns:a16="http://schemas.microsoft.com/office/drawing/2014/main" id="{6B70A2A4-706B-C995-44B3-25B5B3BFD74D}"/>
                    </a:ext>
                  </a:extLst>
                </p:cNvPr>
                <p:cNvSpPr>
                  <a:spLocks/>
                </p:cNvSpPr>
                <p:nvPr/>
              </p:nvSpPr>
              <p:spPr bwMode="auto">
                <a:xfrm>
                  <a:off x="6823510" y="3680393"/>
                  <a:ext cx="0"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1" y="0"/>
                        <a:pt x="1" y="0"/>
                        <a:pt x="0"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74" name="Freeform 90">
                  <a:extLst>
                    <a:ext uri="{FF2B5EF4-FFF2-40B4-BE49-F238E27FC236}">
                      <a16:creationId xmlns:a16="http://schemas.microsoft.com/office/drawing/2014/main" id="{9D477625-8C2A-6A25-8A6C-27DF909352EA}"/>
                    </a:ext>
                  </a:extLst>
                </p:cNvPr>
                <p:cNvSpPr>
                  <a:spLocks/>
                </p:cNvSpPr>
                <p:nvPr/>
              </p:nvSpPr>
              <p:spPr bwMode="auto">
                <a:xfrm>
                  <a:off x="6300743" y="383131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lnTo>
                        <a:pt x="0" y="0"/>
                      </a:ln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75" name="Freeform 92">
                  <a:extLst>
                    <a:ext uri="{FF2B5EF4-FFF2-40B4-BE49-F238E27FC236}">
                      <a16:creationId xmlns:a16="http://schemas.microsoft.com/office/drawing/2014/main" id="{EE891C52-094E-4A68-EA16-636B06DDD776}"/>
                    </a:ext>
                  </a:extLst>
                </p:cNvPr>
                <p:cNvSpPr>
                  <a:spLocks/>
                </p:cNvSpPr>
                <p:nvPr/>
              </p:nvSpPr>
              <p:spPr bwMode="auto">
                <a:xfrm>
                  <a:off x="6300743" y="3831316"/>
                  <a:ext cx="547"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0" y="0"/>
                        <a:pt x="1" y="0"/>
                        <a:pt x="1"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76" name="Freeform 93">
                  <a:extLst>
                    <a:ext uri="{FF2B5EF4-FFF2-40B4-BE49-F238E27FC236}">
                      <a16:creationId xmlns:a16="http://schemas.microsoft.com/office/drawing/2014/main" id="{744BFC38-0A82-F060-F1D1-840CA1ADEB0C}"/>
                    </a:ext>
                  </a:extLst>
                </p:cNvPr>
                <p:cNvSpPr>
                  <a:spLocks/>
                </p:cNvSpPr>
                <p:nvPr/>
              </p:nvSpPr>
              <p:spPr bwMode="auto">
                <a:xfrm>
                  <a:off x="6298557" y="3830771"/>
                  <a:ext cx="2188" cy="547"/>
                </a:xfrm>
                <a:custGeom>
                  <a:avLst/>
                  <a:gdLst>
                    <a:gd name="T0" fmla="*/ 19 w 19"/>
                    <a:gd name="T1" fmla="*/ 3 h 3"/>
                    <a:gd name="T2" fmla="*/ 19 w 19"/>
                    <a:gd name="T3" fmla="*/ 3 h 3"/>
                    <a:gd name="T4" fmla="*/ 19 w 19"/>
                    <a:gd name="T5" fmla="*/ 3 h 3"/>
                    <a:gd name="T6" fmla="*/ 17 w 19"/>
                    <a:gd name="T7" fmla="*/ 3 h 3"/>
                    <a:gd name="T8" fmla="*/ 19 w 19"/>
                    <a:gd name="T9" fmla="*/ 3 h 3"/>
                  </a:gdLst>
                  <a:ahLst/>
                  <a:cxnLst>
                    <a:cxn ang="0">
                      <a:pos x="T0" y="T1"/>
                    </a:cxn>
                    <a:cxn ang="0">
                      <a:pos x="T2" y="T3"/>
                    </a:cxn>
                    <a:cxn ang="0">
                      <a:pos x="T4" y="T5"/>
                    </a:cxn>
                    <a:cxn ang="0">
                      <a:pos x="T6" y="T7"/>
                    </a:cxn>
                    <a:cxn ang="0">
                      <a:pos x="T8" y="T9"/>
                    </a:cxn>
                  </a:cxnLst>
                  <a:rect l="0" t="0" r="r" b="b"/>
                  <a:pathLst>
                    <a:path w="19" h="3">
                      <a:moveTo>
                        <a:pt x="19" y="3"/>
                      </a:moveTo>
                      <a:cubicBezTo>
                        <a:pt x="19" y="3"/>
                        <a:pt x="19" y="3"/>
                        <a:pt x="19" y="3"/>
                      </a:cubicBezTo>
                      <a:cubicBezTo>
                        <a:pt x="0" y="0"/>
                        <a:pt x="17" y="3"/>
                        <a:pt x="19" y="3"/>
                      </a:cubicBezTo>
                      <a:cubicBezTo>
                        <a:pt x="18" y="3"/>
                        <a:pt x="18" y="3"/>
                        <a:pt x="17" y="3"/>
                      </a:cubicBezTo>
                      <a:cubicBezTo>
                        <a:pt x="18" y="3"/>
                        <a:pt x="19" y="3"/>
                        <a:pt x="19" y="3"/>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77" name="Freeform 96">
                  <a:extLst>
                    <a:ext uri="{FF2B5EF4-FFF2-40B4-BE49-F238E27FC236}">
                      <a16:creationId xmlns:a16="http://schemas.microsoft.com/office/drawing/2014/main" id="{67BB418F-A038-ABD6-DF69-31B1C57F4AFD}"/>
                    </a:ext>
                  </a:extLst>
                </p:cNvPr>
                <p:cNvSpPr>
                  <a:spLocks/>
                </p:cNvSpPr>
                <p:nvPr/>
              </p:nvSpPr>
              <p:spPr bwMode="auto">
                <a:xfrm>
                  <a:off x="6300743" y="3759682"/>
                  <a:ext cx="0" cy="547"/>
                </a:xfrm>
                <a:custGeom>
                  <a:avLst/>
                  <a:gdLst>
                    <a:gd name="T0" fmla="*/ 1 h 2"/>
                    <a:gd name="T1" fmla="*/ 2 h 2"/>
                    <a:gd name="T2" fmla="*/ 0 h 2"/>
                    <a:gd name="T3" fmla="*/ 1 h 2"/>
                  </a:gdLst>
                  <a:ahLst/>
                  <a:cxnLst>
                    <a:cxn ang="0">
                      <a:pos x="0" y="T0"/>
                    </a:cxn>
                    <a:cxn ang="0">
                      <a:pos x="0" y="T1"/>
                    </a:cxn>
                    <a:cxn ang="0">
                      <a:pos x="0" y="T2"/>
                    </a:cxn>
                    <a:cxn ang="0">
                      <a:pos x="0" y="T3"/>
                    </a:cxn>
                  </a:cxnLst>
                  <a:rect l="0" t="0" r="r" b="b"/>
                  <a:pathLst>
                    <a:path h="2">
                      <a:moveTo>
                        <a:pt x="0" y="1"/>
                      </a:moveTo>
                      <a:cubicBezTo>
                        <a:pt x="0" y="1"/>
                        <a:pt x="0" y="2"/>
                        <a:pt x="0" y="2"/>
                      </a:cubicBezTo>
                      <a:cubicBezTo>
                        <a:pt x="0" y="1"/>
                        <a:pt x="0" y="1"/>
                        <a:pt x="0" y="0"/>
                      </a:cubicBezTo>
                      <a:cubicBezTo>
                        <a:pt x="0" y="0"/>
                        <a:pt x="0" y="0"/>
                        <a:pt x="0" y="1"/>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78" name="Freeform 97">
                  <a:extLst>
                    <a:ext uri="{FF2B5EF4-FFF2-40B4-BE49-F238E27FC236}">
                      <a16:creationId xmlns:a16="http://schemas.microsoft.com/office/drawing/2014/main" id="{7E4B0F16-D82C-F2C1-CA43-3A159B8594BA}"/>
                    </a:ext>
                  </a:extLst>
                </p:cNvPr>
                <p:cNvSpPr>
                  <a:spLocks/>
                </p:cNvSpPr>
                <p:nvPr/>
              </p:nvSpPr>
              <p:spPr bwMode="auto">
                <a:xfrm>
                  <a:off x="6300743" y="3759682"/>
                  <a:ext cx="0" cy="547"/>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0"/>
                        <a:pt x="0" y="0"/>
                      </a:cubicBezTo>
                      <a:lnTo>
                        <a:pt x="0" y="0"/>
                      </a:ln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79" name="Rectangle 99">
                  <a:extLst>
                    <a:ext uri="{FF2B5EF4-FFF2-40B4-BE49-F238E27FC236}">
                      <a16:creationId xmlns:a16="http://schemas.microsoft.com/office/drawing/2014/main" id="{28149686-556C-012F-834D-6F29DF48B4B2}"/>
                    </a:ext>
                  </a:extLst>
                </p:cNvPr>
                <p:cNvSpPr>
                  <a:spLocks noChangeArrowheads="1"/>
                </p:cNvSpPr>
                <p:nvPr/>
              </p:nvSpPr>
              <p:spPr bwMode="auto">
                <a:xfrm>
                  <a:off x="6300743" y="3831316"/>
                  <a:ext cx="547" cy="547"/>
                </a:xfrm>
                <a:prstGeom prst="rect">
                  <a:avLst/>
                </a:prstGeom>
                <a:solidFill>
                  <a:srgbClr val="4A28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80" name="Rectangle 100">
                  <a:extLst>
                    <a:ext uri="{FF2B5EF4-FFF2-40B4-BE49-F238E27FC236}">
                      <a16:creationId xmlns:a16="http://schemas.microsoft.com/office/drawing/2014/main" id="{F84F1E95-BB5D-D476-1082-4B6503BDC01D}"/>
                    </a:ext>
                  </a:extLst>
                </p:cNvPr>
                <p:cNvSpPr>
                  <a:spLocks noChangeArrowheads="1"/>
                </p:cNvSpPr>
                <p:nvPr/>
              </p:nvSpPr>
              <p:spPr bwMode="auto">
                <a:xfrm>
                  <a:off x="6300743" y="3759682"/>
                  <a:ext cx="547" cy="547"/>
                </a:xfrm>
                <a:prstGeom prst="rect">
                  <a:avLst/>
                </a:prstGeom>
                <a:solidFill>
                  <a:srgbClr val="4A28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81" name="Freeform 101">
                  <a:extLst>
                    <a:ext uri="{FF2B5EF4-FFF2-40B4-BE49-F238E27FC236}">
                      <a16:creationId xmlns:a16="http://schemas.microsoft.com/office/drawing/2014/main" id="{A2949970-76B2-25C2-EFF0-4CD32A728543}"/>
                    </a:ext>
                  </a:extLst>
                </p:cNvPr>
                <p:cNvSpPr>
                  <a:spLocks/>
                </p:cNvSpPr>
                <p:nvPr/>
              </p:nvSpPr>
              <p:spPr bwMode="auto">
                <a:xfrm>
                  <a:off x="6300743" y="3831316"/>
                  <a:ext cx="0"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lnTo>
                        <a:pt x="2" y="0"/>
                      </a:lnTo>
                      <a:cubicBezTo>
                        <a:pt x="2" y="0"/>
                        <a:pt x="1" y="0"/>
                        <a:pt x="0"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82" name="Freeform 103">
                  <a:extLst>
                    <a:ext uri="{FF2B5EF4-FFF2-40B4-BE49-F238E27FC236}">
                      <a16:creationId xmlns:a16="http://schemas.microsoft.com/office/drawing/2014/main" id="{F7120B76-54BB-C004-97ED-7D8D34C3F354}"/>
                    </a:ext>
                  </a:extLst>
                </p:cNvPr>
                <p:cNvSpPr>
                  <a:spLocks/>
                </p:cNvSpPr>
                <p:nvPr/>
              </p:nvSpPr>
              <p:spPr bwMode="auto">
                <a:xfrm>
                  <a:off x="6338474" y="3702265"/>
                  <a:ext cx="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83" name="Freeform 104">
                  <a:extLst>
                    <a:ext uri="{FF2B5EF4-FFF2-40B4-BE49-F238E27FC236}">
                      <a16:creationId xmlns:a16="http://schemas.microsoft.com/office/drawing/2014/main" id="{907CA268-6F5A-0208-F7E0-F2A71CFF62DD}"/>
                    </a:ext>
                  </a:extLst>
                </p:cNvPr>
                <p:cNvSpPr>
                  <a:spLocks/>
                </p:cNvSpPr>
                <p:nvPr/>
              </p:nvSpPr>
              <p:spPr bwMode="auto">
                <a:xfrm>
                  <a:off x="6485571" y="3597274"/>
                  <a:ext cx="1093" cy="2188"/>
                </a:xfrm>
                <a:custGeom>
                  <a:avLst/>
                  <a:gdLst>
                    <a:gd name="T0" fmla="*/ 7 w 8"/>
                    <a:gd name="T1" fmla="*/ 0 h 17"/>
                    <a:gd name="T2" fmla="*/ 0 w 8"/>
                    <a:gd name="T3" fmla="*/ 17 h 17"/>
                    <a:gd name="T4" fmla="*/ 7 w 8"/>
                    <a:gd name="T5" fmla="*/ 0 h 17"/>
                  </a:gdLst>
                  <a:ahLst/>
                  <a:cxnLst>
                    <a:cxn ang="0">
                      <a:pos x="T0" y="T1"/>
                    </a:cxn>
                    <a:cxn ang="0">
                      <a:pos x="T2" y="T3"/>
                    </a:cxn>
                    <a:cxn ang="0">
                      <a:pos x="T4" y="T5"/>
                    </a:cxn>
                  </a:cxnLst>
                  <a:rect l="0" t="0" r="r" b="b"/>
                  <a:pathLst>
                    <a:path w="8" h="17">
                      <a:moveTo>
                        <a:pt x="7" y="0"/>
                      </a:moveTo>
                      <a:cubicBezTo>
                        <a:pt x="6" y="4"/>
                        <a:pt x="1" y="16"/>
                        <a:pt x="0" y="17"/>
                      </a:cubicBezTo>
                      <a:cubicBezTo>
                        <a:pt x="6" y="6"/>
                        <a:pt x="8" y="1"/>
                        <a:pt x="7"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84" name="Freeform 105">
                  <a:extLst>
                    <a:ext uri="{FF2B5EF4-FFF2-40B4-BE49-F238E27FC236}">
                      <a16:creationId xmlns:a16="http://schemas.microsoft.com/office/drawing/2014/main" id="{03C5DF80-3FF1-079F-3AA6-0B106DE214B7}"/>
                    </a:ext>
                  </a:extLst>
                </p:cNvPr>
                <p:cNvSpPr>
                  <a:spLocks/>
                </p:cNvSpPr>
                <p:nvPr/>
              </p:nvSpPr>
              <p:spPr bwMode="auto">
                <a:xfrm>
                  <a:off x="6720707" y="4035830"/>
                  <a:ext cx="0" cy="2735"/>
                </a:xfrm>
                <a:custGeom>
                  <a:avLst/>
                  <a:gdLst>
                    <a:gd name="T0" fmla="*/ 1 w 1"/>
                    <a:gd name="T1" fmla="*/ 1 h 19"/>
                    <a:gd name="T2" fmla="*/ 1 w 1"/>
                    <a:gd name="T3" fmla="*/ 2 h 19"/>
                    <a:gd name="T4" fmla="*/ 1 w 1"/>
                    <a:gd name="T5" fmla="*/ 3 h 19"/>
                    <a:gd name="T6" fmla="*/ 1 w 1"/>
                    <a:gd name="T7" fmla="*/ 3 h 19"/>
                    <a:gd name="T8" fmla="*/ 1 w 1"/>
                    <a:gd name="T9" fmla="*/ 3 h 19"/>
                    <a:gd name="T10" fmla="*/ 1 w 1"/>
                    <a:gd name="T11" fmla="*/ 1 h 19"/>
                  </a:gdLst>
                  <a:ahLst/>
                  <a:cxnLst>
                    <a:cxn ang="0">
                      <a:pos x="T0" y="T1"/>
                    </a:cxn>
                    <a:cxn ang="0">
                      <a:pos x="T2" y="T3"/>
                    </a:cxn>
                    <a:cxn ang="0">
                      <a:pos x="T4" y="T5"/>
                    </a:cxn>
                    <a:cxn ang="0">
                      <a:pos x="T6" y="T7"/>
                    </a:cxn>
                    <a:cxn ang="0">
                      <a:pos x="T8" y="T9"/>
                    </a:cxn>
                    <a:cxn ang="0">
                      <a:pos x="T10" y="T11"/>
                    </a:cxn>
                  </a:cxnLst>
                  <a:rect l="0" t="0" r="r" b="b"/>
                  <a:pathLst>
                    <a:path w="1" h="19">
                      <a:moveTo>
                        <a:pt x="1" y="1"/>
                      </a:moveTo>
                      <a:cubicBezTo>
                        <a:pt x="1" y="1"/>
                        <a:pt x="1" y="2"/>
                        <a:pt x="1" y="2"/>
                      </a:cubicBezTo>
                      <a:lnTo>
                        <a:pt x="1" y="3"/>
                      </a:lnTo>
                      <a:lnTo>
                        <a:pt x="1" y="3"/>
                      </a:lnTo>
                      <a:lnTo>
                        <a:pt x="1" y="3"/>
                      </a:lnTo>
                      <a:cubicBezTo>
                        <a:pt x="0" y="19"/>
                        <a:pt x="1" y="0"/>
                        <a:pt x="1" y="1"/>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85" name="Freeform 106">
                  <a:extLst>
                    <a:ext uri="{FF2B5EF4-FFF2-40B4-BE49-F238E27FC236}">
                      <a16:creationId xmlns:a16="http://schemas.microsoft.com/office/drawing/2014/main" id="{CAEECE96-229D-23CE-BF68-D358F8576969}"/>
                    </a:ext>
                  </a:extLst>
                </p:cNvPr>
                <p:cNvSpPr>
                  <a:spLocks/>
                </p:cNvSpPr>
                <p:nvPr/>
              </p:nvSpPr>
              <p:spPr bwMode="auto">
                <a:xfrm>
                  <a:off x="6485571" y="3597274"/>
                  <a:ext cx="1093" cy="2188"/>
                </a:xfrm>
                <a:custGeom>
                  <a:avLst/>
                  <a:gdLst>
                    <a:gd name="T0" fmla="*/ 1 w 7"/>
                    <a:gd name="T1" fmla="*/ 13 h 17"/>
                    <a:gd name="T2" fmla="*/ 0 w 7"/>
                    <a:gd name="T3" fmla="*/ 17 h 17"/>
                    <a:gd name="T4" fmla="*/ 7 w 7"/>
                    <a:gd name="T5" fmla="*/ 0 h 17"/>
                    <a:gd name="T6" fmla="*/ 1 w 7"/>
                    <a:gd name="T7" fmla="*/ 13 h 17"/>
                  </a:gdLst>
                  <a:ahLst/>
                  <a:cxnLst>
                    <a:cxn ang="0">
                      <a:pos x="T0" y="T1"/>
                    </a:cxn>
                    <a:cxn ang="0">
                      <a:pos x="T2" y="T3"/>
                    </a:cxn>
                    <a:cxn ang="0">
                      <a:pos x="T4" y="T5"/>
                    </a:cxn>
                    <a:cxn ang="0">
                      <a:pos x="T6" y="T7"/>
                    </a:cxn>
                  </a:cxnLst>
                  <a:rect l="0" t="0" r="r" b="b"/>
                  <a:pathLst>
                    <a:path w="7" h="17">
                      <a:moveTo>
                        <a:pt x="1" y="13"/>
                      </a:moveTo>
                      <a:cubicBezTo>
                        <a:pt x="1" y="14"/>
                        <a:pt x="1" y="16"/>
                        <a:pt x="0" y="17"/>
                      </a:cubicBezTo>
                      <a:cubicBezTo>
                        <a:pt x="1" y="16"/>
                        <a:pt x="6" y="4"/>
                        <a:pt x="7" y="0"/>
                      </a:cubicBezTo>
                      <a:cubicBezTo>
                        <a:pt x="7" y="0"/>
                        <a:pt x="3" y="5"/>
                        <a:pt x="1" y="13"/>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86" name="Rectangle 107">
                  <a:extLst>
                    <a:ext uri="{FF2B5EF4-FFF2-40B4-BE49-F238E27FC236}">
                      <a16:creationId xmlns:a16="http://schemas.microsoft.com/office/drawing/2014/main" id="{6CF282DD-DA3F-3DAD-6F41-E75E3A5E5DC7}"/>
                    </a:ext>
                  </a:extLst>
                </p:cNvPr>
                <p:cNvSpPr>
                  <a:spLocks noChangeArrowheads="1"/>
                </p:cNvSpPr>
                <p:nvPr/>
              </p:nvSpPr>
              <p:spPr bwMode="auto">
                <a:xfrm>
                  <a:off x="6512364" y="4028721"/>
                  <a:ext cx="547" cy="547"/>
                </a:xfrm>
                <a:prstGeom prst="rect">
                  <a:avLst/>
                </a:prstGeom>
                <a:solidFill>
                  <a:srgbClr val="4A28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87" name="Freeform 108">
                  <a:extLst>
                    <a:ext uri="{FF2B5EF4-FFF2-40B4-BE49-F238E27FC236}">
                      <a16:creationId xmlns:a16="http://schemas.microsoft.com/office/drawing/2014/main" id="{9D5D5453-8742-F41E-675E-965E0903B012}"/>
                    </a:ext>
                  </a:extLst>
                </p:cNvPr>
                <p:cNvSpPr>
                  <a:spLocks/>
                </p:cNvSpPr>
                <p:nvPr/>
              </p:nvSpPr>
              <p:spPr bwMode="auto">
                <a:xfrm>
                  <a:off x="6720707" y="4035830"/>
                  <a:ext cx="0" cy="547"/>
                </a:xfrm>
                <a:custGeom>
                  <a:avLst/>
                  <a:gdLst>
                    <a:gd name="T0" fmla="*/ 1 h 2"/>
                    <a:gd name="T1" fmla="*/ 0 h 2"/>
                    <a:gd name="T2" fmla="*/ 1 h 2"/>
                    <a:gd name="T3" fmla="*/ 2 h 2"/>
                    <a:gd name="T4" fmla="*/ 2 h 2"/>
                    <a:gd name="T5" fmla="*/ 1 h 2"/>
                  </a:gdLst>
                  <a:ahLst/>
                  <a:cxnLst>
                    <a:cxn ang="0">
                      <a:pos x="0" y="T0"/>
                    </a:cxn>
                    <a:cxn ang="0">
                      <a:pos x="0" y="T1"/>
                    </a:cxn>
                    <a:cxn ang="0">
                      <a:pos x="0" y="T2"/>
                    </a:cxn>
                    <a:cxn ang="0">
                      <a:pos x="0" y="T3"/>
                    </a:cxn>
                    <a:cxn ang="0">
                      <a:pos x="0" y="T4"/>
                    </a:cxn>
                    <a:cxn ang="0">
                      <a:pos x="0" y="T5"/>
                    </a:cxn>
                  </a:cxnLst>
                  <a:rect l="0" t="0" r="r" b="b"/>
                  <a:pathLst>
                    <a:path h="2">
                      <a:moveTo>
                        <a:pt x="0" y="1"/>
                      </a:moveTo>
                      <a:lnTo>
                        <a:pt x="0" y="0"/>
                      </a:lnTo>
                      <a:cubicBezTo>
                        <a:pt x="0" y="0"/>
                        <a:pt x="0" y="0"/>
                        <a:pt x="0" y="1"/>
                      </a:cubicBezTo>
                      <a:cubicBezTo>
                        <a:pt x="0" y="1"/>
                        <a:pt x="0" y="2"/>
                        <a:pt x="0" y="2"/>
                      </a:cubicBezTo>
                      <a:lnTo>
                        <a:pt x="0" y="2"/>
                      </a:lnTo>
                      <a:lnTo>
                        <a:pt x="0" y="1"/>
                      </a:ln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88" name="Freeform 109">
                  <a:extLst>
                    <a:ext uri="{FF2B5EF4-FFF2-40B4-BE49-F238E27FC236}">
                      <a16:creationId xmlns:a16="http://schemas.microsoft.com/office/drawing/2014/main" id="{A9E8690D-445A-1403-02A0-E01210DF6CAF}"/>
                    </a:ext>
                  </a:extLst>
                </p:cNvPr>
                <p:cNvSpPr>
                  <a:spLocks/>
                </p:cNvSpPr>
                <p:nvPr/>
              </p:nvSpPr>
              <p:spPr bwMode="auto">
                <a:xfrm>
                  <a:off x="6510724" y="3584152"/>
                  <a:ext cx="6563" cy="1640"/>
                </a:xfrm>
                <a:custGeom>
                  <a:avLst/>
                  <a:gdLst>
                    <a:gd name="T0" fmla="*/ 12 w 47"/>
                    <a:gd name="T1" fmla="*/ 11 h 11"/>
                    <a:gd name="T2" fmla="*/ 7 w 47"/>
                    <a:gd name="T3" fmla="*/ 9 h 11"/>
                    <a:gd name="T4" fmla="*/ 0 w 47"/>
                    <a:gd name="T5" fmla="*/ 11 h 11"/>
                    <a:gd name="T6" fmla="*/ 12 w 47"/>
                    <a:gd name="T7" fmla="*/ 11 h 11"/>
                  </a:gdLst>
                  <a:ahLst/>
                  <a:cxnLst>
                    <a:cxn ang="0">
                      <a:pos x="T0" y="T1"/>
                    </a:cxn>
                    <a:cxn ang="0">
                      <a:pos x="T2" y="T3"/>
                    </a:cxn>
                    <a:cxn ang="0">
                      <a:pos x="T4" y="T5"/>
                    </a:cxn>
                    <a:cxn ang="0">
                      <a:pos x="T6" y="T7"/>
                    </a:cxn>
                  </a:cxnLst>
                  <a:rect l="0" t="0" r="r" b="b"/>
                  <a:pathLst>
                    <a:path w="47" h="11">
                      <a:moveTo>
                        <a:pt x="12" y="11"/>
                      </a:moveTo>
                      <a:cubicBezTo>
                        <a:pt x="47" y="9"/>
                        <a:pt x="35" y="0"/>
                        <a:pt x="7" y="9"/>
                      </a:cubicBezTo>
                      <a:cubicBezTo>
                        <a:pt x="4" y="9"/>
                        <a:pt x="2" y="10"/>
                        <a:pt x="0" y="11"/>
                      </a:cubicBezTo>
                      <a:cubicBezTo>
                        <a:pt x="3" y="10"/>
                        <a:pt x="8" y="11"/>
                        <a:pt x="12" y="11"/>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89" name="Freeform 110">
                  <a:extLst>
                    <a:ext uri="{FF2B5EF4-FFF2-40B4-BE49-F238E27FC236}">
                      <a16:creationId xmlns:a16="http://schemas.microsoft.com/office/drawing/2014/main" id="{74CFD2C0-FB35-E098-4952-E91F29EF6646}"/>
                    </a:ext>
                  </a:extLst>
                </p:cNvPr>
                <p:cNvSpPr>
                  <a:spLocks/>
                </p:cNvSpPr>
                <p:nvPr/>
              </p:nvSpPr>
              <p:spPr bwMode="auto">
                <a:xfrm>
                  <a:off x="6404094" y="363555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90" name="Rectangle 111">
                  <a:extLst>
                    <a:ext uri="{FF2B5EF4-FFF2-40B4-BE49-F238E27FC236}">
                      <a16:creationId xmlns:a16="http://schemas.microsoft.com/office/drawing/2014/main" id="{05014190-410B-73E2-035B-DE8C12106A34}"/>
                    </a:ext>
                  </a:extLst>
                </p:cNvPr>
                <p:cNvSpPr>
                  <a:spLocks noChangeArrowheads="1"/>
                </p:cNvSpPr>
                <p:nvPr/>
              </p:nvSpPr>
              <p:spPr bwMode="auto">
                <a:xfrm>
                  <a:off x="6720707" y="4036377"/>
                  <a:ext cx="547" cy="547"/>
                </a:xfrm>
                <a:prstGeom prst="rect">
                  <a:avLst/>
                </a:prstGeom>
                <a:solidFill>
                  <a:srgbClr val="4A28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91" name="Freeform 112">
                  <a:extLst>
                    <a:ext uri="{FF2B5EF4-FFF2-40B4-BE49-F238E27FC236}">
                      <a16:creationId xmlns:a16="http://schemas.microsoft.com/office/drawing/2014/main" id="{DD9137E9-527D-F7D0-122F-E700CB95CEA0}"/>
                    </a:ext>
                  </a:extLst>
                </p:cNvPr>
                <p:cNvSpPr>
                  <a:spLocks/>
                </p:cNvSpPr>
                <p:nvPr/>
              </p:nvSpPr>
              <p:spPr bwMode="auto">
                <a:xfrm>
                  <a:off x="6404094" y="3635554"/>
                  <a:ext cx="547" cy="0"/>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1" y="1"/>
                        <a:pt x="2" y="1"/>
                        <a:pt x="2" y="0"/>
                      </a:cubicBezTo>
                      <a:cubicBezTo>
                        <a:pt x="2" y="1"/>
                        <a:pt x="1" y="1"/>
                        <a:pt x="0" y="2"/>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92" name="Freeform 113">
                  <a:extLst>
                    <a:ext uri="{FF2B5EF4-FFF2-40B4-BE49-F238E27FC236}">
                      <a16:creationId xmlns:a16="http://schemas.microsoft.com/office/drawing/2014/main" id="{80F96EC7-0E6F-EBA8-CD4B-18688CC0C81B}"/>
                    </a:ext>
                  </a:extLst>
                </p:cNvPr>
                <p:cNvSpPr>
                  <a:spLocks/>
                </p:cNvSpPr>
                <p:nvPr/>
              </p:nvSpPr>
              <p:spPr bwMode="auto">
                <a:xfrm>
                  <a:off x="6402999" y="3634459"/>
                  <a:ext cx="1640" cy="1093"/>
                </a:xfrm>
                <a:custGeom>
                  <a:avLst/>
                  <a:gdLst>
                    <a:gd name="T0" fmla="*/ 10 w 11"/>
                    <a:gd name="T1" fmla="*/ 6 h 9"/>
                    <a:gd name="T2" fmla="*/ 10 w 11"/>
                    <a:gd name="T3" fmla="*/ 8 h 9"/>
                    <a:gd name="T4" fmla="*/ 0 w 11"/>
                    <a:gd name="T5" fmla="*/ 9 h 9"/>
                    <a:gd name="T6" fmla="*/ 10 w 11"/>
                    <a:gd name="T7" fmla="*/ 6 h 9"/>
                  </a:gdLst>
                  <a:ahLst/>
                  <a:cxnLst>
                    <a:cxn ang="0">
                      <a:pos x="T0" y="T1"/>
                    </a:cxn>
                    <a:cxn ang="0">
                      <a:pos x="T2" y="T3"/>
                    </a:cxn>
                    <a:cxn ang="0">
                      <a:pos x="T4" y="T5"/>
                    </a:cxn>
                    <a:cxn ang="0">
                      <a:pos x="T6" y="T7"/>
                    </a:cxn>
                  </a:cxnLst>
                  <a:rect l="0" t="0" r="r" b="b"/>
                  <a:pathLst>
                    <a:path w="11" h="9">
                      <a:moveTo>
                        <a:pt x="10" y="6"/>
                      </a:moveTo>
                      <a:cubicBezTo>
                        <a:pt x="10" y="7"/>
                        <a:pt x="10" y="7"/>
                        <a:pt x="10" y="8"/>
                      </a:cubicBezTo>
                      <a:cubicBezTo>
                        <a:pt x="11" y="4"/>
                        <a:pt x="6" y="0"/>
                        <a:pt x="0" y="9"/>
                      </a:cubicBezTo>
                      <a:cubicBezTo>
                        <a:pt x="2" y="7"/>
                        <a:pt x="8" y="0"/>
                        <a:pt x="10" y="6"/>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93" name="Freeform 114">
                  <a:extLst>
                    <a:ext uri="{FF2B5EF4-FFF2-40B4-BE49-F238E27FC236}">
                      <a16:creationId xmlns:a16="http://schemas.microsoft.com/office/drawing/2014/main" id="{8EE0AB1D-E58A-CBF0-9110-BC9F35EF143B}"/>
                    </a:ext>
                  </a:extLst>
                </p:cNvPr>
                <p:cNvSpPr>
                  <a:spLocks/>
                </p:cNvSpPr>
                <p:nvPr/>
              </p:nvSpPr>
              <p:spPr bwMode="auto">
                <a:xfrm>
                  <a:off x="6402999" y="3634459"/>
                  <a:ext cx="1640" cy="1093"/>
                </a:xfrm>
                <a:custGeom>
                  <a:avLst/>
                  <a:gdLst>
                    <a:gd name="T0" fmla="*/ 8 w 10"/>
                    <a:gd name="T1" fmla="*/ 10 h 11"/>
                    <a:gd name="T2" fmla="*/ 8 w 10"/>
                    <a:gd name="T3" fmla="*/ 10 h 11"/>
                    <a:gd name="T4" fmla="*/ 8 w 10"/>
                    <a:gd name="T5" fmla="*/ 10 h 11"/>
                    <a:gd name="T6" fmla="*/ 10 w 10"/>
                    <a:gd name="T7" fmla="*/ 8 h 11"/>
                    <a:gd name="T8" fmla="*/ 10 w 10"/>
                    <a:gd name="T9" fmla="*/ 6 h 11"/>
                    <a:gd name="T10" fmla="*/ 0 w 10"/>
                    <a:gd name="T11" fmla="*/ 9 h 11"/>
                    <a:gd name="T12" fmla="*/ 8 w 10"/>
                    <a:gd name="T13" fmla="*/ 10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8" y="10"/>
                      </a:moveTo>
                      <a:lnTo>
                        <a:pt x="8" y="10"/>
                      </a:lnTo>
                      <a:cubicBezTo>
                        <a:pt x="8" y="10"/>
                        <a:pt x="8" y="10"/>
                        <a:pt x="8" y="10"/>
                      </a:cubicBezTo>
                      <a:cubicBezTo>
                        <a:pt x="9" y="9"/>
                        <a:pt x="10" y="9"/>
                        <a:pt x="10" y="8"/>
                      </a:cubicBezTo>
                      <a:cubicBezTo>
                        <a:pt x="10" y="7"/>
                        <a:pt x="10" y="7"/>
                        <a:pt x="10" y="6"/>
                      </a:cubicBezTo>
                      <a:cubicBezTo>
                        <a:pt x="8" y="0"/>
                        <a:pt x="2" y="7"/>
                        <a:pt x="0" y="9"/>
                      </a:cubicBezTo>
                      <a:cubicBezTo>
                        <a:pt x="2" y="10"/>
                        <a:pt x="6" y="11"/>
                        <a:pt x="8" y="1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94" name="Freeform 115">
                  <a:extLst>
                    <a:ext uri="{FF2B5EF4-FFF2-40B4-BE49-F238E27FC236}">
                      <a16:creationId xmlns:a16="http://schemas.microsoft.com/office/drawing/2014/main" id="{CF741581-C75F-9A70-1AA7-09CFE8648BE5}"/>
                    </a:ext>
                  </a:extLst>
                </p:cNvPr>
                <p:cNvSpPr>
                  <a:spLocks/>
                </p:cNvSpPr>
                <p:nvPr/>
              </p:nvSpPr>
              <p:spPr bwMode="auto">
                <a:xfrm>
                  <a:off x="6510724" y="3585245"/>
                  <a:ext cx="1640" cy="547"/>
                </a:xfrm>
                <a:custGeom>
                  <a:avLst/>
                  <a:gdLst>
                    <a:gd name="T0" fmla="*/ 0 w 12"/>
                    <a:gd name="T1" fmla="*/ 1 h 1"/>
                    <a:gd name="T2" fmla="*/ 12 w 12"/>
                    <a:gd name="T3" fmla="*/ 1 h 1"/>
                    <a:gd name="T4" fmla="*/ 0 w 12"/>
                    <a:gd name="T5" fmla="*/ 1 h 1"/>
                  </a:gdLst>
                  <a:ahLst/>
                  <a:cxnLst>
                    <a:cxn ang="0">
                      <a:pos x="T0" y="T1"/>
                    </a:cxn>
                    <a:cxn ang="0">
                      <a:pos x="T2" y="T3"/>
                    </a:cxn>
                    <a:cxn ang="0">
                      <a:pos x="T4" y="T5"/>
                    </a:cxn>
                  </a:cxnLst>
                  <a:rect l="0" t="0" r="r" b="b"/>
                  <a:pathLst>
                    <a:path w="12" h="1">
                      <a:moveTo>
                        <a:pt x="0" y="1"/>
                      </a:moveTo>
                      <a:cubicBezTo>
                        <a:pt x="4" y="1"/>
                        <a:pt x="8" y="1"/>
                        <a:pt x="12" y="1"/>
                      </a:cubicBezTo>
                      <a:cubicBezTo>
                        <a:pt x="8" y="1"/>
                        <a:pt x="3" y="0"/>
                        <a:pt x="0" y="1"/>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95" name="Freeform 116">
                  <a:extLst>
                    <a:ext uri="{FF2B5EF4-FFF2-40B4-BE49-F238E27FC236}">
                      <a16:creationId xmlns:a16="http://schemas.microsoft.com/office/drawing/2014/main" id="{9C7AE8EC-FB12-384D-08E9-295F2B34A9D5}"/>
                    </a:ext>
                  </a:extLst>
                </p:cNvPr>
                <p:cNvSpPr>
                  <a:spLocks/>
                </p:cNvSpPr>
                <p:nvPr/>
              </p:nvSpPr>
              <p:spPr bwMode="auto">
                <a:xfrm>
                  <a:off x="6744221" y="3628991"/>
                  <a:ext cx="0" cy="0"/>
                </a:xfrm>
                <a:custGeom>
                  <a:avLst/>
                  <a:gdLst>
                    <a:gd name="T0" fmla="*/ 1 w 1"/>
                    <a:gd name="T1" fmla="*/ 0 h 1"/>
                    <a:gd name="T2" fmla="*/ 0 w 1"/>
                    <a:gd name="T3" fmla="*/ 0 h 1"/>
                    <a:gd name="T4" fmla="*/ 0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0"/>
                        <a:pt x="0" y="0"/>
                      </a:cubicBezTo>
                      <a:cubicBezTo>
                        <a:pt x="0" y="1"/>
                        <a:pt x="0" y="1"/>
                        <a:pt x="0" y="1"/>
                      </a:cubicBezTo>
                      <a:lnTo>
                        <a:pt x="0" y="1"/>
                      </a:lnTo>
                      <a:cubicBezTo>
                        <a:pt x="0" y="0"/>
                        <a:pt x="0" y="0"/>
                        <a:pt x="1"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96" name="Freeform 117">
                  <a:extLst>
                    <a:ext uri="{FF2B5EF4-FFF2-40B4-BE49-F238E27FC236}">
                      <a16:creationId xmlns:a16="http://schemas.microsoft.com/office/drawing/2014/main" id="{F72B9689-F9F0-7934-3D0A-7EF93C162223}"/>
                    </a:ext>
                  </a:extLst>
                </p:cNvPr>
                <p:cNvSpPr>
                  <a:spLocks/>
                </p:cNvSpPr>
                <p:nvPr/>
              </p:nvSpPr>
              <p:spPr bwMode="auto">
                <a:xfrm>
                  <a:off x="6402999" y="3635554"/>
                  <a:ext cx="1093" cy="0"/>
                </a:xfrm>
                <a:custGeom>
                  <a:avLst/>
                  <a:gdLst>
                    <a:gd name="T0" fmla="*/ 8 w 8"/>
                    <a:gd name="T1" fmla="*/ 1 h 2"/>
                    <a:gd name="T2" fmla="*/ 0 w 8"/>
                    <a:gd name="T3" fmla="*/ 0 h 2"/>
                    <a:gd name="T4" fmla="*/ 8 w 8"/>
                    <a:gd name="T5" fmla="*/ 1 h 2"/>
                  </a:gdLst>
                  <a:ahLst/>
                  <a:cxnLst>
                    <a:cxn ang="0">
                      <a:pos x="T0" y="T1"/>
                    </a:cxn>
                    <a:cxn ang="0">
                      <a:pos x="T2" y="T3"/>
                    </a:cxn>
                    <a:cxn ang="0">
                      <a:pos x="T4" y="T5"/>
                    </a:cxn>
                  </a:cxnLst>
                  <a:rect l="0" t="0" r="r" b="b"/>
                  <a:pathLst>
                    <a:path w="8" h="2">
                      <a:moveTo>
                        <a:pt x="8" y="1"/>
                      </a:moveTo>
                      <a:cubicBezTo>
                        <a:pt x="6" y="2"/>
                        <a:pt x="2" y="1"/>
                        <a:pt x="0" y="0"/>
                      </a:cubicBezTo>
                      <a:cubicBezTo>
                        <a:pt x="4" y="2"/>
                        <a:pt x="7" y="2"/>
                        <a:pt x="8" y="1"/>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97" name="Freeform 118">
                  <a:extLst>
                    <a:ext uri="{FF2B5EF4-FFF2-40B4-BE49-F238E27FC236}">
                      <a16:creationId xmlns:a16="http://schemas.microsoft.com/office/drawing/2014/main" id="{E4790E7A-A2FE-AA78-58C9-8BB86CB4B004}"/>
                    </a:ext>
                  </a:extLst>
                </p:cNvPr>
                <p:cNvSpPr>
                  <a:spLocks/>
                </p:cNvSpPr>
                <p:nvPr/>
              </p:nvSpPr>
              <p:spPr bwMode="auto">
                <a:xfrm>
                  <a:off x="6485571" y="3596728"/>
                  <a:ext cx="1093" cy="2188"/>
                </a:xfrm>
                <a:custGeom>
                  <a:avLst/>
                  <a:gdLst>
                    <a:gd name="T0" fmla="*/ 6 w 6"/>
                    <a:gd name="T1" fmla="*/ 1 h 14"/>
                    <a:gd name="T2" fmla="*/ 6 w 6"/>
                    <a:gd name="T3" fmla="*/ 0 h 14"/>
                    <a:gd name="T4" fmla="*/ 4 w 6"/>
                    <a:gd name="T5" fmla="*/ 2 h 14"/>
                    <a:gd name="T6" fmla="*/ 0 w 6"/>
                    <a:gd name="T7" fmla="*/ 14 h 14"/>
                    <a:gd name="T8" fmla="*/ 6 w 6"/>
                    <a:gd name="T9" fmla="*/ 1 h 14"/>
                  </a:gdLst>
                  <a:ahLst/>
                  <a:cxnLst>
                    <a:cxn ang="0">
                      <a:pos x="T0" y="T1"/>
                    </a:cxn>
                    <a:cxn ang="0">
                      <a:pos x="T2" y="T3"/>
                    </a:cxn>
                    <a:cxn ang="0">
                      <a:pos x="T4" y="T5"/>
                    </a:cxn>
                    <a:cxn ang="0">
                      <a:pos x="T6" y="T7"/>
                    </a:cxn>
                    <a:cxn ang="0">
                      <a:pos x="T8" y="T9"/>
                    </a:cxn>
                  </a:cxnLst>
                  <a:rect l="0" t="0" r="r" b="b"/>
                  <a:pathLst>
                    <a:path w="6" h="14">
                      <a:moveTo>
                        <a:pt x="6" y="1"/>
                      </a:moveTo>
                      <a:cubicBezTo>
                        <a:pt x="6" y="1"/>
                        <a:pt x="6" y="0"/>
                        <a:pt x="6" y="0"/>
                      </a:cubicBezTo>
                      <a:cubicBezTo>
                        <a:pt x="5" y="0"/>
                        <a:pt x="5" y="1"/>
                        <a:pt x="4" y="2"/>
                      </a:cubicBezTo>
                      <a:cubicBezTo>
                        <a:pt x="2" y="6"/>
                        <a:pt x="1" y="10"/>
                        <a:pt x="0" y="14"/>
                      </a:cubicBezTo>
                      <a:cubicBezTo>
                        <a:pt x="2" y="6"/>
                        <a:pt x="6" y="1"/>
                        <a:pt x="6" y="1"/>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98" name="Freeform 119">
                  <a:extLst>
                    <a:ext uri="{FF2B5EF4-FFF2-40B4-BE49-F238E27FC236}">
                      <a16:creationId xmlns:a16="http://schemas.microsoft.com/office/drawing/2014/main" id="{C8A69009-1A33-1984-C8B2-041EBDC2B5F1}"/>
                    </a:ext>
                  </a:extLst>
                </p:cNvPr>
                <p:cNvSpPr>
                  <a:spLocks/>
                </p:cNvSpPr>
                <p:nvPr/>
              </p:nvSpPr>
              <p:spPr bwMode="auto">
                <a:xfrm>
                  <a:off x="6744221" y="3628991"/>
                  <a:ext cx="0"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1" y="0"/>
                        <a:pt x="1" y="0"/>
                      </a:cubicBezTo>
                      <a:lnTo>
                        <a:pt x="1" y="0"/>
                      </a:ln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99" name="Freeform 120">
                  <a:extLst>
                    <a:ext uri="{FF2B5EF4-FFF2-40B4-BE49-F238E27FC236}">
                      <a16:creationId xmlns:a16="http://schemas.microsoft.com/office/drawing/2014/main" id="{1E4C380B-D2D7-5400-3D87-E70EDD0879F9}"/>
                    </a:ext>
                  </a:extLst>
                </p:cNvPr>
                <p:cNvSpPr>
                  <a:spLocks/>
                </p:cNvSpPr>
                <p:nvPr/>
              </p:nvSpPr>
              <p:spPr bwMode="auto">
                <a:xfrm>
                  <a:off x="6485571" y="3598916"/>
                  <a:ext cx="0" cy="547"/>
                </a:xfrm>
                <a:custGeom>
                  <a:avLst/>
                  <a:gdLst>
                    <a:gd name="T0" fmla="*/ 0 w 1"/>
                    <a:gd name="T1" fmla="*/ 4 h 4"/>
                    <a:gd name="T2" fmla="*/ 1 w 1"/>
                    <a:gd name="T3" fmla="*/ 0 h 4"/>
                    <a:gd name="T4" fmla="*/ 0 w 1"/>
                    <a:gd name="T5" fmla="*/ 4 h 4"/>
                  </a:gdLst>
                  <a:ahLst/>
                  <a:cxnLst>
                    <a:cxn ang="0">
                      <a:pos x="T0" y="T1"/>
                    </a:cxn>
                    <a:cxn ang="0">
                      <a:pos x="T2" y="T3"/>
                    </a:cxn>
                    <a:cxn ang="0">
                      <a:pos x="T4" y="T5"/>
                    </a:cxn>
                  </a:cxnLst>
                  <a:rect l="0" t="0" r="r" b="b"/>
                  <a:pathLst>
                    <a:path w="1" h="4">
                      <a:moveTo>
                        <a:pt x="0" y="4"/>
                      </a:moveTo>
                      <a:cubicBezTo>
                        <a:pt x="1" y="3"/>
                        <a:pt x="1" y="1"/>
                        <a:pt x="1" y="0"/>
                      </a:cubicBezTo>
                      <a:cubicBezTo>
                        <a:pt x="1" y="1"/>
                        <a:pt x="1" y="3"/>
                        <a:pt x="0" y="4"/>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00" name="Rectangle 121">
                  <a:extLst>
                    <a:ext uri="{FF2B5EF4-FFF2-40B4-BE49-F238E27FC236}">
                      <a16:creationId xmlns:a16="http://schemas.microsoft.com/office/drawing/2014/main" id="{955EEEFF-67EE-0BA0-0FDA-E1D2EB202FB3}"/>
                    </a:ext>
                  </a:extLst>
                </p:cNvPr>
                <p:cNvSpPr>
                  <a:spLocks noChangeArrowheads="1"/>
                </p:cNvSpPr>
                <p:nvPr/>
              </p:nvSpPr>
              <p:spPr bwMode="auto">
                <a:xfrm>
                  <a:off x="6720707" y="4035830"/>
                  <a:ext cx="547" cy="547"/>
                </a:xfrm>
                <a:prstGeom prst="rect">
                  <a:avLst/>
                </a:prstGeom>
                <a:solidFill>
                  <a:srgbClr val="4A28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01" name="Freeform 122">
                  <a:extLst>
                    <a:ext uri="{FF2B5EF4-FFF2-40B4-BE49-F238E27FC236}">
                      <a16:creationId xmlns:a16="http://schemas.microsoft.com/office/drawing/2014/main" id="{1719262B-9C3B-FA54-795C-0FCFF7F6A9A2}"/>
                    </a:ext>
                  </a:extLst>
                </p:cNvPr>
                <p:cNvSpPr>
                  <a:spLocks/>
                </p:cNvSpPr>
                <p:nvPr/>
              </p:nvSpPr>
              <p:spPr bwMode="auto">
                <a:xfrm>
                  <a:off x="6631027" y="3569386"/>
                  <a:ext cx="4375" cy="4921"/>
                </a:xfrm>
                <a:custGeom>
                  <a:avLst/>
                  <a:gdLst>
                    <a:gd name="T0" fmla="*/ 31 w 31"/>
                    <a:gd name="T1" fmla="*/ 34 h 34"/>
                    <a:gd name="T2" fmla="*/ 31 w 31"/>
                    <a:gd name="T3" fmla="*/ 34 h 34"/>
                    <a:gd name="T4" fmla="*/ 31 w 31"/>
                    <a:gd name="T5" fmla="*/ 34 h 34"/>
                  </a:gdLst>
                  <a:ahLst/>
                  <a:cxnLst>
                    <a:cxn ang="0">
                      <a:pos x="T0" y="T1"/>
                    </a:cxn>
                    <a:cxn ang="0">
                      <a:pos x="T2" y="T3"/>
                    </a:cxn>
                    <a:cxn ang="0">
                      <a:pos x="T4" y="T5"/>
                    </a:cxn>
                  </a:cxnLst>
                  <a:rect l="0" t="0" r="r" b="b"/>
                  <a:pathLst>
                    <a:path w="31" h="34">
                      <a:moveTo>
                        <a:pt x="31" y="34"/>
                      </a:moveTo>
                      <a:cubicBezTo>
                        <a:pt x="31" y="33"/>
                        <a:pt x="0" y="0"/>
                        <a:pt x="31" y="34"/>
                      </a:cubicBezTo>
                      <a:lnTo>
                        <a:pt x="31" y="34"/>
                      </a:ln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02" name="Freeform 123">
                  <a:extLst>
                    <a:ext uri="{FF2B5EF4-FFF2-40B4-BE49-F238E27FC236}">
                      <a16:creationId xmlns:a16="http://schemas.microsoft.com/office/drawing/2014/main" id="{B4DA1570-FE36-2E83-6AF3-B42621983224}"/>
                    </a:ext>
                  </a:extLst>
                </p:cNvPr>
                <p:cNvSpPr>
                  <a:spLocks/>
                </p:cNvSpPr>
                <p:nvPr/>
              </p:nvSpPr>
              <p:spPr bwMode="auto">
                <a:xfrm>
                  <a:off x="6720707" y="4035830"/>
                  <a:ext cx="0" cy="0"/>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lnTo>
                        <a:pt x="0" y="1"/>
                      </a:lnTo>
                      <a:cubicBezTo>
                        <a:pt x="0" y="1"/>
                        <a:pt x="0" y="0"/>
                        <a:pt x="0"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03" name="Freeform 124">
                  <a:extLst>
                    <a:ext uri="{FF2B5EF4-FFF2-40B4-BE49-F238E27FC236}">
                      <a16:creationId xmlns:a16="http://schemas.microsoft.com/office/drawing/2014/main" id="{14B6501F-B67A-73AC-3748-D932703C934F}"/>
                    </a:ext>
                  </a:extLst>
                </p:cNvPr>
                <p:cNvSpPr>
                  <a:spLocks/>
                </p:cNvSpPr>
                <p:nvPr/>
              </p:nvSpPr>
              <p:spPr bwMode="auto">
                <a:xfrm>
                  <a:off x="6547909" y="3566653"/>
                  <a:ext cx="547" cy="1640"/>
                </a:xfrm>
                <a:custGeom>
                  <a:avLst/>
                  <a:gdLst>
                    <a:gd name="T0" fmla="*/ 4 w 6"/>
                    <a:gd name="T1" fmla="*/ 4 h 15"/>
                    <a:gd name="T2" fmla="*/ 6 w 6"/>
                    <a:gd name="T3" fmla="*/ 0 h 15"/>
                    <a:gd name="T4" fmla="*/ 4 w 6"/>
                    <a:gd name="T5" fmla="*/ 4 h 15"/>
                    <a:gd name="T6" fmla="*/ 4 w 6"/>
                    <a:gd name="T7" fmla="*/ 4 h 15"/>
                  </a:gdLst>
                  <a:ahLst/>
                  <a:cxnLst>
                    <a:cxn ang="0">
                      <a:pos x="T0" y="T1"/>
                    </a:cxn>
                    <a:cxn ang="0">
                      <a:pos x="T2" y="T3"/>
                    </a:cxn>
                    <a:cxn ang="0">
                      <a:pos x="T4" y="T5"/>
                    </a:cxn>
                    <a:cxn ang="0">
                      <a:pos x="T6" y="T7"/>
                    </a:cxn>
                  </a:cxnLst>
                  <a:rect l="0" t="0" r="r" b="b"/>
                  <a:pathLst>
                    <a:path w="6" h="15">
                      <a:moveTo>
                        <a:pt x="4" y="4"/>
                      </a:moveTo>
                      <a:cubicBezTo>
                        <a:pt x="0" y="15"/>
                        <a:pt x="6" y="0"/>
                        <a:pt x="6" y="0"/>
                      </a:cubicBezTo>
                      <a:cubicBezTo>
                        <a:pt x="5" y="1"/>
                        <a:pt x="5" y="3"/>
                        <a:pt x="4" y="4"/>
                      </a:cubicBezTo>
                      <a:lnTo>
                        <a:pt x="4" y="4"/>
                      </a:ln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04" name="Freeform 125">
                  <a:extLst>
                    <a:ext uri="{FF2B5EF4-FFF2-40B4-BE49-F238E27FC236}">
                      <a16:creationId xmlns:a16="http://schemas.microsoft.com/office/drawing/2014/main" id="{A92C2669-B01F-33B3-DD5B-053AF935B36A}"/>
                    </a:ext>
                  </a:extLst>
                </p:cNvPr>
                <p:cNvSpPr>
                  <a:spLocks/>
                </p:cNvSpPr>
                <p:nvPr/>
              </p:nvSpPr>
              <p:spPr bwMode="auto">
                <a:xfrm>
                  <a:off x="6548455" y="3566653"/>
                  <a:ext cx="0" cy="0"/>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0" y="1"/>
                        <a:pt x="1" y="1"/>
                        <a:pt x="1" y="0"/>
                      </a:cubicBezTo>
                      <a:cubicBezTo>
                        <a:pt x="1" y="0"/>
                        <a:pt x="1" y="1"/>
                        <a:pt x="0" y="2"/>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05" name="Freeform 126">
                  <a:extLst>
                    <a:ext uri="{FF2B5EF4-FFF2-40B4-BE49-F238E27FC236}">
                      <a16:creationId xmlns:a16="http://schemas.microsoft.com/office/drawing/2014/main" id="{FFF673DA-C7FC-ECAF-1126-16C5F837D62D}"/>
                    </a:ext>
                  </a:extLst>
                </p:cNvPr>
                <p:cNvSpPr>
                  <a:spLocks/>
                </p:cNvSpPr>
                <p:nvPr/>
              </p:nvSpPr>
              <p:spPr bwMode="auto">
                <a:xfrm>
                  <a:off x="6720707" y="4035830"/>
                  <a:ext cx="0" cy="547"/>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06" name="Freeform 127">
                  <a:extLst>
                    <a:ext uri="{FF2B5EF4-FFF2-40B4-BE49-F238E27FC236}">
                      <a16:creationId xmlns:a16="http://schemas.microsoft.com/office/drawing/2014/main" id="{26075E89-F012-4E36-E2A7-B0BD14C51829}"/>
                    </a:ext>
                  </a:extLst>
                </p:cNvPr>
                <p:cNvSpPr>
                  <a:spLocks/>
                </p:cNvSpPr>
                <p:nvPr/>
              </p:nvSpPr>
              <p:spPr bwMode="auto">
                <a:xfrm>
                  <a:off x="6548455" y="3566653"/>
                  <a:ext cx="0" cy="547"/>
                </a:xfrm>
                <a:custGeom>
                  <a:avLst/>
                  <a:gdLst>
                    <a:gd name="T0" fmla="*/ 1 w 1"/>
                    <a:gd name="T1" fmla="*/ 0 h 2"/>
                    <a:gd name="T2" fmla="*/ 1 w 1"/>
                    <a:gd name="T3" fmla="*/ 1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1" y="0"/>
                        <a:pt x="1" y="0"/>
                        <a:pt x="1" y="1"/>
                      </a:cubicBezTo>
                      <a:cubicBezTo>
                        <a:pt x="0" y="1"/>
                        <a:pt x="0" y="2"/>
                        <a:pt x="0" y="2"/>
                      </a:cubicBezTo>
                      <a:cubicBezTo>
                        <a:pt x="1" y="1"/>
                        <a:pt x="1" y="1"/>
                        <a:pt x="1"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07" name="Freeform 128">
                  <a:extLst>
                    <a:ext uri="{FF2B5EF4-FFF2-40B4-BE49-F238E27FC236}">
                      <a16:creationId xmlns:a16="http://schemas.microsoft.com/office/drawing/2014/main" id="{2A85626F-24DD-897B-D3EE-08A538C38E93}"/>
                    </a:ext>
                  </a:extLst>
                </p:cNvPr>
                <p:cNvSpPr>
                  <a:spLocks/>
                </p:cNvSpPr>
                <p:nvPr/>
              </p:nvSpPr>
              <p:spPr bwMode="auto">
                <a:xfrm>
                  <a:off x="6510724" y="3585245"/>
                  <a:ext cx="3280" cy="547"/>
                </a:xfrm>
                <a:custGeom>
                  <a:avLst/>
                  <a:gdLst>
                    <a:gd name="T0" fmla="*/ 24 w 24"/>
                    <a:gd name="T1" fmla="*/ 1 h 1"/>
                    <a:gd name="T2" fmla="*/ 12 w 24"/>
                    <a:gd name="T3" fmla="*/ 1 h 1"/>
                    <a:gd name="T4" fmla="*/ 12 w 24"/>
                    <a:gd name="T5" fmla="*/ 1 h 1"/>
                    <a:gd name="T6" fmla="*/ 0 w 24"/>
                    <a:gd name="T7" fmla="*/ 1 h 1"/>
                    <a:gd name="T8" fmla="*/ 18 w 24"/>
                    <a:gd name="T9" fmla="*/ 1 h 1"/>
                    <a:gd name="T10" fmla="*/ 24 w 24"/>
                    <a:gd name="T11" fmla="*/ 1 h 1"/>
                  </a:gdLst>
                  <a:ahLst/>
                  <a:cxnLst>
                    <a:cxn ang="0">
                      <a:pos x="T0" y="T1"/>
                    </a:cxn>
                    <a:cxn ang="0">
                      <a:pos x="T2" y="T3"/>
                    </a:cxn>
                    <a:cxn ang="0">
                      <a:pos x="T4" y="T5"/>
                    </a:cxn>
                    <a:cxn ang="0">
                      <a:pos x="T6" y="T7"/>
                    </a:cxn>
                    <a:cxn ang="0">
                      <a:pos x="T8" y="T9"/>
                    </a:cxn>
                    <a:cxn ang="0">
                      <a:pos x="T10" y="T11"/>
                    </a:cxn>
                  </a:cxnLst>
                  <a:rect l="0" t="0" r="r" b="b"/>
                  <a:pathLst>
                    <a:path w="24" h="1">
                      <a:moveTo>
                        <a:pt x="24" y="1"/>
                      </a:moveTo>
                      <a:cubicBezTo>
                        <a:pt x="23" y="0"/>
                        <a:pt x="13" y="1"/>
                        <a:pt x="12" y="1"/>
                      </a:cubicBezTo>
                      <a:cubicBezTo>
                        <a:pt x="12" y="1"/>
                        <a:pt x="12" y="1"/>
                        <a:pt x="12" y="1"/>
                      </a:cubicBezTo>
                      <a:cubicBezTo>
                        <a:pt x="8" y="1"/>
                        <a:pt x="4" y="1"/>
                        <a:pt x="0" y="1"/>
                      </a:cubicBezTo>
                      <a:cubicBezTo>
                        <a:pt x="6" y="1"/>
                        <a:pt x="12" y="1"/>
                        <a:pt x="18" y="1"/>
                      </a:cubicBezTo>
                      <a:cubicBezTo>
                        <a:pt x="19" y="1"/>
                        <a:pt x="23" y="1"/>
                        <a:pt x="24" y="1"/>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08" name="Freeform 129">
                  <a:extLst>
                    <a:ext uri="{FF2B5EF4-FFF2-40B4-BE49-F238E27FC236}">
                      <a16:creationId xmlns:a16="http://schemas.microsoft.com/office/drawing/2014/main" id="{9D12B191-2998-EB85-FA7A-704ECAE1AF80}"/>
                    </a:ext>
                  </a:extLst>
                </p:cNvPr>
                <p:cNvSpPr>
                  <a:spLocks/>
                </p:cNvSpPr>
                <p:nvPr/>
              </p:nvSpPr>
              <p:spPr bwMode="auto">
                <a:xfrm>
                  <a:off x="6548455" y="3566653"/>
                  <a:ext cx="0" cy="547"/>
                </a:xfrm>
                <a:custGeom>
                  <a:avLst/>
                  <a:gdLst>
                    <a:gd name="T0" fmla="*/ 0 w 2"/>
                    <a:gd name="T1" fmla="*/ 4 h 4"/>
                    <a:gd name="T2" fmla="*/ 2 w 2"/>
                    <a:gd name="T3" fmla="*/ 0 h 4"/>
                    <a:gd name="T4" fmla="*/ 2 w 2"/>
                    <a:gd name="T5" fmla="*/ 0 h 4"/>
                    <a:gd name="T6" fmla="*/ 1 w 2"/>
                    <a:gd name="T7" fmla="*/ 2 h 4"/>
                    <a:gd name="T8" fmla="*/ 0 w 2"/>
                    <a:gd name="T9" fmla="*/ 4 h 4"/>
                    <a:gd name="T10" fmla="*/ 0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0" y="4"/>
                      </a:moveTo>
                      <a:cubicBezTo>
                        <a:pt x="1" y="3"/>
                        <a:pt x="1" y="1"/>
                        <a:pt x="2" y="0"/>
                      </a:cubicBezTo>
                      <a:cubicBezTo>
                        <a:pt x="2" y="0"/>
                        <a:pt x="2" y="0"/>
                        <a:pt x="2" y="0"/>
                      </a:cubicBezTo>
                      <a:cubicBezTo>
                        <a:pt x="2" y="1"/>
                        <a:pt x="1" y="1"/>
                        <a:pt x="1" y="2"/>
                      </a:cubicBezTo>
                      <a:cubicBezTo>
                        <a:pt x="1" y="3"/>
                        <a:pt x="1" y="3"/>
                        <a:pt x="0" y="4"/>
                      </a:cubicBezTo>
                      <a:lnTo>
                        <a:pt x="0" y="4"/>
                      </a:ln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09" name="Freeform 130">
                  <a:extLst>
                    <a:ext uri="{FF2B5EF4-FFF2-40B4-BE49-F238E27FC236}">
                      <a16:creationId xmlns:a16="http://schemas.microsoft.com/office/drawing/2014/main" id="{D0F168FA-A7CF-1131-B414-9275497BB102}"/>
                    </a:ext>
                  </a:extLst>
                </p:cNvPr>
                <p:cNvSpPr>
                  <a:spLocks/>
                </p:cNvSpPr>
                <p:nvPr/>
              </p:nvSpPr>
              <p:spPr bwMode="auto">
                <a:xfrm>
                  <a:off x="6375659" y="3634459"/>
                  <a:ext cx="1640" cy="1640"/>
                </a:xfrm>
                <a:custGeom>
                  <a:avLst/>
                  <a:gdLst>
                    <a:gd name="T0" fmla="*/ 0 w 10"/>
                    <a:gd name="T1" fmla="*/ 11 h 11"/>
                    <a:gd name="T2" fmla="*/ 10 w 10"/>
                    <a:gd name="T3" fmla="*/ 0 h 11"/>
                    <a:gd name="T4" fmla="*/ 0 w 10"/>
                    <a:gd name="T5" fmla="*/ 11 h 11"/>
                  </a:gdLst>
                  <a:ahLst/>
                  <a:cxnLst>
                    <a:cxn ang="0">
                      <a:pos x="T0" y="T1"/>
                    </a:cxn>
                    <a:cxn ang="0">
                      <a:pos x="T2" y="T3"/>
                    </a:cxn>
                    <a:cxn ang="0">
                      <a:pos x="T4" y="T5"/>
                    </a:cxn>
                  </a:cxnLst>
                  <a:rect l="0" t="0" r="r" b="b"/>
                  <a:pathLst>
                    <a:path w="10" h="11">
                      <a:moveTo>
                        <a:pt x="0" y="11"/>
                      </a:moveTo>
                      <a:cubicBezTo>
                        <a:pt x="4" y="7"/>
                        <a:pt x="7" y="3"/>
                        <a:pt x="10" y="0"/>
                      </a:cubicBezTo>
                      <a:cubicBezTo>
                        <a:pt x="7" y="3"/>
                        <a:pt x="3" y="8"/>
                        <a:pt x="0" y="11"/>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10" name="Freeform 131">
                  <a:extLst>
                    <a:ext uri="{FF2B5EF4-FFF2-40B4-BE49-F238E27FC236}">
                      <a16:creationId xmlns:a16="http://schemas.microsoft.com/office/drawing/2014/main" id="{3908261B-B41F-D3A5-292C-15EED0C8D41B}"/>
                    </a:ext>
                  </a:extLst>
                </p:cNvPr>
                <p:cNvSpPr>
                  <a:spLocks/>
                </p:cNvSpPr>
                <p:nvPr/>
              </p:nvSpPr>
              <p:spPr bwMode="auto">
                <a:xfrm>
                  <a:off x="6336288" y="3677111"/>
                  <a:ext cx="1640" cy="1093"/>
                </a:xfrm>
                <a:custGeom>
                  <a:avLst/>
                  <a:gdLst>
                    <a:gd name="T0" fmla="*/ 11 w 12"/>
                    <a:gd name="T1" fmla="*/ 2 h 9"/>
                    <a:gd name="T2" fmla="*/ 0 w 12"/>
                    <a:gd name="T3" fmla="*/ 9 h 9"/>
                    <a:gd name="T4" fmla="*/ 12 w 12"/>
                    <a:gd name="T5" fmla="*/ 2 h 9"/>
                    <a:gd name="T6" fmla="*/ 11 w 12"/>
                    <a:gd name="T7" fmla="*/ 2 h 9"/>
                  </a:gdLst>
                  <a:ahLst/>
                  <a:cxnLst>
                    <a:cxn ang="0">
                      <a:pos x="T0" y="T1"/>
                    </a:cxn>
                    <a:cxn ang="0">
                      <a:pos x="T2" y="T3"/>
                    </a:cxn>
                    <a:cxn ang="0">
                      <a:pos x="T4" y="T5"/>
                    </a:cxn>
                    <a:cxn ang="0">
                      <a:pos x="T6" y="T7"/>
                    </a:cxn>
                  </a:cxnLst>
                  <a:rect l="0" t="0" r="r" b="b"/>
                  <a:pathLst>
                    <a:path w="12" h="9">
                      <a:moveTo>
                        <a:pt x="11" y="2"/>
                      </a:moveTo>
                      <a:cubicBezTo>
                        <a:pt x="8" y="0"/>
                        <a:pt x="1" y="6"/>
                        <a:pt x="0" y="9"/>
                      </a:cubicBezTo>
                      <a:cubicBezTo>
                        <a:pt x="6" y="6"/>
                        <a:pt x="10" y="4"/>
                        <a:pt x="12" y="2"/>
                      </a:cubicBezTo>
                      <a:cubicBezTo>
                        <a:pt x="12" y="2"/>
                        <a:pt x="11" y="2"/>
                        <a:pt x="11" y="2"/>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11" name="Freeform 132">
                  <a:extLst>
                    <a:ext uri="{FF2B5EF4-FFF2-40B4-BE49-F238E27FC236}">
                      <a16:creationId xmlns:a16="http://schemas.microsoft.com/office/drawing/2014/main" id="{4D3C22B9-3DD1-39AE-21B1-43F1B80D519E}"/>
                    </a:ext>
                  </a:extLst>
                </p:cNvPr>
                <p:cNvSpPr>
                  <a:spLocks/>
                </p:cNvSpPr>
                <p:nvPr/>
              </p:nvSpPr>
              <p:spPr bwMode="auto">
                <a:xfrm>
                  <a:off x="6336288" y="3676565"/>
                  <a:ext cx="2188" cy="1640"/>
                </a:xfrm>
                <a:custGeom>
                  <a:avLst/>
                  <a:gdLst>
                    <a:gd name="T0" fmla="*/ 11 w 17"/>
                    <a:gd name="T1" fmla="*/ 7 h 14"/>
                    <a:gd name="T2" fmla="*/ 12 w 17"/>
                    <a:gd name="T3" fmla="*/ 7 h 14"/>
                    <a:gd name="T4" fmla="*/ 2 w 17"/>
                    <a:gd name="T5" fmla="*/ 9 h 14"/>
                    <a:gd name="T6" fmla="*/ 0 w 17"/>
                    <a:gd name="T7" fmla="*/ 14 h 14"/>
                    <a:gd name="T8" fmla="*/ 11 w 17"/>
                    <a:gd name="T9" fmla="*/ 7 h 14"/>
                  </a:gdLst>
                  <a:ahLst/>
                  <a:cxnLst>
                    <a:cxn ang="0">
                      <a:pos x="T0" y="T1"/>
                    </a:cxn>
                    <a:cxn ang="0">
                      <a:pos x="T2" y="T3"/>
                    </a:cxn>
                    <a:cxn ang="0">
                      <a:pos x="T4" y="T5"/>
                    </a:cxn>
                    <a:cxn ang="0">
                      <a:pos x="T6" y="T7"/>
                    </a:cxn>
                    <a:cxn ang="0">
                      <a:pos x="T8" y="T9"/>
                    </a:cxn>
                  </a:cxnLst>
                  <a:rect l="0" t="0" r="r" b="b"/>
                  <a:pathLst>
                    <a:path w="17" h="14">
                      <a:moveTo>
                        <a:pt x="11" y="7"/>
                      </a:moveTo>
                      <a:cubicBezTo>
                        <a:pt x="11" y="7"/>
                        <a:pt x="12" y="7"/>
                        <a:pt x="12" y="7"/>
                      </a:cubicBezTo>
                      <a:cubicBezTo>
                        <a:pt x="17" y="2"/>
                        <a:pt x="9" y="0"/>
                        <a:pt x="2" y="9"/>
                      </a:cubicBezTo>
                      <a:cubicBezTo>
                        <a:pt x="1" y="11"/>
                        <a:pt x="0" y="12"/>
                        <a:pt x="0" y="14"/>
                      </a:cubicBezTo>
                      <a:cubicBezTo>
                        <a:pt x="1" y="11"/>
                        <a:pt x="8" y="5"/>
                        <a:pt x="11" y="7"/>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12" name="Freeform 133">
                  <a:extLst>
                    <a:ext uri="{FF2B5EF4-FFF2-40B4-BE49-F238E27FC236}">
                      <a16:creationId xmlns:a16="http://schemas.microsoft.com/office/drawing/2014/main" id="{ED12F856-5E6E-3292-5190-1668D2719E23}"/>
                    </a:ext>
                  </a:extLst>
                </p:cNvPr>
                <p:cNvSpPr>
                  <a:spLocks/>
                </p:cNvSpPr>
                <p:nvPr/>
              </p:nvSpPr>
              <p:spPr bwMode="auto">
                <a:xfrm>
                  <a:off x="6764998" y="4009582"/>
                  <a:ext cx="1640" cy="547"/>
                </a:xfrm>
                <a:custGeom>
                  <a:avLst/>
                  <a:gdLst>
                    <a:gd name="T0" fmla="*/ 6 w 13"/>
                    <a:gd name="T1" fmla="*/ 2 h 4"/>
                    <a:gd name="T2" fmla="*/ 8 w 13"/>
                    <a:gd name="T3" fmla="*/ 2 h 4"/>
                    <a:gd name="T4" fmla="*/ 12 w 13"/>
                    <a:gd name="T5" fmla="*/ 3 h 4"/>
                    <a:gd name="T6" fmla="*/ 6 w 13"/>
                    <a:gd name="T7" fmla="*/ 2 h 4"/>
                    <a:gd name="T8" fmla="*/ 5 w 13"/>
                    <a:gd name="T9" fmla="*/ 2 h 4"/>
                    <a:gd name="T10" fmla="*/ 6 w 13"/>
                    <a:gd name="T11" fmla="*/ 2 h 4"/>
                  </a:gdLst>
                  <a:ahLst/>
                  <a:cxnLst>
                    <a:cxn ang="0">
                      <a:pos x="T0" y="T1"/>
                    </a:cxn>
                    <a:cxn ang="0">
                      <a:pos x="T2" y="T3"/>
                    </a:cxn>
                    <a:cxn ang="0">
                      <a:pos x="T4" y="T5"/>
                    </a:cxn>
                    <a:cxn ang="0">
                      <a:pos x="T6" y="T7"/>
                    </a:cxn>
                    <a:cxn ang="0">
                      <a:pos x="T8" y="T9"/>
                    </a:cxn>
                    <a:cxn ang="0">
                      <a:pos x="T10" y="T11"/>
                    </a:cxn>
                  </a:cxnLst>
                  <a:rect l="0" t="0" r="r" b="b"/>
                  <a:pathLst>
                    <a:path w="13" h="4">
                      <a:moveTo>
                        <a:pt x="6" y="2"/>
                      </a:moveTo>
                      <a:cubicBezTo>
                        <a:pt x="2" y="1"/>
                        <a:pt x="0" y="0"/>
                        <a:pt x="8" y="2"/>
                      </a:cubicBezTo>
                      <a:cubicBezTo>
                        <a:pt x="10" y="3"/>
                        <a:pt x="11" y="3"/>
                        <a:pt x="12" y="3"/>
                      </a:cubicBezTo>
                      <a:cubicBezTo>
                        <a:pt x="13" y="4"/>
                        <a:pt x="9" y="3"/>
                        <a:pt x="6" y="2"/>
                      </a:cubicBezTo>
                      <a:cubicBezTo>
                        <a:pt x="6" y="2"/>
                        <a:pt x="6" y="2"/>
                        <a:pt x="5" y="2"/>
                      </a:cubicBezTo>
                      <a:cubicBezTo>
                        <a:pt x="6" y="2"/>
                        <a:pt x="6" y="2"/>
                        <a:pt x="6" y="2"/>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13" name="Freeform 134">
                  <a:extLst>
                    <a:ext uri="{FF2B5EF4-FFF2-40B4-BE49-F238E27FC236}">
                      <a16:creationId xmlns:a16="http://schemas.microsoft.com/office/drawing/2014/main" id="{AC4C39A7-72A2-6059-6AF9-C99F384F480E}"/>
                    </a:ext>
                  </a:extLst>
                </p:cNvPr>
                <p:cNvSpPr>
                  <a:spLocks/>
                </p:cNvSpPr>
                <p:nvPr/>
              </p:nvSpPr>
              <p:spPr bwMode="auto">
                <a:xfrm>
                  <a:off x="6336288" y="3677111"/>
                  <a:ext cx="1640" cy="1093"/>
                </a:xfrm>
                <a:custGeom>
                  <a:avLst/>
                  <a:gdLst>
                    <a:gd name="T0" fmla="*/ 12 w 12"/>
                    <a:gd name="T1" fmla="*/ 0 h 7"/>
                    <a:gd name="T2" fmla="*/ 0 w 12"/>
                    <a:gd name="T3" fmla="*/ 7 h 7"/>
                    <a:gd name="T4" fmla="*/ 12 w 12"/>
                    <a:gd name="T5" fmla="*/ 0 h 7"/>
                  </a:gdLst>
                  <a:ahLst/>
                  <a:cxnLst>
                    <a:cxn ang="0">
                      <a:pos x="T0" y="T1"/>
                    </a:cxn>
                    <a:cxn ang="0">
                      <a:pos x="T2" y="T3"/>
                    </a:cxn>
                    <a:cxn ang="0">
                      <a:pos x="T4" y="T5"/>
                    </a:cxn>
                  </a:cxnLst>
                  <a:rect l="0" t="0" r="r" b="b"/>
                  <a:pathLst>
                    <a:path w="12" h="7">
                      <a:moveTo>
                        <a:pt x="12" y="0"/>
                      </a:moveTo>
                      <a:cubicBezTo>
                        <a:pt x="10" y="2"/>
                        <a:pt x="6" y="4"/>
                        <a:pt x="0" y="7"/>
                      </a:cubicBezTo>
                      <a:cubicBezTo>
                        <a:pt x="1" y="6"/>
                        <a:pt x="12" y="2"/>
                        <a:pt x="12"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14" name="Freeform 135">
                  <a:extLst>
                    <a:ext uri="{FF2B5EF4-FFF2-40B4-BE49-F238E27FC236}">
                      <a16:creationId xmlns:a16="http://schemas.microsoft.com/office/drawing/2014/main" id="{63EAD6D1-D935-2752-B872-E0024428AED3}"/>
                    </a:ext>
                  </a:extLst>
                </p:cNvPr>
                <p:cNvSpPr>
                  <a:spLocks/>
                </p:cNvSpPr>
                <p:nvPr/>
              </p:nvSpPr>
              <p:spPr bwMode="auto">
                <a:xfrm>
                  <a:off x="6360348" y="3956540"/>
                  <a:ext cx="0" cy="1640"/>
                </a:xfrm>
                <a:custGeom>
                  <a:avLst/>
                  <a:gdLst>
                    <a:gd name="T0" fmla="*/ 0 w 1"/>
                    <a:gd name="T1" fmla="*/ 4 h 12"/>
                    <a:gd name="T2" fmla="*/ 0 w 1"/>
                    <a:gd name="T3" fmla="*/ 4 h 12"/>
                    <a:gd name="T4" fmla="*/ 0 w 1"/>
                    <a:gd name="T5" fmla="*/ 8 h 12"/>
                    <a:gd name="T6" fmla="*/ 1 w 1"/>
                    <a:gd name="T7" fmla="*/ 1 h 12"/>
                    <a:gd name="T8" fmla="*/ 0 w 1"/>
                    <a:gd name="T9" fmla="*/ 4 h 12"/>
                  </a:gdLst>
                  <a:ahLst/>
                  <a:cxnLst>
                    <a:cxn ang="0">
                      <a:pos x="T0" y="T1"/>
                    </a:cxn>
                    <a:cxn ang="0">
                      <a:pos x="T2" y="T3"/>
                    </a:cxn>
                    <a:cxn ang="0">
                      <a:pos x="T4" y="T5"/>
                    </a:cxn>
                    <a:cxn ang="0">
                      <a:pos x="T6" y="T7"/>
                    </a:cxn>
                    <a:cxn ang="0">
                      <a:pos x="T8" y="T9"/>
                    </a:cxn>
                  </a:cxnLst>
                  <a:rect l="0" t="0" r="r" b="b"/>
                  <a:pathLst>
                    <a:path w="1" h="12">
                      <a:moveTo>
                        <a:pt x="0" y="4"/>
                      </a:moveTo>
                      <a:lnTo>
                        <a:pt x="0" y="4"/>
                      </a:lnTo>
                      <a:cubicBezTo>
                        <a:pt x="0" y="5"/>
                        <a:pt x="0" y="6"/>
                        <a:pt x="0" y="8"/>
                      </a:cubicBezTo>
                      <a:cubicBezTo>
                        <a:pt x="0" y="12"/>
                        <a:pt x="1" y="0"/>
                        <a:pt x="1" y="1"/>
                      </a:cubicBezTo>
                      <a:cubicBezTo>
                        <a:pt x="1" y="1"/>
                        <a:pt x="0" y="4"/>
                        <a:pt x="0" y="4"/>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15" name="Freeform 136">
                  <a:extLst>
                    <a:ext uri="{FF2B5EF4-FFF2-40B4-BE49-F238E27FC236}">
                      <a16:creationId xmlns:a16="http://schemas.microsoft.com/office/drawing/2014/main" id="{4ED10E06-6DDE-063F-571F-96125C228D02}"/>
                    </a:ext>
                  </a:extLst>
                </p:cNvPr>
                <p:cNvSpPr>
                  <a:spLocks/>
                </p:cNvSpPr>
                <p:nvPr/>
              </p:nvSpPr>
              <p:spPr bwMode="auto">
                <a:xfrm>
                  <a:off x="6360348" y="3957087"/>
                  <a:ext cx="0" cy="547"/>
                </a:xfrm>
                <a:custGeom>
                  <a:avLst/>
                  <a:gdLst>
                    <a:gd name="T0" fmla="*/ 0 h 4"/>
                    <a:gd name="T1" fmla="*/ 4 h 4"/>
                    <a:gd name="T2" fmla="*/ 0 h 4"/>
                    <a:gd name="T3" fmla="*/ 0 h 4"/>
                  </a:gdLst>
                  <a:ahLst/>
                  <a:cxnLst>
                    <a:cxn ang="0">
                      <a:pos x="0" y="T0"/>
                    </a:cxn>
                    <a:cxn ang="0">
                      <a:pos x="0" y="T1"/>
                    </a:cxn>
                    <a:cxn ang="0">
                      <a:pos x="0" y="T2"/>
                    </a:cxn>
                    <a:cxn ang="0">
                      <a:pos x="0" y="T3"/>
                    </a:cxn>
                  </a:cxnLst>
                  <a:rect l="0" t="0" r="r" b="b"/>
                  <a:pathLst>
                    <a:path h="4">
                      <a:moveTo>
                        <a:pt x="0" y="0"/>
                      </a:moveTo>
                      <a:cubicBezTo>
                        <a:pt x="0" y="2"/>
                        <a:pt x="0" y="3"/>
                        <a:pt x="0" y="4"/>
                      </a:cubicBezTo>
                      <a:cubicBezTo>
                        <a:pt x="0" y="2"/>
                        <a:pt x="0" y="1"/>
                        <a:pt x="0" y="0"/>
                      </a:cubicBezTo>
                      <a:lnTo>
                        <a:pt x="0" y="0"/>
                      </a:ln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16" name="Freeform 137">
                  <a:extLst>
                    <a:ext uri="{FF2B5EF4-FFF2-40B4-BE49-F238E27FC236}">
                      <a16:creationId xmlns:a16="http://schemas.microsoft.com/office/drawing/2014/main" id="{5640D29D-8FEE-FC4C-16E9-EA56664E319C}"/>
                    </a:ext>
                  </a:extLst>
                </p:cNvPr>
                <p:cNvSpPr>
                  <a:spLocks/>
                </p:cNvSpPr>
                <p:nvPr/>
              </p:nvSpPr>
              <p:spPr bwMode="auto">
                <a:xfrm>
                  <a:off x="6360348" y="3956540"/>
                  <a:ext cx="0" cy="547"/>
                </a:xfrm>
                <a:custGeom>
                  <a:avLst/>
                  <a:gdLst>
                    <a:gd name="T0" fmla="*/ 1 w 1"/>
                    <a:gd name="T1" fmla="*/ 0 h 3"/>
                    <a:gd name="T2" fmla="*/ 0 w 1"/>
                    <a:gd name="T3" fmla="*/ 3 h 3"/>
                    <a:gd name="T4" fmla="*/ 0 w 1"/>
                    <a:gd name="T5" fmla="*/ 3 h 3"/>
                    <a:gd name="T6" fmla="*/ 1 w 1"/>
                    <a:gd name="T7" fmla="*/ 0 h 3"/>
                  </a:gdLst>
                  <a:ahLst/>
                  <a:cxnLst>
                    <a:cxn ang="0">
                      <a:pos x="T0" y="T1"/>
                    </a:cxn>
                    <a:cxn ang="0">
                      <a:pos x="T2" y="T3"/>
                    </a:cxn>
                    <a:cxn ang="0">
                      <a:pos x="T4" y="T5"/>
                    </a:cxn>
                    <a:cxn ang="0">
                      <a:pos x="T6" y="T7"/>
                    </a:cxn>
                  </a:cxnLst>
                  <a:rect l="0" t="0" r="r" b="b"/>
                  <a:pathLst>
                    <a:path w="1" h="3">
                      <a:moveTo>
                        <a:pt x="1" y="0"/>
                      </a:moveTo>
                      <a:cubicBezTo>
                        <a:pt x="1" y="1"/>
                        <a:pt x="0" y="2"/>
                        <a:pt x="0" y="3"/>
                      </a:cubicBezTo>
                      <a:lnTo>
                        <a:pt x="0" y="3"/>
                      </a:lnTo>
                      <a:cubicBezTo>
                        <a:pt x="0" y="2"/>
                        <a:pt x="1" y="1"/>
                        <a:pt x="1"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17" name="Freeform 138">
                  <a:extLst>
                    <a:ext uri="{FF2B5EF4-FFF2-40B4-BE49-F238E27FC236}">
                      <a16:creationId xmlns:a16="http://schemas.microsoft.com/office/drawing/2014/main" id="{57D9FCF3-1A5A-3956-9409-D3F3CA392AE4}"/>
                    </a:ext>
                  </a:extLst>
                </p:cNvPr>
                <p:cNvSpPr>
                  <a:spLocks/>
                </p:cNvSpPr>
                <p:nvPr/>
              </p:nvSpPr>
              <p:spPr bwMode="auto">
                <a:xfrm>
                  <a:off x="6360348" y="3956540"/>
                  <a:ext cx="0" cy="547"/>
                </a:xfrm>
                <a:custGeom>
                  <a:avLst/>
                  <a:gdLst>
                    <a:gd name="T0" fmla="*/ 0 w 1"/>
                    <a:gd name="T1" fmla="*/ 3 h 3"/>
                    <a:gd name="T2" fmla="*/ 1 w 1"/>
                    <a:gd name="T3" fmla="*/ 0 h 3"/>
                    <a:gd name="T4" fmla="*/ 0 w 1"/>
                    <a:gd name="T5" fmla="*/ 3 h 3"/>
                    <a:gd name="T6" fmla="*/ 0 w 1"/>
                    <a:gd name="T7" fmla="*/ 3 h 3"/>
                  </a:gdLst>
                  <a:ahLst/>
                  <a:cxnLst>
                    <a:cxn ang="0">
                      <a:pos x="T0" y="T1"/>
                    </a:cxn>
                    <a:cxn ang="0">
                      <a:pos x="T2" y="T3"/>
                    </a:cxn>
                    <a:cxn ang="0">
                      <a:pos x="T4" y="T5"/>
                    </a:cxn>
                    <a:cxn ang="0">
                      <a:pos x="T6" y="T7"/>
                    </a:cxn>
                  </a:cxnLst>
                  <a:rect l="0" t="0" r="r" b="b"/>
                  <a:pathLst>
                    <a:path w="1" h="3">
                      <a:moveTo>
                        <a:pt x="0" y="3"/>
                      </a:moveTo>
                      <a:cubicBezTo>
                        <a:pt x="0" y="3"/>
                        <a:pt x="1" y="0"/>
                        <a:pt x="1" y="0"/>
                      </a:cubicBezTo>
                      <a:cubicBezTo>
                        <a:pt x="1" y="1"/>
                        <a:pt x="0" y="2"/>
                        <a:pt x="0" y="3"/>
                      </a:cubicBezTo>
                      <a:lnTo>
                        <a:pt x="0" y="3"/>
                      </a:ln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18" name="Freeform 139">
                  <a:extLst>
                    <a:ext uri="{FF2B5EF4-FFF2-40B4-BE49-F238E27FC236}">
                      <a16:creationId xmlns:a16="http://schemas.microsoft.com/office/drawing/2014/main" id="{AB62DD80-F2B8-8724-8E35-3D9AEFB01567}"/>
                    </a:ext>
                  </a:extLst>
                </p:cNvPr>
                <p:cNvSpPr>
                  <a:spLocks/>
                </p:cNvSpPr>
                <p:nvPr/>
              </p:nvSpPr>
              <p:spPr bwMode="auto">
                <a:xfrm>
                  <a:off x="6340114" y="370226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19" name="Freeform 140">
                  <a:extLst>
                    <a:ext uri="{FF2B5EF4-FFF2-40B4-BE49-F238E27FC236}">
                      <a16:creationId xmlns:a16="http://schemas.microsoft.com/office/drawing/2014/main" id="{AB2AD731-84A5-2E09-C486-930EA403CF1D}"/>
                    </a:ext>
                  </a:extLst>
                </p:cNvPr>
                <p:cNvSpPr>
                  <a:spLocks/>
                </p:cNvSpPr>
                <p:nvPr/>
              </p:nvSpPr>
              <p:spPr bwMode="auto">
                <a:xfrm>
                  <a:off x="6782497" y="3671643"/>
                  <a:ext cx="3280" cy="2188"/>
                </a:xfrm>
                <a:custGeom>
                  <a:avLst/>
                  <a:gdLst>
                    <a:gd name="T0" fmla="*/ 0 w 27"/>
                    <a:gd name="T1" fmla="*/ 19 h 19"/>
                    <a:gd name="T2" fmla="*/ 0 w 27"/>
                    <a:gd name="T3" fmla="*/ 19 h 19"/>
                    <a:gd name="T4" fmla="*/ 0 w 27"/>
                    <a:gd name="T5" fmla="*/ 19 h 19"/>
                  </a:gdLst>
                  <a:ahLst/>
                  <a:cxnLst>
                    <a:cxn ang="0">
                      <a:pos x="T0" y="T1"/>
                    </a:cxn>
                    <a:cxn ang="0">
                      <a:pos x="T2" y="T3"/>
                    </a:cxn>
                    <a:cxn ang="0">
                      <a:pos x="T4" y="T5"/>
                    </a:cxn>
                  </a:cxnLst>
                  <a:rect l="0" t="0" r="r" b="b"/>
                  <a:pathLst>
                    <a:path w="27" h="19">
                      <a:moveTo>
                        <a:pt x="0" y="19"/>
                      </a:moveTo>
                      <a:cubicBezTo>
                        <a:pt x="27" y="14"/>
                        <a:pt x="8" y="0"/>
                        <a:pt x="0" y="19"/>
                      </a:cubicBezTo>
                      <a:lnTo>
                        <a:pt x="0" y="19"/>
                      </a:ln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20" name="Freeform 141">
                  <a:extLst>
                    <a:ext uri="{FF2B5EF4-FFF2-40B4-BE49-F238E27FC236}">
                      <a16:creationId xmlns:a16="http://schemas.microsoft.com/office/drawing/2014/main" id="{E7FDFF25-9DAA-0E95-003F-4168C83A7F46}"/>
                    </a:ext>
                  </a:extLst>
                </p:cNvPr>
                <p:cNvSpPr>
                  <a:spLocks/>
                </p:cNvSpPr>
                <p:nvPr/>
              </p:nvSpPr>
              <p:spPr bwMode="auto">
                <a:xfrm>
                  <a:off x="6340114" y="370226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21" name="Freeform 142">
                  <a:extLst>
                    <a:ext uri="{FF2B5EF4-FFF2-40B4-BE49-F238E27FC236}">
                      <a16:creationId xmlns:a16="http://schemas.microsoft.com/office/drawing/2014/main" id="{43421A9E-D8AD-906C-39BF-D715DFFCCC5E}"/>
                    </a:ext>
                  </a:extLst>
                </p:cNvPr>
                <p:cNvSpPr>
                  <a:spLocks/>
                </p:cNvSpPr>
                <p:nvPr/>
              </p:nvSpPr>
              <p:spPr bwMode="auto">
                <a:xfrm>
                  <a:off x="6339021" y="3702265"/>
                  <a:ext cx="1093" cy="0"/>
                </a:xfrm>
                <a:custGeom>
                  <a:avLst/>
                  <a:gdLst>
                    <a:gd name="T0" fmla="*/ 10 w 10"/>
                    <a:gd name="T1" fmla="*/ 7 w 10"/>
                    <a:gd name="T2" fmla="*/ 7 w 10"/>
                    <a:gd name="T3" fmla="*/ 2 w 10"/>
                    <a:gd name="T4" fmla="*/ 2 w 10"/>
                    <a:gd name="T5" fmla="*/ 0 w 10"/>
                    <a:gd name="T6" fmla="*/ 0 w 10"/>
                    <a:gd name="T7" fmla="*/ 10 w 10"/>
                    <a:gd name="T8" fmla="*/ 10 w 10"/>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0">
                      <a:moveTo>
                        <a:pt x="10" y="0"/>
                      </a:moveTo>
                      <a:cubicBezTo>
                        <a:pt x="9" y="0"/>
                        <a:pt x="8" y="0"/>
                        <a:pt x="7" y="0"/>
                      </a:cubicBezTo>
                      <a:lnTo>
                        <a:pt x="7" y="0"/>
                      </a:lnTo>
                      <a:lnTo>
                        <a:pt x="2" y="0"/>
                      </a:lnTo>
                      <a:lnTo>
                        <a:pt x="2" y="0"/>
                      </a:lnTo>
                      <a:cubicBezTo>
                        <a:pt x="1" y="0"/>
                        <a:pt x="1" y="0"/>
                        <a:pt x="0" y="0"/>
                      </a:cubicBezTo>
                      <a:lnTo>
                        <a:pt x="0" y="0"/>
                      </a:lnTo>
                      <a:cubicBezTo>
                        <a:pt x="3" y="0"/>
                        <a:pt x="6" y="0"/>
                        <a:pt x="10" y="0"/>
                      </a:cubicBezTo>
                      <a:lnTo>
                        <a:pt x="10" y="0"/>
                      </a:ln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22" name="Freeform 143">
                  <a:extLst>
                    <a:ext uri="{FF2B5EF4-FFF2-40B4-BE49-F238E27FC236}">
                      <a16:creationId xmlns:a16="http://schemas.microsoft.com/office/drawing/2014/main" id="{7C106AC6-66F5-C3AC-AE8F-C90D588ABDC8}"/>
                    </a:ext>
                  </a:extLst>
                </p:cNvPr>
                <p:cNvSpPr>
                  <a:spLocks/>
                </p:cNvSpPr>
                <p:nvPr/>
              </p:nvSpPr>
              <p:spPr bwMode="auto">
                <a:xfrm>
                  <a:off x="6339021" y="3702265"/>
                  <a:ext cx="1093" cy="0"/>
                </a:xfrm>
                <a:custGeom>
                  <a:avLst/>
                  <a:gdLst>
                    <a:gd name="T0" fmla="*/ 10 w 10"/>
                    <a:gd name="T1" fmla="*/ 10 w 10"/>
                    <a:gd name="T2" fmla="*/ 0 w 10"/>
                    <a:gd name="T3" fmla="*/ 10 w 10"/>
                    <a:gd name="T4" fmla="*/ 10 w 10"/>
                    <a:gd name="T5" fmla="*/ 10 w 10"/>
                  </a:gdLst>
                  <a:ahLst/>
                  <a:cxnLst>
                    <a:cxn ang="0">
                      <a:pos x="T0" y="0"/>
                    </a:cxn>
                    <a:cxn ang="0">
                      <a:pos x="T1" y="0"/>
                    </a:cxn>
                    <a:cxn ang="0">
                      <a:pos x="T2" y="0"/>
                    </a:cxn>
                    <a:cxn ang="0">
                      <a:pos x="T3" y="0"/>
                    </a:cxn>
                    <a:cxn ang="0">
                      <a:pos x="T4" y="0"/>
                    </a:cxn>
                    <a:cxn ang="0">
                      <a:pos x="T5" y="0"/>
                    </a:cxn>
                  </a:cxnLst>
                  <a:rect l="0" t="0" r="r" b="b"/>
                  <a:pathLst>
                    <a:path w="10">
                      <a:moveTo>
                        <a:pt x="10" y="0"/>
                      </a:moveTo>
                      <a:lnTo>
                        <a:pt x="10" y="0"/>
                      </a:lnTo>
                      <a:cubicBezTo>
                        <a:pt x="6" y="0"/>
                        <a:pt x="3" y="0"/>
                        <a:pt x="0" y="0"/>
                      </a:cubicBezTo>
                      <a:cubicBezTo>
                        <a:pt x="4" y="0"/>
                        <a:pt x="6" y="0"/>
                        <a:pt x="10" y="0"/>
                      </a:cubicBezTo>
                      <a:cubicBezTo>
                        <a:pt x="10" y="0"/>
                        <a:pt x="10" y="0"/>
                        <a:pt x="10" y="0"/>
                      </a:cubicBezTo>
                      <a:cubicBezTo>
                        <a:pt x="10" y="0"/>
                        <a:pt x="10" y="0"/>
                        <a:pt x="10"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23" name="Freeform 144">
                  <a:extLst>
                    <a:ext uri="{FF2B5EF4-FFF2-40B4-BE49-F238E27FC236}">
                      <a16:creationId xmlns:a16="http://schemas.microsoft.com/office/drawing/2014/main" id="{5BE97857-6C59-8F59-571F-B75171204BA4}"/>
                    </a:ext>
                  </a:extLst>
                </p:cNvPr>
                <p:cNvSpPr>
                  <a:spLocks/>
                </p:cNvSpPr>
                <p:nvPr/>
              </p:nvSpPr>
              <p:spPr bwMode="auto">
                <a:xfrm>
                  <a:off x="6340114" y="370226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24" name="Freeform 145">
                  <a:extLst>
                    <a:ext uri="{FF2B5EF4-FFF2-40B4-BE49-F238E27FC236}">
                      <a16:creationId xmlns:a16="http://schemas.microsoft.com/office/drawing/2014/main" id="{5EEFF7E7-DF4C-DC33-7490-28BC77F75533}"/>
                    </a:ext>
                  </a:extLst>
                </p:cNvPr>
                <p:cNvSpPr>
                  <a:spLocks/>
                </p:cNvSpPr>
                <p:nvPr/>
              </p:nvSpPr>
              <p:spPr bwMode="auto">
                <a:xfrm>
                  <a:off x="6338474" y="3702265"/>
                  <a:ext cx="547" cy="0"/>
                </a:xfrm>
                <a:custGeom>
                  <a:avLst/>
                  <a:gdLst>
                    <a:gd name="T0" fmla="*/ 4 w 4"/>
                    <a:gd name="T1" fmla="*/ 0 w 4"/>
                    <a:gd name="T2" fmla="*/ 2 w 4"/>
                    <a:gd name="T3" fmla="*/ 2 w 4"/>
                    <a:gd name="T4" fmla="*/ 4 w 4"/>
                  </a:gdLst>
                  <a:ahLst/>
                  <a:cxnLst>
                    <a:cxn ang="0">
                      <a:pos x="T0" y="0"/>
                    </a:cxn>
                    <a:cxn ang="0">
                      <a:pos x="T1" y="0"/>
                    </a:cxn>
                    <a:cxn ang="0">
                      <a:pos x="T2" y="0"/>
                    </a:cxn>
                    <a:cxn ang="0">
                      <a:pos x="T3" y="0"/>
                    </a:cxn>
                    <a:cxn ang="0">
                      <a:pos x="T4" y="0"/>
                    </a:cxn>
                  </a:cxnLst>
                  <a:rect l="0" t="0" r="r" b="b"/>
                  <a:pathLst>
                    <a:path w="4">
                      <a:moveTo>
                        <a:pt x="4" y="0"/>
                      </a:moveTo>
                      <a:cubicBezTo>
                        <a:pt x="3" y="0"/>
                        <a:pt x="1" y="0"/>
                        <a:pt x="0" y="0"/>
                      </a:cubicBezTo>
                      <a:cubicBezTo>
                        <a:pt x="1" y="0"/>
                        <a:pt x="2" y="0"/>
                        <a:pt x="2" y="0"/>
                      </a:cubicBezTo>
                      <a:lnTo>
                        <a:pt x="2" y="0"/>
                      </a:lnTo>
                      <a:cubicBezTo>
                        <a:pt x="3" y="0"/>
                        <a:pt x="3" y="0"/>
                        <a:pt x="4"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25" name="Freeform 146">
                  <a:extLst>
                    <a:ext uri="{FF2B5EF4-FFF2-40B4-BE49-F238E27FC236}">
                      <a16:creationId xmlns:a16="http://schemas.microsoft.com/office/drawing/2014/main" id="{D9D6D3C7-BE50-1084-95AC-42A4BA36AD52}"/>
                    </a:ext>
                  </a:extLst>
                </p:cNvPr>
                <p:cNvSpPr>
                  <a:spLocks/>
                </p:cNvSpPr>
                <p:nvPr/>
              </p:nvSpPr>
              <p:spPr bwMode="auto">
                <a:xfrm>
                  <a:off x="6749689" y="3628444"/>
                  <a:ext cx="1093" cy="0"/>
                </a:xfrm>
                <a:custGeom>
                  <a:avLst/>
                  <a:gdLst>
                    <a:gd name="T0" fmla="*/ 5 w 6"/>
                    <a:gd name="T1" fmla="*/ 0 h 1"/>
                    <a:gd name="T2" fmla="*/ 0 w 6"/>
                    <a:gd name="T3" fmla="*/ 1 h 1"/>
                    <a:gd name="T4" fmla="*/ 5 w 6"/>
                    <a:gd name="T5" fmla="*/ 1 h 1"/>
                    <a:gd name="T6" fmla="*/ 6 w 6"/>
                    <a:gd name="T7" fmla="*/ 0 h 1"/>
                    <a:gd name="T8" fmla="*/ 5 w 6"/>
                    <a:gd name="T9" fmla="*/ 0 h 1"/>
                  </a:gdLst>
                  <a:ahLst/>
                  <a:cxnLst>
                    <a:cxn ang="0">
                      <a:pos x="T0" y="T1"/>
                    </a:cxn>
                    <a:cxn ang="0">
                      <a:pos x="T2" y="T3"/>
                    </a:cxn>
                    <a:cxn ang="0">
                      <a:pos x="T4" y="T5"/>
                    </a:cxn>
                    <a:cxn ang="0">
                      <a:pos x="T6" y="T7"/>
                    </a:cxn>
                    <a:cxn ang="0">
                      <a:pos x="T8" y="T9"/>
                    </a:cxn>
                  </a:cxnLst>
                  <a:rect l="0" t="0" r="r" b="b"/>
                  <a:pathLst>
                    <a:path w="6" h="1">
                      <a:moveTo>
                        <a:pt x="5" y="0"/>
                      </a:moveTo>
                      <a:cubicBezTo>
                        <a:pt x="4" y="1"/>
                        <a:pt x="2" y="1"/>
                        <a:pt x="0" y="1"/>
                      </a:cubicBezTo>
                      <a:cubicBezTo>
                        <a:pt x="2" y="1"/>
                        <a:pt x="4" y="1"/>
                        <a:pt x="5" y="1"/>
                      </a:cubicBezTo>
                      <a:cubicBezTo>
                        <a:pt x="6" y="1"/>
                        <a:pt x="6" y="0"/>
                        <a:pt x="6" y="0"/>
                      </a:cubicBezTo>
                      <a:cubicBezTo>
                        <a:pt x="6" y="0"/>
                        <a:pt x="6" y="0"/>
                        <a:pt x="5"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26" name="Freeform 147">
                  <a:extLst>
                    <a:ext uri="{FF2B5EF4-FFF2-40B4-BE49-F238E27FC236}">
                      <a16:creationId xmlns:a16="http://schemas.microsoft.com/office/drawing/2014/main" id="{991A8557-BE5C-934E-033A-9A70A142D25B}"/>
                    </a:ext>
                  </a:extLst>
                </p:cNvPr>
                <p:cNvSpPr>
                  <a:spLocks/>
                </p:cNvSpPr>
                <p:nvPr/>
              </p:nvSpPr>
              <p:spPr bwMode="auto">
                <a:xfrm>
                  <a:off x="6405734" y="4009582"/>
                  <a:ext cx="547"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27" name="Freeform 148">
                  <a:extLst>
                    <a:ext uri="{FF2B5EF4-FFF2-40B4-BE49-F238E27FC236}">
                      <a16:creationId xmlns:a16="http://schemas.microsoft.com/office/drawing/2014/main" id="{16E0C887-4300-C04C-A351-C3C0547BE955}"/>
                    </a:ext>
                  </a:extLst>
                </p:cNvPr>
                <p:cNvSpPr>
                  <a:spLocks/>
                </p:cNvSpPr>
                <p:nvPr/>
              </p:nvSpPr>
              <p:spPr bwMode="auto">
                <a:xfrm>
                  <a:off x="6375659" y="3634459"/>
                  <a:ext cx="1640" cy="1640"/>
                </a:xfrm>
                <a:custGeom>
                  <a:avLst/>
                  <a:gdLst>
                    <a:gd name="T0" fmla="*/ 10 w 10"/>
                    <a:gd name="T1" fmla="*/ 0 h 11"/>
                    <a:gd name="T2" fmla="*/ 10 w 10"/>
                    <a:gd name="T3" fmla="*/ 0 h 11"/>
                    <a:gd name="T4" fmla="*/ 2 w 10"/>
                    <a:gd name="T5" fmla="*/ 8 h 11"/>
                    <a:gd name="T6" fmla="*/ 0 w 10"/>
                    <a:gd name="T7" fmla="*/ 11 h 11"/>
                    <a:gd name="T8" fmla="*/ 10 w 10"/>
                    <a:gd name="T9" fmla="*/ 0 h 11"/>
                  </a:gdLst>
                  <a:ahLst/>
                  <a:cxnLst>
                    <a:cxn ang="0">
                      <a:pos x="T0" y="T1"/>
                    </a:cxn>
                    <a:cxn ang="0">
                      <a:pos x="T2" y="T3"/>
                    </a:cxn>
                    <a:cxn ang="0">
                      <a:pos x="T4" y="T5"/>
                    </a:cxn>
                    <a:cxn ang="0">
                      <a:pos x="T6" y="T7"/>
                    </a:cxn>
                    <a:cxn ang="0">
                      <a:pos x="T8" y="T9"/>
                    </a:cxn>
                  </a:cxnLst>
                  <a:rect l="0" t="0" r="r" b="b"/>
                  <a:pathLst>
                    <a:path w="10" h="11">
                      <a:moveTo>
                        <a:pt x="10" y="0"/>
                      </a:moveTo>
                      <a:cubicBezTo>
                        <a:pt x="10" y="0"/>
                        <a:pt x="10" y="0"/>
                        <a:pt x="10" y="0"/>
                      </a:cubicBezTo>
                      <a:cubicBezTo>
                        <a:pt x="8" y="2"/>
                        <a:pt x="5" y="5"/>
                        <a:pt x="2" y="8"/>
                      </a:cubicBezTo>
                      <a:cubicBezTo>
                        <a:pt x="2" y="9"/>
                        <a:pt x="1" y="10"/>
                        <a:pt x="0" y="11"/>
                      </a:cubicBezTo>
                      <a:cubicBezTo>
                        <a:pt x="3" y="8"/>
                        <a:pt x="7" y="3"/>
                        <a:pt x="10"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28" name="Freeform 149">
                  <a:extLst>
                    <a:ext uri="{FF2B5EF4-FFF2-40B4-BE49-F238E27FC236}">
                      <a16:creationId xmlns:a16="http://schemas.microsoft.com/office/drawing/2014/main" id="{07EC63E2-7C96-2479-F4E4-D81527578D8A}"/>
                    </a:ext>
                  </a:extLst>
                </p:cNvPr>
                <p:cNvSpPr>
                  <a:spLocks/>
                </p:cNvSpPr>
                <p:nvPr/>
              </p:nvSpPr>
              <p:spPr bwMode="auto">
                <a:xfrm>
                  <a:off x="6339567" y="3702265"/>
                  <a:ext cx="547"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3" y="0"/>
                        <a:pt x="1" y="0"/>
                        <a:pt x="0"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29" name="Freeform 150">
                  <a:extLst>
                    <a:ext uri="{FF2B5EF4-FFF2-40B4-BE49-F238E27FC236}">
                      <a16:creationId xmlns:a16="http://schemas.microsoft.com/office/drawing/2014/main" id="{EC574A4A-0585-75A4-935D-F5002333C0E5}"/>
                    </a:ext>
                  </a:extLst>
                </p:cNvPr>
                <p:cNvSpPr>
                  <a:spLocks/>
                </p:cNvSpPr>
                <p:nvPr/>
              </p:nvSpPr>
              <p:spPr bwMode="auto">
                <a:xfrm>
                  <a:off x="6749689" y="3627898"/>
                  <a:ext cx="1640" cy="547"/>
                </a:xfrm>
                <a:custGeom>
                  <a:avLst/>
                  <a:gdLst>
                    <a:gd name="T0" fmla="*/ 5 w 10"/>
                    <a:gd name="T1" fmla="*/ 2 h 3"/>
                    <a:gd name="T2" fmla="*/ 0 w 10"/>
                    <a:gd name="T3" fmla="*/ 2 h 3"/>
                    <a:gd name="T4" fmla="*/ 0 w 10"/>
                    <a:gd name="T5" fmla="*/ 3 h 3"/>
                    <a:gd name="T6" fmla="*/ 5 w 10"/>
                    <a:gd name="T7" fmla="*/ 2 h 3"/>
                  </a:gdLst>
                  <a:ahLst/>
                  <a:cxnLst>
                    <a:cxn ang="0">
                      <a:pos x="T0" y="T1"/>
                    </a:cxn>
                    <a:cxn ang="0">
                      <a:pos x="T2" y="T3"/>
                    </a:cxn>
                    <a:cxn ang="0">
                      <a:pos x="T4" y="T5"/>
                    </a:cxn>
                    <a:cxn ang="0">
                      <a:pos x="T6" y="T7"/>
                    </a:cxn>
                  </a:cxnLst>
                  <a:rect l="0" t="0" r="r" b="b"/>
                  <a:pathLst>
                    <a:path w="10" h="3">
                      <a:moveTo>
                        <a:pt x="5" y="2"/>
                      </a:moveTo>
                      <a:cubicBezTo>
                        <a:pt x="10" y="1"/>
                        <a:pt x="2" y="0"/>
                        <a:pt x="0" y="2"/>
                      </a:cubicBezTo>
                      <a:cubicBezTo>
                        <a:pt x="0" y="3"/>
                        <a:pt x="0" y="3"/>
                        <a:pt x="0" y="3"/>
                      </a:cubicBezTo>
                      <a:cubicBezTo>
                        <a:pt x="0" y="2"/>
                        <a:pt x="3" y="2"/>
                        <a:pt x="5" y="2"/>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30" name="Freeform 151">
                  <a:extLst>
                    <a:ext uri="{FF2B5EF4-FFF2-40B4-BE49-F238E27FC236}">
                      <a16:creationId xmlns:a16="http://schemas.microsoft.com/office/drawing/2014/main" id="{34EC3D60-E7CD-7804-62A2-D8EA5954F505}"/>
                    </a:ext>
                  </a:extLst>
                </p:cNvPr>
                <p:cNvSpPr>
                  <a:spLocks/>
                </p:cNvSpPr>
                <p:nvPr/>
              </p:nvSpPr>
              <p:spPr bwMode="auto">
                <a:xfrm>
                  <a:off x="6744221" y="3628444"/>
                  <a:ext cx="0" cy="547"/>
                </a:xfrm>
                <a:custGeom>
                  <a:avLst/>
                  <a:gdLst>
                    <a:gd name="T0" fmla="*/ 1 w 1"/>
                    <a:gd name="T1" fmla="*/ 1 h 2"/>
                    <a:gd name="T2" fmla="*/ 0 w 1"/>
                    <a:gd name="T3" fmla="*/ 2 h 2"/>
                    <a:gd name="T4" fmla="*/ 0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0" y="1"/>
                        <a:pt x="0" y="1"/>
                        <a:pt x="0" y="2"/>
                      </a:cubicBezTo>
                      <a:lnTo>
                        <a:pt x="0" y="2"/>
                      </a:lnTo>
                      <a:cubicBezTo>
                        <a:pt x="0" y="1"/>
                        <a:pt x="1" y="0"/>
                        <a:pt x="1" y="1"/>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31" name="Freeform 152">
                  <a:extLst>
                    <a:ext uri="{FF2B5EF4-FFF2-40B4-BE49-F238E27FC236}">
                      <a16:creationId xmlns:a16="http://schemas.microsoft.com/office/drawing/2014/main" id="{2FAABEDE-104A-ABB8-AFCD-C117966DED10}"/>
                    </a:ext>
                  </a:extLst>
                </p:cNvPr>
                <p:cNvSpPr>
                  <a:spLocks/>
                </p:cNvSpPr>
                <p:nvPr/>
              </p:nvSpPr>
              <p:spPr bwMode="auto">
                <a:xfrm>
                  <a:off x="6405734" y="4009582"/>
                  <a:ext cx="547" cy="0"/>
                </a:xfrm>
                <a:custGeom>
                  <a:avLst/>
                  <a:gdLst>
                    <a:gd name="T0" fmla="*/ 2 w 2"/>
                    <a:gd name="T1" fmla="*/ 1 h 1"/>
                    <a:gd name="T2" fmla="*/ 1 w 2"/>
                    <a:gd name="T3" fmla="*/ 1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1" y="1"/>
                        <a:pt x="1" y="1"/>
                      </a:cubicBezTo>
                      <a:cubicBezTo>
                        <a:pt x="1" y="1"/>
                        <a:pt x="1" y="1"/>
                        <a:pt x="0" y="0"/>
                      </a:cubicBezTo>
                      <a:cubicBezTo>
                        <a:pt x="0" y="0"/>
                        <a:pt x="1" y="1"/>
                        <a:pt x="2" y="1"/>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32" name="Freeform 153">
                  <a:extLst>
                    <a:ext uri="{FF2B5EF4-FFF2-40B4-BE49-F238E27FC236}">
                      <a16:creationId xmlns:a16="http://schemas.microsoft.com/office/drawing/2014/main" id="{270A4501-B7C2-9F8F-C0D7-60E65AD2DF39}"/>
                    </a:ext>
                  </a:extLst>
                </p:cNvPr>
                <p:cNvSpPr>
                  <a:spLocks/>
                </p:cNvSpPr>
                <p:nvPr/>
              </p:nvSpPr>
              <p:spPr bwMode="auto">
                <a:xfrm>
                  <a:off x="6367456" y="3947791"/>
                  <a:ext cx="547" cy="3280"/>
                </a:xfrm>
                <a:custGeom>
                  <a:avLst/>
                  <a:gdLst>
                    <a:gd name="T0" fmla="*/ 2 w 3"/>
                    <a:gd name="T1" fmla="*/ 10 h 22"/>
                    <a:gd name="T2" fmla="*/ 0 w 3"/>
                    <a:gd name="T3" fmla="*/ 18 h 22"/>
                    <a:gd name="T4" fmla="*/ 0 w 3"/>
                    <a:gd name="T5" fmla="*/ 22 h 22"/>
                    <a:gd name="T6" fmla="*/ 1 w 3"/>
                    <a:gd name="T7" fmla="*/ 13 h 22"/>
                    <a:gd name="T8" fmla="*/ 2 w 3"/>
                    <a:gd name="T9" fmla="*/ 10 h 22"/>
                  </a:gdLst>
                  <a:ahLst/>
                  <a:cxnLst>
                    <a:cxn ang="0">
                      <a:pos x="T0" y="T1"/>
                    </a:cxn>
                    <a:cxn ang="0">
                      <a:pos x="T2" y="T3"/>
                    </a:cxn>
                    <a:cxn ang="0">
                      <a:pos x="T4" y="T5"/>
                    </a:cxn>
                    <a:cxn ang="0">
                      <a:pos x="T6" y="T7"/>
                    </a:cxn>
                    <a:cxn ang="0">
                      <a:pos x="T8" y="T9"/>
                    </a:cxn>
                  </a:cxnLst>
                  <a:rect l="0" t="0" r="r" b="b"/>
                  <a:pathLst>
                    <a:path w="3" h="22">
                      <a:moveTo>
                        <a:pt x="2" y="10"/>
                      </a:moveTo>
                      <a:cubicBezTo>
                        <a:pt x="3" y="0"/>
                        <a:pt x="1" y="5"/>
                        <a:pt x="0" y="18"/>
                      </a:cubicBezTo>
                      <a:lnTo>
                        <a:pt x="0" y="22"/>
                      </a:lnTo>
                      <a:cubicBezTo>
                        <a:pt x="0" y="19"/>
                        <a:pt x="0" y="16"/>
                        <a:pt x="1" y="13"/>
                      </a:cubicBezTo>
                      <a:cubicBezTo>
                        <a:pt x="1" y="13"/>
                        <a:pt x="1" y="12"/>
                        <a:pt x="2" y="1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33" name="Freeform 154">
                  <a:extLst>
                    <a:ext uri="{FF2B5EF4-FFF2-40B4-BE49-F238E27FC236}">
                      <a16:creationId xmlns:a16="http://schemas.microsoft.com/office/drawing/2014/main" id="{DAA3FED5-7CC3-C329-BA04-2F374BA3AAB9}"/>
                    </a:ext>
                  </a:extLst>
                </p:cNvPr>
                <p:cNvSpPr>
                  <a:spLocks/>
                </p:cNvSpPr>
                <p:nvPr/>
              </p:nvSpPr>
              <p:spPr bwMode="auto">
                <a:xfrm>
                  <a:off x="6406280" y="400958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34" name="Freeform 155">
                  <a:extLst>
                    <a:ext uri="{FF2B5EF4-FFF2-40B4-BE49-F238E27FC236}">
                      <a16:creationId xmlns:a16="http://schemas.microsoft.com/office/drawing/2014/main" id="{E62E4E48-F7D9-CA1F-35E2-E07D35E71563}"/>
                    </a:ext>
                  </a:extLst>
                </p:cNvPr>
                <p:cNvSpPr>
                  <a:spLocks/>
                </p:cNvSpPr>
                <p:nvPr/>
              </p:nvSpPr>
              <p:spPr bwMode="auto">
                <a:xfrm>
                  <a:off x="6375659" y="3635554"/>
                  <a:ext cx="547" cy="547"/>
                </a:xfrm>
                <a:custGeom>
                  <a:avLst/>
                  <a:gdLst>
                    <a:gd name="T0" fmla="*/ 0 w 2"/>
                    <a:gd name="T1" fmla="*/ 3 h 3"/>
                    <a:gd name="T2" fmla="*/ 2 w 2"/>
                    <a:gd name="T3" fmla="*/ 0 h 3"/>
                    <a:gd name="T4" fmla="*/ 0 w 2"/>
                    <a:gd name="T5" fmla="*/ 3 h 3"/>
                  </a:gdLst>
                  <a:ahLst/>
                  <a:cxnLst>
                    <a:cxn ang="0">
                      <a:pos x="T0" y="T1"/>
                    </a:cxn>
                    <a:cxn ang="0">
                      <a:pos x="T2" y="T3"/>
                    </a:cxn>
                    <a:cxn ang="0">
                      <a:pos x="T4" y="T5"/>
                    </a:cxn>
                  </a:cxnLst>
                  <a:rect l="0" t="0" r="r" b="b"/>
                  <a:pathLst>
                    <a:path w="2" h="3">
                      <a:moveTo>
                        <a:pt x="0" y="3"/>
                      </a:moveTo>
                      <a:cubicBezTo>
                        <a:pt x="1" y="2"/>
                        <a:pt x="2" y="1"/>
                        <a:pt x="2" y="0"/>
                      </a:cubicBezTo>
                      <a:cubicBezTo>
                        <a:pt x="2" y="1"/>
                        <a:pt x="1" y="2"/>
                        <a:pt x="0" y="3"/>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35" name="Freeform 156">
                  <a:extLst>
                    <a:ext uri="{FF2B5EF4-FFF2-40B4-BE49-F238E27FC236}">
                      <a16:creationId xmlns:a16="http://schemas.microsoft.com/office/drawing/2014/main" id="{B0AD2E5A-2291-C675-729C-3D15EAC7547E}"/>
                    </a:ext>
                  </a:extLst>
                </p:cNvPr>
                <p:cNvSpPr>
                  <a:spLocks/>
                </p:cNvSpPr>
                <p:nvPr/>
              </p:nvSpPr>
              <p:spPr bwMode="auto">
                <a:xfrm>
                  <a:off x="6367456" y="3948884"/>
                  <a:ext cx="547" cy="2188"/>
                </a:xfrm>
                <a:custGeom>
                  <a:avLst/>
                  <a:gdLst>
                    <a:gd name="T0" fmla="*/ 2 w 2"/>
                    <a:gd name="T1" fmla="*/ 0 h 14"/>
                    <a:gd name="T2" fmla="*/ 2 w 2"/>
                    <a:gd name="T3" fmla="*/ 2 h 14"/>
                    <a:gd name="T4" fmla="*/ 0 w 2"/>
                    <a:gd name="T5" fmla="*/ 14 h 14"/>
                    <a:gd name="T6" fmla="*/ 2 w 2"/>
                    <a:gd name="T7" fmla="*/ 1 h 14"/>
                    <a:gd name="T8" fmla="*/ 2 w 2"/>
                    <a:gd name="T9" fmla="*/ 0 h 14"/>
                  </a:gdLst>
                  <a:ahLst/>
                  <a:cxnLst>
                    <a:cxn ang="0">
                      <a:pos x="T0" y="T1"/>
                    </a:cxn>
                    <a:cxn ang="0">
                      <a:pos x="T2" y="T3"/>
                    </a:cxn>
                    <a:cxn ang="0">
                      <a:pos x="T4" y="T5"/>
                    </a:cxn>
                    <a:cxn ang="0">
                      <a:pos x="T6" y="T7"/>
                    </a:cxn>
                    <a:cxn ang="0">
                      <a:pos x="T8" y="T9"/>
                    </a:cxn>
                  </a:cxnLst>
                  <a:rect l="0" t="0" r="r" b="b"/>
                  <a:pathLst>
                    <a:path w="2" h="14">
                      <a:moveTo>
                        <a:pt x="2" y="0"/>
                      </a:moveTo>
                      <a:cubicBezTo>
                        <a:pt x="2" y="0"/>
                        <a:pt x="2" y="1"/>
                        <a:pt x="2" y="2"/>
                      </a:cubicBezTo>
                      <a:cubicBezTo>
                        <a:pt x="1" y="5"/>
                        <a:pt x="1" y="9"/>
                        <a:pt x="0" y="14"/>
                      </a:cubicBezTo>
                      <a:cubicBezTo>
                        <a:pt x="1" y="9"/>
                        <a:pt x="2" y="5"/>
                        <a:pt x="2" y="1"/>
                      </a:cubicBezTo>
                      <a:cubicBezTo>
                        <a:pt x="2" y="1"/>
                        <a:pt x="2" y="0"/>
                        <a:pt x="2"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36" name="Freeform 157">
                  <a:extLst>
                    <a:ext uri="{FF2B5EF4-FFF2-40B4-BE49-F238E27FC236}">
                      <a16:creationId xmlns:a16="http://schemas.microsoft.com/office/drawing/2014/main" id="{66E479CD-0902-5E64-0E8E-F626D1A9A807}"/>
                    </a:ext>
                  </a:extLst>
                </p:cNvPr>
                <p:cNvSpPr>
                  <a:spLocks/>
                </p:cNvSpPr>
                <p:nvPr/>
              </p:nvSpPr>
              <p:spPr bwMode="auto">
                <a:xfrm>
                  <a:off x="6367456" y="3949432"/>
                  <a:ext cx="547" cy="1640"/>
                </a:xfrm>
                <a:custGeom>
                  <a:avLst/>
                  <a:gdLst>
                    <a:gd name="T0" fmla="*/ 1 w 2"/>
                    <a:gd name="T1" fmla="*/ 3 h 12"/>
                    <a:gd name="T2" fmla="*/ 0 w 2"/>
                    <a:gd name="T3" fmla="*/ 12 h 12"/>
                    <a:gd name="T4" fmla="*/ 2 w 2"/>
                    <a:gd name="T5" fmla="*/ 0 h 12"/>
                    <a:gd name="T6" fmla="*/ 1 w 2"/>
                    <a:gd name="T7" fmla="*/ 3 h 12"/>
                  </a:gdLst>
                  <a:ahLst/>
                  <a:cxnLst>
                    <a:cxn ang="0">
                      <a:pos x="T0" y="T1"/>
                    </a:cxn>
                    <a:cxn ang="0">
                      <a:pos x="T2" y="T3"/>
                    </a:cxn>
                    <a:cxn ang="0">
                      <a:pos x="T4" y="T5"/>
                    </a:cxn>
                    <a:cxn ang="0">
                      <a:pos x="T6" y="T7"/>
                    </a:cxn>
                  </a:cxnLst>
                  <a:rect l="0" t="0" r="r" b="b"/>
                  <a:pathLst>
                    <a:path w="2" h="12">
                      <a:moveTo>
                        <a:pt x="1" y="3"/>
                      </a:moveTo>
                      <a:cubicBezTo>
                        <a:pt x="0" y="6"/>
                        <a:pt x="0" y="9"/>
                        <a:pt x="0" y="12"/>
                      </a:cubicBezTo>
                      <a:cubicBezTo>
                        <a:pt x="1" y="7"/>
                        <a:pt x="1" y="3"/>
                        <a:pt x="2" y="0"/>
                      </a:cubicBezTo>
                      <a:cubicBezTo>
                        <a:pt x="1" y="2"/>
                        <a:pt x="1" y="3"/>
                        <a:pt x="1" y="3"/>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37" name="Freeform 158">
                  <a:extLst>
                    <a:ext uri="{FF2B5EF4-FFF2-40B4-BE49-F238E27FC236}">
                      <a16:creationId xmlns:a16="http://schemas.microsoft.com/office/drawing/2014/main" id="{08727BA8-131F-6589-6961-BADAB3849B63}"/>
                    </a:ext>
                  </a:extLst>
                </p:cNvPr>
                <p:cNvSpPr>
                  <a:spLocks/>
                </p:cNvSpPr>
                <p:nvPr/>
              </p:nvSpPr>
              <p:spPr bwMode="auto">
                <a:xfrm>
                  <a:off x="6404094" y="363555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38" name="Freeform 159">
                  <a:extLst>
                    <a:ext uri="{FF2B5EF4-FFF2-40B4-BE49-F238E27FC236}">
                      <a16:creationId xmlns:a16="http://schemas.microsoft.com/office/drawing/2014/main" id="{F228E2F0-E886-98A7-B3B9-6437DC34E266}"/>
                    </a:ext>
                  </a:extLst>
                </p:cNvPr>
                <p:cNvSpPr>
                  <a:spLocks/>
                </p:cNvSpPr>
                <p:nvPr/>
              </p:nvSpPr>
              <p:spPr bwMode="auto">
                <a:xfrm>
                  <a:off x="6749689" y="3628444"/>
                  <a:ext cx="1093" cy="0"/>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2" y="1"/>
                        <a:pt x="4" y="1"/>
                        <a:pt x="5" y="0"/>
                      </a:cubicBezTo>
                      <a:cubicBezTo>
                        <a:pt x="3" y="0"/>
                        <a:pt x="0" y="0"/>
                        <a:pt x="0" y="1"/>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39" name="Freeform 160">
                  <a:extLst>
                    <a:ext uri="{FF2B5EF4-FFF2-40B4-BE49-F238E27FC236}">
                      <a16:creationId xmlns:a16="http://schemas.microsoft.com/office/drawing/2014/main" id="{081DFF49-0D83-FC05-F989-B9BD9F3BF48A}"/>
                    </a:ext>
                  </a:extLst>
                </p:cNvPr>
                <p:cNvSpPr>
                  <a:spLocks/>
                </p:cNvSpPr>
                <p:nvPr/>
              </p:nvSpPr>
              <p:spPr bwMode="auto">
                <a:xfrm>
                  <a:off x="6376205" y="3633912"/>
                  <a:ext cx="1640" cy="1640"/>
                </a:xfrm>
                <a:custGeom>
                  <a:avLst/>
                  <a:gdLst>
                    <a:gd name="T0" fmla="*/ 0 w 12"/>
                    <a:gd name="T1" fmla="*/ 13 h 13"/>
                    <a:gd name="T2" fmla="*/ 8 w 12"/>
                    <a:gd name="T3" fmla="*/ 5 h 13"/>
                    <a:gd name="T4" fmla="*/ 12 w 12"/>
                    <a:gd name="T5" fmla="*/ 0 h 13"/>
                    <a:gd name="T6" fmla="*/ 0 w 12"/>
                    <a:gd name="T7" fmla="*/ 13 h 13"/>
                  </a:gdLst>
                  <a:ahLst/>
                  <a:cxnLst>
                    <a:cxn ang="0">
                      <a:pos x="T0" y="T1"/>
                    </a:cxn>
                    <a:cxn ang="0">
                      <a:pos x="T2" y="T3"/>
                    </a:cxn>
                    <a:cxn ang="0">
                      <a:pos x="T4" y="T5"/>
                    </a:cxn>
                    <a:cxn ang="0">
                      <a:pos x="T6" y="T7"/>
                    </a:cxn>
                  </a:cxnLst>
                  <a:rect l="0" t="0" r="r" b="b"/>
                  <a:pathLst>
                    <a:path w="12" h="13">
                      <a:moveTo>
                        <a:pt x="0" y="13"/>
                      </a:moveTo>
                      <a:cubicBezTo>
                        <a:pt x="3" y="10"/>
                        <a:pt x="6" y="7"/>
                        <a:pt x="8" y="5"/>
                      </a:cubicBezTo>
                      <a:cubicBezTo>
                        <a:pt x="10" y="3"/>
                        <a:pt x="11" y="1"/>
                        <a:pt x="12" y="0"/>
                      </a:cubicBezTo>
                      <a:cubicBezTo>
                        <a:pt x="8" y="4"/>
                        <a:pt x="4" y="8"/>
                        <a:pt x="0" y="13"/>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40" name="Freeform 161">
                  <a:extLst>
                    <a:ext uri="{FF2B5EF4-FFF2-40B4-BE49-F238E27FC236}">
                      <a16:creationId xmlns:a16="http://schemas.microsoft.com/office/drawing/2014/main" id="{07A7FEEF-05B2-F9DF-3CD5-C190E759C287}"/>
                    </a:ext>
                  </a:extLst>
                </p:cNvPr>
                <p:cNvSpPr>
                  <a:spLocks/>
                </p:cNvSpPr>
                <p:nvPr/>
              </p:nvSpPr>
              <p:spPr bwMode="auto">
                <a:xfrm>
                  <a:off x="6377299" y="3633912"/>
                  <a:ext cx="0" cy="547"/>
                </a:xfrm>
                <a:custGeom>
                  <a:avLst/>
                  <a:gdLst>
                    <a:gd name="T0" fmla="*/ 2 w 2"/>
                    <a:gd name="T1" fmla="*/ 0 h 2"/>
                    <a:gd name="T2" fmla="*/ 0 w 2"/>
                    <a:gd name="T3" fmla="*/ 2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2" y="1"/>
                        <a:pt x="1" y="1"/>
                        <a:pt x="0" y="2"/>
                      </a:cubicBezTo>
                      <a:cubicBezTo>
                        <a:pt x="0" y="2"/>
                        <a:pt x="0" y="2"/>
                        <a:pt x="0" y="2"/>
                      </a:cubicBezTo>
                      <a:cubicBezTo>
                        <a:pt x="1" y="1"/>
                        <a:pt x="1" y="1"/>
                        <a:pt x="2" y="0"/>
                      </a:cubicBezTo>
                    </a:path>
                  </a:pathLst>
                </a:custGeom>
                <a:solidFill>
                  <a:srgbClr val="4A28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41" name="Freeform 162">
                  <a:extLst>
                    <a:ext uri="{FF2B5EF4-FFF2-40B4-BE49-F238E27FC236}">
                      <a16:creationId xmlns:a16="http://schemas.microsoft.com/office/drawing/2014/main" id="{1F5D85CA-8DD7-91AB-491C-D5A99F65CF7E}"/>
                    </a:ext>
                  </a:extLst>
                </p:cNvPr>
                <p:cNvSpPr>
                  <a:spLocks/>
                </p:cNvSpPr>
                <p:nvPr/>
              </p:nvSpPr>
              <p:spPr bwMode="auto">
                <a:xfrm>
                  <a:off x="6393704" y="362461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42" name="Freeform 163">
                  <a:extLst>
                    <a:ext uri="{FF2B5EF4-FFF2-40B4-BE49-F238E27FC236}">
                      <a16:creationId xmlns:a16="http://schemas.microsoft.com/office/drawing/2014/main" id="{B05874AA-9E83-67C9-C979-42D8B3C545FC}"/>
                    </a:ext>
                  </a:extLst>
                </p:cNvPr>
                <p:cNvSpPr>
                  <a:spLocks noEditPoints="1"/>
                </p:cNvSpPr>
                <p:nvPr/>
              </p:nvSpPr>
              <p:spPr bwMode="auto">
                <a:xfrm>
                  <a:off x="6283244" y="3547514"/>
                  <a:ext cx="611353" cy="513470"/>
                </a:xfrm>
                <a:custGeom>
                  <a:avLst/>
                  <a:gdLst>
                    <a:gd name="T0" fmla="*/ 4201 w 4503"/>
                    <a:gd name="T1" fmla="*/ 2703 h 3779"/>
                    <a:gd name="T2" fmla="*/ 3684 w 4503"/>
                    <a:gd name="T3" fmla="*/ 973 h 3779"/>
                    <a:gd name="T4" fmla="*/ 3447 w 4503"/>
                    <a:gd name="T5" fmla="*/ 637 h 3779"/>
                    <a:gd name="T6" fmla="*/ 3180 w 4503"/>
                    <a:gd name="T7" fmla="*/ 3672 h 3779"/>
                    <a:gd name="T8" fmla="*/ 2965 w 4503"/>
                    <a:gd name="T9" fmla="*/ 254 h 3779"/>
                    <a:gd name="T10" fmla="*/ 2590 w 4503"/>
                    <a:gd name="T11" fmla="*/ 219 h 3779"/>
                    <a:gd name="T12" fmla="*/ 1888 w 4503"/>
                    <a:gd name="T13" fmla="*/ 198 h 3779"/>
                    <a:gd name="T14" fmla="*/ 1684 w 4503"/>
                    <a:gd name="T15" fmla="*/ 322 h 3779"/>
                    <a:gd name="T16" fmla="*/ 1555 w 4503"/>
                    <a:gd name="T17" fmla="*/ 352 h 3779"/>
                    <a:gd name="T18" fmla="*/ 870 w 4503"/>
                    <a:gd name="T19" fmla="*/ 3248 h 3779"/>
                    <a:gd name="T20" fmla="*/ 639 w 4503"/>
                    <a:gd name="T21" fmla="*/ 2928 h 3779"/>
                    <a:gd name="T22" fmla="*/ 576 w 4503"/>
                    <a:gd name="T23" fmla="*/ 3054 h 3779"/>
                    <a:gd name="T24" fmla="*/ 338 w 4503"/>
                    <a:gd name="T25" fmla="*/ 1096 h 3779"/>
                    <a:gd name="T26" fmla="*/ 384 w 4503"/>
                    <a:gd name="T27" fmla="*/ 2690 h 3779"/>
                    <a:gd name="T28" fmla="*/ 180 w 4503"/>
                    <a:gd name="T29" fmla="*/ 1781 h 3779"/>
                    <a:gd name="T30" fmla="*/ 138 w 4503"/>
                    <a:gd name="T31" fmla="*/ 2129 h 3779"/>
                    <a:gd name="T32" fmla="*/ 153 w 4503"/>
                    <a:gd name="T33" fmla="*/ 1786 h 3779"/>
                    <a:gd name="T34" fmla="*/ 3987 w 4503"/>
                    <a:gd name="T35" fmla="*/ 1018 h 3779"/>
                    <a:gd name="T36" fmla="*/ 4306 w 4503"/>
                    <a:gd name="T37" fmla="*/ 2027 h 3779"/>
                    <a:gd name="T38" fmla="*/ 4299 w 4503"/>
                    <a:gd name="T39" fmla="*/ 1788 h 3779"/>
                    <a:gd name="T40" fmla="*/ 4331 w 4503"/>
                    <a:gd name="T41" fmla="*/ 1684 h 3779"/>
                    <a:gd name="T42" fmla="*/ 4178 w 4503"/>
                    <a:gd name="T43" fmla="*/ 1522 h 3779"/>
                    <a:gd name="T44" fmla="*/ 4226 w 4503"/>
                    <a:gd name="T45" fmla="*/ 1375 h 3779"/>
                    <a:gd name="T46" fmla="*/ 4108 w 4503"/>
                    <a:gd name="T47" fmla="*/ 1260 h 3779"/>
                    <a:gd name="T48" fmla="*/ 3956 w 4503"/>
                    <a:gd name="T49" fmla="*/ 983 h 3779"/>
                    <a:gd name="T50" fmla="*/ 3898 w 4503"/>
                    <a:gd name="T51" fmla="*/ 824 h 3779"/>
                    <a:gd name="T52" fmla="*/ 3635 w 4503"/>
                    <a:gd name="T53" fmla="*/ 477 h 3779"/>
                    <a:gd name="T54" fmla="*/ 3442 w 4503"/>
                    <a:gd name="T55" fmla="*/ 503 h 3779"/>
                    <a:gd name="T56" fmla="*/ 3282 w 4503"/>
                    <a:gd name="T57" fmla="*/ 396 h 3779"/>
                    <a:gd name="T58" fmla="*/ 3181 w 4503"/>
                    <a:gd name="T59" fmla="*/ 242 h 3779"/>
                    <a:gd name="T60" fmla="*/ 2798 w 4503"/>
                    <a:gd name="T61" fmla="*/ 128 h 3779"/>
                    <a:gd name="T62" fmla="*/ 2607 w 4503"/>
                    <a:gd name="T63" fmla="*/ 229 h 3779"/>
                    <a:gd name="T64" fmla="*/ 1989 w 4503"/>
                    <a:gd name="T65" fmla="*/ 184 h 3779"/>
                    <a:gd name="T66" fmla="*/ 1602 w 4503"/>
                    <a:gd name="T67" fmla="*/ 233 h 3779"/>
                    <a:gd name="T68" fmla="*/ 1291 w 4503"/>
                    <a:gd name="T69" fmla="*/ 392 h 3779"/>
                    <a:gd name="T70" fmla="*/ 1092 w 4503"/>
                    <a:gd name="T71" fmla="*/ 429 h 3779"/>
                    <a:gd name="T72" fmla="*/ 750 w 4503"/>
                    <a:gd name="T73" fmla="*/ 538 h 3779"/>
                    <a:gd name="T74" fmla="*/ 610 w 4503"/>
                    <a:gd name="T75" fmla="*/ 716 h 3779"/>
                    <a:gd name="T76" fmla="*/ 654 w 4503"/>
                    <a:gd name="T77" fmla="*/ 969 h 3779"/>
                    <a:gd name="T78" fmla="*/ 463 w 4503"/>
                    <a:gd name="T79" fmla="*/ 918 h 3779"/>
                    <a:gd name="T80" fmla="*/ 451 w 4503"/>
                    <a:gd name="T81" fmla="*/ 1216 h 3779"/>
                    <a:gd name="T82" fmla="*/ 103 w 4503"/>
                    <a:gd name="T83" fmla="*/ 1489 h 3779"/>
                    <a:gd name="T84" fmla="*/ 119 w 4503"/>
                    <a:gd name="T85" fmla="*/ 1845 h 3779"/>
                    <a:gd name="T86" fmla="*/ 106 w 4503"/>
                    <a:gd name="T87" fmla="*/ 2287 h 3779"/>
                    <a:gd name="T88" fmla="*/ 184 w 4503"/>
                    <a:gd name="T89" fmla="*/ 2504 h 3779"/>
                    <a:gd name="T90" fmla="*/ 364 w 4503"/>
                    <a:gd name="T91" fmla="*/ 2528 h 3779"/>
                    <a:gd name="T92" fmla="*/ 409 w 4503"/>
                    <a:gd name="T93" fmla="*/ 2909 h 3779"/>
                    <a:gd name="T94" fmla="*/ 455 w 4503"/>
                    <a:gd name="T95" fmla="*/ 2941 h 3779"/>
                    <a:gd name="T96" fmla="*/ 730 w 4503"/>
                    <a:gd name="T97" fmla="*/ 3314 h 3779"/>
                    <a:gd name="T98" fmla="*/ 949 w 4503"/>
                    <a:gd name="T99" fmla="*/ 3619 h 3779"/>
                    <a:gd name="T100" fmla="*/ 1169 w 4503"/>
                    <a:gd name="T101" fmla="*/ 3538 h 3779"/>
                    <a:gd name="T102" fmla="*/ 1328 w 4503"/>
                    <a:gd name="T103" fmla="*/ 3590 h 3779"/>
                    <a:gd name="T104" fmla="*/ 1528 w 4503"/>
                    <a:gd name="T105" fmla="*/ 3607 h 3779"/>
                    <a:gd name="T106" fmla="*/ 2124 w 4503"/>
                    <a:gd name="T107" fmla="*/ 3752 h 3779"/>
                    <a:gd name="T108" fmla="*/ 2840 w 4503"/>
                    <a:gd name="T109" fmla="*/ 3668 h 3779"/>
                    <a:gd name="T110" fmla="*/ 3022 w 4503"/>
                    <a:gd name="T111" fmla="*/ 3507 h 3779"/>
                    <a:gd name="T112" fmla="*/ 3474 w 4503"/>
                    <a:gd name="T113" fmla="*/ 3607 h 3779"/>
                    <a:gd name="T114" fmla="*/ 3832 w 4503"/>
                    <a:gd name="T115" fmla="*/ 3369 h 3779"/>
                    <a:gd name="T116" fmla="*/ 3956 w 4503"/>
                    <a:gd name="T117" fmla="*/ 3331 h 3779"/>
                    <a:gd name="T118" fmla="*/ 4138 w 4503"/>
                    <a:gd name="T119" fmla="*/ 2873 h 3779"/>
                    <a:gd name="T120" fmla="*/ 4300 w 4503"/>
                    <a:gd name="T121" fmla="*/ 2615 h 3779"/>
                    <a:gd name="T122" fmla="*/ 4335 w 4503"/>
                    <a:gd name="T123" fmla="*/ 2371 h 3779"/>
                    <a:gd name="T124" fmla="*/ 4200 w 4503"/>
                    <a:gd name="T125" fmla="*/ 2305 h 3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03" h="3779">
                      <a:moveTo>
                        <a:pt x="4278" y="1988"/>
                      </a:moveTo>
                      <a:cubicBezTo>
                        <a:pt x="4278" y="1988"/>
                        <a:pt x="4261" y="1965"/>
                        <a:pt x="4252" y="1954"/>
                      </a:cubicBezTo>
                      <a:cubicBezTo>
                        <a:pt x="4258" y="1959"/>
                        <a:pt x="4265" y="1965"/>
                        <a:pt x="4272" y="1970"/>
                      </a:cubicBezTo>
                      <a:cubicBezTo>
                        <a:pt x="4275" y="1972"/>
                        <a:pt x="4279" y="1974"/>
                        <a:pt x="4281" y="1976"/>
                      </a:cubicBezTo>
                      <a:cubicBezTo>
                        <a:pt x="4282" y="1978"/>
                        <a:pt x="4282" y="1978"/>
                        <a:pt x="4280" y="1981"/>
                      </a:cubicBezTo>
                      <a:cubicBezTo>
                        <a:pt x="4280" y="1983"/>
                        <a:pt x="4279" y="1986"/>
                        <a:pt x="4278" y="1988"/>
                      </a:cubicBezTo>
                      <a:cubicBezTo>
                        <a:pt x="4279" y="1986"/>
                        <a:pt x="4278" y="1988"/>
                        <a:pt x="4278" y="1988"/>
                      </a:cubicBezTo>
                      <a:close/>
                      <a:moveTo>
                        <a:pt x="4201" y="2703"/>
                      </a:moveTo>
                      <a:cubicBezTo>
                        <a:pt x="4181" y="2712"/>
                        <a:pt x="4161" y="2721"/>
                        <a:pt x="4147" y="2739"/>
                      </a:cubicBezTo>
                      <a:cubicBezTo>
                        <a:pt x="4146" y="2718"/>
                        <a:pt x="4144" y="2696"/>
                        <a:pt x="4141" y="2675"/>
                      </a:cubicBezTo>
                      <a:cubicBezTo>
                        <a:pt x="4160" y="2686"/>
                        <a:pt x="4180" y="2695"/>
                        <a:pt x="4201" y="2703"/>
                      </a:cubicBezTo>
                      <a:cubicBezTo>
                        <a:pt x="4200" y="2703"/>
                        <a:pt x="4183" y="2697"/>
                        <a:pt x="4201" y="2703"/>
                      </a:cubicBezTo>
                      <a:close/>
                      <a:moveTo>
                        <a:pt x="3957" y="3021"/>
                      </a:moveTo>
                      <a:cubicBezTo>
                        <a:pt x="3947" y="3021"/>
                        <a:pt x="3936" y="3021"/>
                        <a:pt x="3926" y="3020"/>
                      </a:cubicBezTo>
                      <a:cubicBezTo>
                        <a:pt x="3921" y="3019"/>
                        <a:pt x="3917" y="3018"/>
                        <a:pt x="3912" y="3018"/>
                      </a:cubicBezTo>
                      <a:cubicBezTo>
                        <a:pt x="3908" y="3017"/>
                        <a:pt x="3909" y="3018"/>
                        <a:pt x="3908" y="3015"/>
                      </a:cubicBezTo>
                      <a:cubicBezTo>
                        <a:pt x="3907" y="3012"/>
                        <a:pt x="3908" y="3009"/>
                        <a:pt x="3908" y="3007"/>
                      </a:cubicBezTo>
                      <a:cubicBezTo>
                        <a:pt x="3936" y="3015"/>
                        <a:pt x="3966" y="3020"/>
                        <a:pt x="3995" y="3018"/>
                      </a:cubicBezTo>
                      <a:cubicBezTo>
                        <a:pt x="3983" y="3020"/>
                        <a:pt x="3970" y="3020"/>
                        <a:pt x="3957" y="3021"/>
                      </a:cubicBezTo>
                      <a:cubicBezTo>
                        <a:pt x="3939" y="3021"/>
                        <a:pt x="3969" y="3020"/>
                        <a:pt x="3957" y="3021"/>
                      </a:cubicBezTo>
                      <a:close/>
                      <a:moveTo>
                        <a:pt x="3684" y="973"/>
                      </a:moveTo>
                      <a:cubicBezTo>
                        <a:pt x="3693" y="954"/>
                        <a:pt x="3701" y="934"/>
                        <a:pt x="3708" y="914"/>
                      </a:cubicBezTo>
                      <a:cubicBezTo>
                        <a:pt x="3723" y="935"/>
                        <a:pt x="3743" y="951"/>
                        <a:pt x="3766" y="962"/>
                      </a:cubicBezTo>
                      <a:cubicBezTo>
                        <a:pt x="3739" y="964"/>
                        <a:pt x="3711" y="968"/>
                        <a:pt x="3684" y="973"/>
                      </a:cubicBezTo>
                      <a:close/>
                      <a:moveTo>
                        <a:pt x="3564" y="3445"/>
                      </a:moveTo>
                      <a:cubicBezTo>
                        <a:pt x="3544" y="3440"/>
                        <a:pt x="3524" y="3437"/>
                        <a:pt x="3504" y="3439"/>
                      </a:cubicBezTo>
                      <a:cubicBezTo>
                        <a:pt x="3511" y="3426"/>
                        <a:pt x="3519" y="3413"/>
                        <a:pt x="3524" y="3400"/>
                      </a:cubicBezTo>
                      <a:cubicBezTo>
                        <a:pt x="3551" y="3421"/>
                        <a:pt x="3578" y="3441"/>
                        <a:pt x="3608" y="3456"/>
                      </a:cubicBezTo>
                      <a:cubicBezTo>
                        <a:pt x="3594" y="3452"/>
                        <a:pt x="3579" y="3448"/>
                        <a:pt x="3564" y="3445"/>
                      </a:cubicBezTo>
                      <a:cubicBezTo>
                        <a:pt x="3552" y="3442"/>
                        <a:pt x="3580" y="3448"/>
                        <a:pt x="3564" y="3445"/>
                      </a:cubicBezTo>
                      <a:close/>
                      <a:moveTo>
                        <a:pt x="3447" y="637"/>
                      </a:moveTo>
                      <a:cubicBezTo>
                        <a:pt x="3447" y="633"/>
                        <a:pt x="3452" y="633"/>
                        <a:pt x="3455" y="632"/>
                      </a:cubicBezTo>
                      <a:cubicBezTo>
                        <a:pt x="3459" y="632"/>
                        <a:pt x="3463" y="631"/>
                        <a:pt x="3468" y="631"/>
                      </a:cubicBezTo>
                      <a:cubicBezTo>
                        <a:pt x="3477" y="631"/>
                        <a:pt x="3486" y="631"/>
                        <a:pt x="3494" y="633"/>
                      </a:cubicBezTo>
                      <a:cubicBezTo>
                        <a:pt x="3478" y="634"/>
                        <a:pt x="3462" y="635"/>
                        <a:pt x="3447" y="637"/>
                      </a:cubicBezTo>
                      <a:cubicBezTo>
                        <a:pt x="3447" y="637"/>
                        <a:pt x="3461" y="636"/>
                        <a:pt x="3447" y="637"/>
                      </a:cubicBezTo>
                      <a:close/>
                      <a:moveTo>
                        <a:pt x="3404" y="641"/>
                      </a:moveTo>
                      <a:cubicBezTo>
                        <a:pt x="3403" y="643"/>
                        <a:pt x="3404" y="644"/>
                        <a:pt x="3402" y="645"/>
                      </a:cubicBezTo>
                      <a:cubicBezTo>
                        <a:pt x="3401" y="646"/>
                        <a:pt x="3398" y="646"/>
                        <a:pt x="3397" y="647"/>
                      </a:cubicBezTo>
                      <a:cubicBezTo>
                        <a:pt x="3395" y="647"/>
                        <a:pt x="3394" y="647"/>
                        <a:pt x="3392" y="648"/>
                      </a:cubicBezTo>
                      <a:cubicBezTo>
                        <a:pt x="3393" y="628"/>
                        <a:pt x="3394" y="608"/>
                        <a:pt x="3394" y="588"/>
                      </a:cubicBezTo>
                      <a:cubicBezTo>
                        <a:pt x="3396" y="597"/>
                        <a:pt x="3399" y="606"/>
                        <a:pt x="3401" y="616"/>
                      </a:cubicBezTo>
                      <a:cubicBezTo>
                        <a:pt x="3403" y="620"/>
                        <a:pt x="3404" y="624"/>
                        <a:pt x="3405" y="628"/>
                      </a:cubicBezTo>
                      <a:cubicBezTo>
                        <a:pt x="3406" y="631"/>
                        <a:pt x="3406" y="632"/>
                        <a:pt x="3406" y="635"/>
                      </a:cubicBezTo>
                      <a:cubicBezTo>
                        <a:pt x="3405" y="637"/>
                        <a:pt x="3404" y="639"/>
                        <a:pt x="3404" y="641"/>
                      </a:cubicBezTo>
                      <a:cubicBezTo>
                        <a:pt x="3403" y="642"/>
                        <a:pt x="3405" y="638"/>
                        <a:pt x="3404" y="641"/>
                      </a:cubicBezTo>
                      <a:close/>
                      <a:moveTo>
                        <a:pt x="3230" y="3636"/>
                      </a:moveTo>
                      <a:cubicBezTo>
                        <a:pt x="3229" y="3657"/>
                        <a:pt x="3197" y="3671"/>
                        <a:pt x="3180" y="3672"/>
                      </a:cubicBezTo>
                      <a:cubicBezTo>
                        <a:pt x="3158" y="3674"/>
                        <a:pt x="3137" y="3658"/>
                        <a:pt x="3136" y="3635"/>
                      </a:cubicBezTo>
                      <a:cubicBezTo>
                        <a:pt x="3135" y="3627"/>
                        <a:pt x="3138" y="3612"/>
                        <a:pt x="3145" y="3607"/>
                      </a:cubicBezTo>
                      <a:cubicBezTo>
                        <a:pt x="3146" y="3605"/>
                        <a:pt x="3147" y="3605"/>
                        <a:pt x="3149" y="3606"/>
                      </a:cubicBezTo>
                      <a:cubicBezTo>
                        <a:pt x="3151" y="3606"/>
                        <a:pt x="3153" y="3607"/>
                        <a:pt x="3154" y="3607"/>
                      </a:cubicBezTo>
                      <a:cubicBezTo>
                        <a:pt x="3158" y="3608"/>
                        <a:pt x="3161" y="3609"/>
                        <a:pt x="3164" y="3610"/>
                      </a:cubicBezTo>
                      <a:cubicBezTo>
                        <a:pt x="3170" y="3612"/>
                        <a:pt x="3176" y="3613"/>
                        <a:pt x="3182" y="3615"/>
                      </a:cubicBezTo>
                      <a:cubicBezTo>
                        <a:pt x="3194" y="3618"/>
                        <a:pt x="3206" y="3621"/>
                        <a:pt x="3217" y="3623"/>
                      </a:cubicBezTo>
                      <a:cubicBezTo>
                        <a:pt x="3220" y="3624"/>
                        <a:pt x="3223" y="3624"/>
                        <a:pt x="3226" y="3624"/>
                      </a:cubicBezTo>
                      <a:cubicBezTo>
                        <a:pt x="3230" y="3626"/>
                        <a:pt x="3231" y="3632"/>
                        <a:pt x="3230" y="3636"/>
                      </a:cubicBezTo>
                      <a:cubicBezTo>
                        <a:pt x="3230" y="3643"/>
                        <a:pt x="3231" y="3633"/>
                        <a:pt x="3230" y="3636"/>
                      </a:cubicBezTo>
                      <a:close/>
                      <a:moveTo>
                        <a:pt x="2922" y="281"/>
                      </a:moveTo>
                      <a:cubicBezTo>
                        <a:pt x="2928" y="266"/>
                        <a:pt x="2951" y="260"/>
                        <a:pt x="2965" y="254"/>
                      </a:cubicBezTo>
                      <a:cubicBezTo>
                        <a:pt x="2984" y="248"/>
                        <a:pt x="3004" y="242"/>
                        <a:pt x="3025" y="240"/>
                      </a:cubicBezTo>
                      <a:cubicBezTo>
                        <a:pt x="3064" y="235"/>
                        <a:pt x="3106" y="244"/>
                        <a:pt x="3132" y="276"/>
                      </a:cubicBezTo>
                      <a:cubicBezTo>
                        <a:pt x="3097" y="264"/>
                        <a:pt x="3059" y="264"/>
                        <a:pt x="3023" y="266"/>
                      </a:cubicBezTo>
                      <a:cubicBezTo>
                        <a:pt x="2989" y="268"/>
                        <a:pt x="2955" y="274"/>
                        <a:pt x="2922" y="281"/>
                      </a:cubicBezTo>
                      <a:cubicBezTo>
                        <a:pt x="2922" y="281"/>
                        <a:pt x="2975" y="269"/>
                        <a:pt x="2922" y="281"/>
                      </a:cubicBezTo>
                      <a:close/>
                      <a:moveTo>
                        <a:pt x="2600" y="238"/>
                      </a:moveTo>
                      <a:cubicBezTo>
                        <a:pt x="2569" y="204"/>
                        <a:pt x="2535" y="172"/>
                        <a:pt x="2495" y="149"/>
                      </a:cubicBezTo>
                      <a:cubicBezTo>
                        <a:pt x="2470" y="135"/>
                        <a:pt x="2442" y="124"/>
                        <a:pt x="2412" y="124"/>
                      </a:cubicBezTo>
                      <a:cubicBezTo>
                        <a:pt x="2399" y="124"/>
                        <a:pt x="2387" y="126"/>
                        <a:pt x="2375" y="131"/>
                      </a:cubicBezTo>
                      <a:cubicBezTo>
                        <a:pt x="2423" y="109"/>
                        <a:pt x="2477" y="115"/>
                        <a:pt x="2521" y="143"/>
                      </a:cubicBezTo>
                      <a:cubicBezTo>
                        <a:pt x="2541" y="156"/>
                        <a:pt x="2556" y="173"/>
                        <a:pt x="2570" y="192"/>
                      </a:cubicBezTo>
                      <a:cubicBezTo>
                        <a:pt x="2577" y="201"/>
                        <a:pt x="2583" y="210"/>
                        <a:pt x="2590" y="219"/>
                      </a:cubicBezTo>
                      <a:cubicBezTo>
                        <a:pt x="2593" y="223"/>
                        <a:pt x="2596" y="226"/>
                        <a:pt x="2600" y="230"/>
                      </a:cubicBezTo>
                      <a:cubicBezTo>
                        <a:pt x="2600" y="231"/>
                        <a:pt x="2603" y="233"/>
                        <a:pt x="2603" y="234"/>
                      </a:cubicBezTo>
                      <a:cubicBezTo>
                        <a:pt x="2603" y="234"/>
                        <a:pt x="2601" y="237"/>
                        <a:pt x="2600" y="238"/>
                      </a:cubicBezTo>
                      <a:close/>
                      <a:moveTo>
                        <a:pt x="2263" y="278"/>
                      </a:moveTo>
                      <a:cubicBezTo>
                        <a:pt x="2250" y="268"/>
                        <a:pt x="2237" y="258"/>
                        <a:pt x="2224" y="248"/>
                      </a:cubicBezTo>
                      <a:cubicBezTo>
                        <a:pt x="2251" y="244"/>
                        <a:pt x="2274" y="228"/>
                        <a:pt x="2292" y="208"/>
                      </a:cubicBezTo>
                      <a:cubicBezTo>
                        <a:pt x="2280" y="230"/>
                        <a:pt x="2269" y="254"/>
                        <a:pt x="2263" y="278"/>
                      </a:cubicBezTo>
                      <a:close/>
                      <a:moveTo>
                        <a:pt x="1962" y="183"/>
                      </a:moveTo>
                      <a:cubicBezTo>
                        <a:pt x="1955" y="202"/>
                        <a:pt x="1936" y="214"/>
                        <a:pt x="1916" y="216"/>
                      </a:cubicBezTo>
                      <a:cubicBezTo>
                        <a:pt x="1908" y="216"/>
                        <a:pt x="1899" y="215"/>
                        <a:pt x="1891" y="212"/>
                      </a:cubicBezTo>
                      <a:cubicBezTo>
                        <a:pt x="1888" y="211"/>
                        <a:pt x="1888" y="210"/>
                        <a:pt x="1888" y="207"/>
                      </a:cubicBezTo>
                      <a:cubicBezTo>
                        <a:pt x="1888" y="204"/>
                        <a:pt x="1888" y="201"/>
                        <a:pt x="1888" y="198"/>
                      </a:cubicBezTo>
                      <a:cubicBezTo>
                        <a:pt x="1888" y="193"/>
                        <a:pt x="1888" y="188"/>
                        <a:pt x="1889" y="182"/>
                      </a:cubicBezTo>
                      <a:cubicBezTo>
                        <a:pt x="1890" y="162"/>
                        <a:pt x="1896" y="143"/>
                        <a:pt x="1907" y="126"/>
                      </a:cubicBezTo>
                      <a:cubicBezTo>
                        <a:pt x="1911" y="121"/>
                        <a:pt x="1916" y="114"/>
                        <a:pt x="1921" y="110"/>
                      </a:cubicBezTo>
                      <a:cubicBezTo>
                        <a:pt x="1929" y="104"/>
                        <a:pt x="1939" y="112"/>
                        <a:pt x="1945" y="117"/>
                      </a:cubicBezTo>
                      <a:cubicBezTo>
                        <a:pt x="1962" y="134"/>
                        <a:pt x="1971" y="160"/>
                        <a:pt x="1962" y="183"/>
                      </a:cubicBezTo>
                      <a:cubicBezTo>
                        <a:pt x="1958" y="192"/>
                        <a:pt x="1965" y="174"/>
                        <a:pt x="1962" y="183"/>
                      </a:cubicBezTo>
                      <a:close/>
                      <a:moveTo>
                        <a:pt x="1902" y="306"/>
                      </a:moveTo>
                      <a:cubicBezTo>
                        <a:pt x="1902" y="306"/>
                        <a:pt x="1890" y="243"/>
                        <a:pt x="1888" y="211"/>
                      </a:cubicBezTo>
                      <a:cubicBezTo>
                        <a:pt x="1903" y="223"/>
                        <a:pt x="1923" y="227"/>
                        <a:pt x="1941" y="223"/>
                      </a:cubicBezTo>
                      <a:cubicBezTo>
                        <a:pt x="1922" y="247"/>
                        <a:pt x="1910" y="276"/>
                        <a:pt x="1902" y="306"/>
                      </a:cubicBezTo>
                      <a:cubicBezTo>
                        <a:pt x="1898" y="293"/>
                        <a:pt x="1902" y="306"/>
                        <a:pt x="1902" y="306"/>
                      </a:cubicBezTo>
                      <a:close/>
                      <a:moveTo>
                        <a:pt x="1684" y="322"/>
                      </a:moveTo>
                      <a:cubicBezTo>
                        <a:pt x="1721" y="308"/>
                        <a:pt x="1761" y="303"/>
                        <a:pt x="1799" y="313"/>
                      </a:cubicBezTo>
                      <a:cubicBezTo>
                        <a:pt x="1833" y="322"/>
                        <a:pt x="1864" y="342"/>
                        <a:pt x="1886" y="368"/>
                      </a:cubicBezTo>
                      <a:cubicBezTo>
                        <a:pt x="1822" y="343"/>
                        <a:pt x="1754" y="323"/>
                        <a:pt x="1684" y="322"/>
                      </a:cubicBezTo>
                      <a:cubicBezTo>
                        <a:pt x="1686" y="322"/>
                        <a:pt x="1737" y="323"/>
                        <a:pt x="1684" y="322"/>
                      </a:cubicBezTo>
                      <a:close/>
                      <a:moveTo>
                        <a:pt x="1697" y="3584"/>
                      </a:moveTo>
                      <a:cubicBezTo>
                        <a:pt x="1696" y="3583"/>
                        <a:pt x="1697" y="3584"/>
                        <a:pt x="1697" y="3584"/>
                      </a:cubicBezTo>
                      <a:cubicBezTo>
                        <a:pt x="1697" y="3583"/>
                        <a:pt x="1698" y="3583"/>
                        <a:pt x="1697" y="3584"/>
                      </a:cubicBezTo>
                      <a:close/>
                      <a:moveTo>
                        <a:pt x="1499" y="424"/>
                      </a:moveTo>
                      <a:cubicBezTo>
                        <a:pt x="1499" y="424"/>
                        <a:pt x="1510" y="392"/>
                        <a:pt x="1521" y="379"/>
                      </a:cubicBezTo>
                      <a:cubicBezTo>
                        <a:pt x="1526" y="373"/>
                        <a:pt x="1532" y="367"/>
                        <a:pt x="1539" y="362"/>
                      </a:cubicBezTo>
                      <a:cubicBezTo>
                        <a:pt x="1542" y="359"/>
                        <a:pt x="1546" y="356"/>
                        <a:pt x="1550" y="354"/>
                      </a:cubicBezTo>
                      <a:cubicBezTo>
                        <a:pt x="1552" y="352"/>
                        <a:pt x="1553" y="352"/>
                        <a:pt x="1555" y="352"/>
                      </a:cubicBezTo>
                      <a:cubicBezTo>
                        <a:pt x="1557" y="352"/>
                        <a:pt x="1559" y="354"/>
                        <a:pt x="1561" y="354"/>
                      </a:cubicBezTo>
                      <a:cubicBezTo>
                        <a:pt x="1534" y="371"/>
                        <a:pt x="1513" y="396"/>
                        <a:pt x="1499" y="424"/>
                      </a:cubicBezTo>
                      <a:cubicBezTo>
                        <a:pt x="1503" y="404"/>
                        <a:pt x="1499" y="424"/>
                        <a:pt x="1499" y="424"/>
                      </a:cubicBezTo>
                      <a:close/>
                      <a:moveTo>
                        <a:pt x="913" y="640"/>
                      </a:moveTo>
                      <a:cubicBezTo>
                        <a:pt x="918" y="656"/>
                        <a:pt x="926" y="670"/>
                        <a:pt x="935" y="683"/>
                      </a:cubicBezTo>
                      <a:cubicBezTo>
                        <a:pt x="937" y="686"/>
                        <a:pt x="940" y="711"/>
                        <a:pt x="941" y="714"/>
                      </a:cubicBezTo>
                      <a:cubicBezTo>
                        <a:pt x="925" y="705"/>
                        <a:pt x="891" y="689"/>
                        <a:pt x="891" y="689"/>
                      </a:cubicBezTo>
                      <a:cubicBezTo>
                        <a:pt x="891" y="689"/>
                        <a:pt x="908" y="657"/>
                        <a:pt x="913" y="640"/>
                      </a:cubicBezTo>
                      <a:close/>
                      <a:moveTo>
                        <a:pt x="912" y="3444"/>
                      </a:moveTo>
                      <a:cubicBezTo>
                        <a:pt x="892" y="3433"/>
                        <a:pt x="879" y="3409"/>
                        <a:pt x="871" y="3388"/>
                      </a:cubicBezTo>
                      <a:cubicBezTo>
                        <a:pt x="862" y="3365"/>
                        <a:pt x="858" y="3340"/>
                        <a:pt x="859" y="3316"/>
                      </a:cubicBezTo>
                      <a:cubicBezTo>
                        <a:pt x="859" y="3293"/>
                        <a:pt x="863" y="3270"/>
                        <a:pt x="870" y="3248"/>
                      </a:cubicBezTo>
                      <a:cubicBezTo>
                        <a:pt x="871" y="3245"/>
                        <a:pt x="872" y="3241"/>
                        <a:pt x="873" y="3239"/>
                      </a:cubicBezTo>
                      <a:cubicBezTo>
                        <a:pt x="874" y="3237"/>
                        <a:pt x="877" y="3236"/>
                        <a:pt x="879" y="3234"/>
                      </a:cubicBezTo>
                      <a:cubicBezTo>
                        <a:pt x="883" y="3230"/>
                        <a:pt x="886" y="3226"/>
                        <a:pt x="891" y="3224"/>
                      </a:cubicBezTo>
                      <a:cubicBezTo>
                        <a:pt x="897" y="3221"/>
                        <a:pt x="903" y="3218"/>
                        <a:pt x="909" y="3215"/>
                      </a:cubicBezTo>
                      <a:cubicBezTo>
                        <a:pt x="900" y="3261"/>
                        <a:pt x="893" y="3309"/>
                        <a:pt x="896" y="3356"/>
                      </a:cubicBezTo>
                      <a:cubicBezTo>
                        <a:pt x="898" y="3388"/>
                        <a:pt x="905" y="3420"/>
                        <a:pt x="921" y="3448"/>
                      </a:cubicBezTo>
                      <a:cubicBezTo>
                        <a:pt x="918" y="3447"/>
                        <a:pt x="915" y="3446"/>
                        <a:pt x="912" y="3444"/>
                      </a:cubicBezTo>
                      <a:cubicBezTo>
                        <a:pt x="908" y="3442"/>
                        <a:pt x="915" y="3446"/>
                        <a:pt x="912" y="3444"/>
                      </a:cubicBezTo>
                      <a:close/>
                      <a:moveTo>
                        <a:pt x="628" y="3010"/>
                      </a:moveTo>
                      <a:cubicBezTo>
                        <a:pt x="628" y="3010"/>
                        <a:pt x="630" y="2973"/>
                        <a:pt x="633" y="2955"/>
                      </a:cubicBezTo>
                      <a:cubicBezTo>
                        <a:pt x="635" y="2947"/>
                        <a:pt x="636" y="2940"/>
                        <a:pt x="638" y="2933"/>
                      </a:cubicBezTo>
                      <a:cubicBezTo>
                        <a:pt x="638" y="2932"/>
                        <a:pt x="639" y="2928"/>
                        <a:pt x="639" y="2928"/>
                      </a:cubicBezTo>
                      <a:cubicBezTo>
                        <a:pt x="640" y="2927"/>
                        <a:pt x="644" y="2926"/>
                        <a:pt x="646" y="2925"/>
                      </a:cubicBezTo>
                      <a:cubicBezTo>
                        <a:pt x="647" y="2925"/>
                        <a:pt x="649" y="2924"/>
                        <a:pt x="651" y="2923"/>
                      </a:cubicBezTo>
                      <a:cubicBezTo>
                        <a:pt x="642" y="2952"/>
                        <a:pt x="634" y="2981"/>
                        <a:pt x="628" y="3010"/>
                      </a:cubicBezTo>
                      <a:cubicBezTo>
                        <a:pt x="628" y="3003"/>
                        <a:pt x="628" y="3010"/>
                        <a:pt x="628" y="3010"/>
                      </a:cubicBezTo>
                      <a:close/>
                      <a:moveTo>
                        <a:pt x="576" y="3054"/>
                      </a:moveTo>
                      <a:cubicBezTo>
                        <a:pt x="574" y="3072"/>
                        <a:pt x="572" y="3093"/>
                        <a:pt x="559" y="3106"/>
                      </a:cubicBezTo>
                      <a:cubicBezTo>
                        <a:pt x="545" y="3119"/>
                        <a:pt x="524" y="3110"/>
                        <a:pt x="511" y="3101"/>
                      </a:cubicBezTo>
                      <a:cubicBezTo>
                        <a:pt x="496" y="3090"/>
                        <a:pt x="481" y="3072"/>
                        <a:pt x="488" y="3053"/>
                      </a:cubicBezTo>
                      <a:cubicBezTo>
                        <a:pt x="495" y="3035"/>
                        <a:pt x="514" y="3022"/>
                        <a:pt x="533" y="3020"/>
                      </a:cubicBezTo>
                      <a:cubicBezTo>
                        <a:pt x="544" y="3019"/>
                        <a:pt x="555" y="3022"/>
                        <a:pt x="564" y="3029"/>
                      </a:cubicBezTo>
                      <a:cubicBezTo>
                        <a:pt x="568" y="3033"/>
                        <a:pt x="571" y="3036"/>
                        <a:pt x="573" y="3041"/>
                      </a:cubicBezTo>
                      <a:cubicBezTo>
                        <a:pt x="576" y="3046"/>
                        <a:pt x="577" y="3049"/>
                        <a:pt x="576" y="3054"/>
                      </a:cubicBezTo>
                      <a:cubicBezTo>
                        <a:pt x="575" y="3062"/>
                        <a:pt x="576" y="3052"/>
                        <a:pt x="576" y="3054"/>
                      </a:cubicBezTo>
                      <a:close/>
                      <a:moveTo>
                        <a:pt x="398" y="1004"/>
                      </a:moveTo>
                      <a:cubicBezTo>
                        <a:pt x="398" y="1004"/>
                        <a:pt x="428" y="979"/>
                        <a:pt x="447" y="978"/>
                      </a:cubicBezTo>
                      <a:cubicBezTo>
                        <a:pt x="469" y="976"/>
                        <a:pt x="489" y="984"/>
                        <a:pt x="511" y="986"/>
                      </a:cubicBezTo>
                      <a:cubicBezTo>
                        <a:pt x="473" y="988"/>
                        <a:pt x="434" y="991"/>
                        <a:pt x="398" y="1004"/>
                      </a:cubicBezTo>
                      <a:cubicBezTo>
                        <a:pt x="403" y="994"/>
                        <a:pt x="398" y="1004"/>
                        <a:pt x="398" y="1004"/>
                      </a:cubicBezTo>
                      <a:close/>
                      <a:moveTo>
                        <a:pt x="428" y="1179"/>
                      </a:moveTo>
                      <a:cubicBezTo>
                        <a:pt x="395" y="1181"/>
                        <a:pt x="363" y="1189"/>
                        <a:pt x="330" y="1193"/>
                      </a:cubicBezTo>
                      <a:cubicBezTo>
                        <a:pt x="315" y="1195"/>
                        <a:pt x="299" y="1197"/>
                        <a:pt x="283" y="1195"/>
                      </a:cubicBezTo>
                      <a:cubicBezTo>
                        <a:pt x="268" y="1193"/>
                        <a:pt x="260" y="1183"/>
                        <a:pt x="255" y="1170"/>
                      </a:cubicBezTo>
                      <a:cubicBezTo>
                        <a:pt x="245" y="1143"/>
                        <a:pt x="246" y="1106"/>
                        <a:pt x="269" y="1086"/>
                      </a:cubicBezTo>
                      <a:cubicBezTo>
                        <a:pt x="290" y="1068"/>
                        <a:pt x="324" y="1072"/>
                        <a:pt x="338" y="1096"/>
                      </a:cubicBezTo>
                      <a:cubicBezTo>
                        <a:pt x="355" y="1125"/>
                        <a:pt x="334" y="1160"/>
                        <a:pt x="304" y="1168"/>
                      </a:cubicBezTo>
                      <a:cubicBezTo>
                        <a:pt x="336" y="1168"/>
                        <a:pt x="361" y="1138"/>
                        <a:pt x="361" y="1107"/>
                      </a:cubicBezTo>
                      <a:cubicBezTo>
                        <a:pt x="379" y="1135"/>
                        <a:pt x="404" y="1158"/>
                        <a:pt x="429" y="1179"/>
                      </a:cubicBezTo>
                      <a:cubicBezTo>
                        <a:pt x="429" y="1179"/>
                        <a:pt x="428" y="1179"/>
                        <a:pt x="428" y="1179"/>
                      </a:cubicBezTo>
                      <a:cubicBezTo>
                        <a:pt x="405" y="1180"/>
                        <a:pt x="428" y="1179"/>
                        <a:pt x="428" y="1179"/>
                      </a:cubicBezTo>
                      <a:close/>
                      <a:moveTo>
                        <a:pt x="384" y="2690"/>
                      </a:moveTo>
                      <a:cubicBezTo>
                        <a:pt x="373" y="2663"/>
                        <a:pt x="380" y="2630"/>
                        <a:pt x="389" y="2603"/>
                      </a:cubicBezTo>
                      <a:cubicBezTo>
                        <a:pt x="394" y="2590"/>
                        <a:pt x="400" y="2577"/>
                        <a:pt x="407" y="2565"/>
                      </a:cubicBezTo>
                      <a:cubicBezTo>
                        <a:pt x="410" y="2559"/>
                        <a:pt x="414" y="2553"/>
                        <a:pt x="418" y="2547"/>
                      </a:cubicBezTo>
                      <a:cubicBezTo>
                        <a:pt x="420" y="2544"/>
                        <a:pt x="427" y="2532"/>
                        <a:pt x="431" y="2532"/>
                      </a:cubicBezTo>
                      <a:cubicBezTo>
                        <a:pt x="412" y="2584"/>
                        <a:pt x="395" y="2637"/>
                        <a:pt x="384" y="2690"/>
                      </a:cubicBezTo>
                      <a:cubicBezTo>
                        <a:pt x="384" y="2690"/>
                        <a:pt x="393" y="2646"/>
                        <a:pt x="384" y="2690"/>
                      </a:cubicBezTo>
                      <a:close/>
                      <a:moveTo>
                        <a:pt x="256" y="1751"/>
                      </a:moveTo>
                      <a:cubicBezTo>
                        <a:pt x="253" y="1753"/>
                        <a:pt x="242" y="1741"/>
                        <a:pt x="239" y="1739"/>
                      </a:cubicBezTo>
                      <a:cubicBezTo>
                        <a:pt x="233" y="1734"/>
                        <a:pt x="227" y="1729"/>
                        <a:pt x="222" y="1724"/>
                      </a:cubicBezTo>
                      <a:cubicBezTo>
                        <a:pt x="236" y="1733"/>
                        <a:pt x="251" y="1740"/>
                        <a:pt x="266" y="1746"/>
                      </a:cubicBezTo>
                      <a:cubicBezTo>
                        <a:pt x="263" y="1748"/>
                        <a:pt x="260" y="1750"/>
                        <a:pt x="256" y="1751"/>
                      </a:cubicBezTo>
                      <a:cubicBezTo>
                        <a:pt x="256" y="1752"/>
                        <a:pt x="260" y="1750"/>
                        <a:pt x="256" y="1751"/>
                      </a:cubicBezTo>
                      <a:close/>
                      <a:moveTo>
                        <a:pt x="232" y="2202"/>
                      </a:moveTo>
                      <a:cubicBezTo>
                        <a:pt x="232" y="2202"/>
                        <a:pt x="218" y="2162"/>
                        <a:pt x="200" y="2149"/>
                      </a:cubicBezTo>
                      <a:cubicBezTo>
                        <a:pt x="219" y="2155"/>
                        <a:pt x="238" y="2159"/>
                        <a:pt x="258" y="2161"/>
                      </a:cubicBezTo>
                      <a:cubicBezTo>
                        <a:pt x="249" y="2174"/>
                        <a:pt x="241" y="2188"/>
                        <a:pt x="232" y="2202"/>
                      </a:cubicBezTo>
                      <a:cubicBezTo>
                        <a:pt x="231" y="2194"/>
                        <a:pt x="232" y="2202"/>
                        <a:pt x="232" y="2202"/>
                      </a:cubicBezTo>
                      <a:close/>
                      <a:moveTo>
                        <a:pt x="180" y="1781"/>
                      </a:moveTo>
                      <a:cubicBezTo>
                        <a:pt x="180" y="1781"/>
                        <a:pt x="184" y="1745"/>
                        <a:pt x="177" y="1729"/>
                      </a:cubicBezTo>
                      <a:cubicBezTo>
                        <a:pt x="198" y="1741"/>
                        <a:pt x="221" y="1750"/>
                        <a:pt x="244" y="1757"/>
                      </a:cubicBezTo>
                      <a:cubicBezTo>
                        <a:pt x="223" y="1767"/>
                        <a:pt x="202" y="1776"/>
                        <a:pt x="180" y="1781"/>
                      </a:cubicBezTo>
                      <a:cubicBezTo>
                        <a:pt x="182" y="1775"/>
                        <a:pt x="180" y="1781"/>
                        <a:pt x="180" y="1781"/>
                      </a:cubicBezTo>
                      <a:close/>
                      <a:moveTo>
                        <a:pt x="138" y="2129"/>
                      </a:moveTo>
                      <a:cubicBezTo>
                        <a:pt x="116" y="2125"/>
                        <a:pt x="96" y="2115"/>
                        <a:pt x="84" y="2095"/>
                      </a:cubicBezTo>
                      <a:cubicBezTo>
                        <a:pt x="70" y="2075"/>
                        <a:pt x="68" y="2049"/>
                        <a:pt x="71" y="2025"/>
                      </a:cubicBezTo>
                      <a:cubicBezTo>
                        <a:pt x="76" y="1976"/>
                        <a:pt x="101" y="1930"/>
                        <a:pt x="136" y="1896"/>
                      </a:cubicBezTo>
                      <a:cubicBezTo>
                        <a:pt x="108" y="1933"/>
                        <a:pt x="80" y="1978"/>
                        <a:pt x="80" y="2026"/>
                      </a:cubicBezTo>
                      <a:cubicBezTo>
                        <a:pt x="79" y="2057"/>
                        <a:pt x="92" y="2085"/>
                        <a:pt x="115" y="2105"/>
                      </a:cubicBezTo>
                      <a:cubicBezTo>
                        <a:pt x="127" y="2116"/>
                        <a:pt x="141" y="2125"/>
                        <a:pt x="155" y="2132"/>
                      </a:cubicBezTo>
                      <a:cubicBezTo>
                        <a:pt x="150" y="2131"/>
                        <a:pt x="144" y="2130"/>
                        <a:pt x="138" y="2129"/>
                      </a:cubicBezTo>
                      <a:cubicBezTo>
                        <a:pt x="133" y="2128"/>
                        <a:pt x="143" y="2130"/>
                        <a:pt x="138" y="2129"/>
                      </a:cubicBezTo>
                      <a:close/>
                      <a:moveTo>
                        <a:pt x="153" y="1786"/>
                      </a:moveTo>
                      <a:cubicBezTo>
                        <a:pt x="147" y="1786"/>
                        <a:pt x="141" y="1786"/>
                        <a:pt x="135" y="1786"/>
                      </a:cubicBezTo>
                      <a:cubicBezTo>
                        <a:pt x="133" y="1786"/>
                        <a:pt x="129" y="1787"/>
                        <a:pt x="126" y="1786"/>
                      </a:cubicBezTo>
                      <a:cubicBezTo>
                        <a:pt x="118" y="1785"/>
                        <a:pt x="109" y="1776"/>
                        <a:pt x="105" y="1770"/>
                      </a:cubicBezTo>
                      <a:cubicBezTo>
                        <a:pt x="101" y="1763"/>
                        <a:pt x="98" y="1752"/>
                        <a:pt x="100" y="1744"/>
                      </a:cubicBezTo>
                      <a:cubicBezTo>
                        <a:pt x="101" y="1736"/>
                        <a:pt x="108" y="1730"/>
                        <a:pt x="115" y="1728"/>
                      </a:cubicBezTo>
                      <a:cubicBezTo>
                        <a:pt x="133" y="1721"/>
                        <a:pt x="150" y="1731"/>
                        <a:pt x="160" y="1746"/>
                      </a:cubicBezTo>
                      <a:cubicBezTo>
                        <a:pt x="166" y="1754"/>
                        <a:pt x="169" y="1764"/>
                        <a:pt x="171" y="1773"/>
                      </a:cubicBezTo>
                      <a:cubicBezTo>
                        <a:pt x="172" y="1775"/>
                        <a:pt x="172" y="1777"/>
                        <a:pt x="172" y="1779"/>
                      </a:cubicBezTo>
                      <a:cubicBezTo>
                        <a:pt x="173" y="1782"/>
                        <a:pt x="173" y="1782"/>
                        <a:pt x="170" y="1783"/>
                      </a:cubicBezTo>
                      <a:cubicBezTo>
                        <a:pt x="165" y="1785"/>
                        <a:pt x="158" y="1785"/>
                        <a:pt x="153" y="1786"/>
                      </a:cubicBezTo>
                      <a:cubicBezTo>
                        <a:pt x="151" y="1786"/>
                        <a:pt x="159" y="1785"/>
                        <a:pt x="153" y="1786"/>
                      </a:cubicBezTo>
                      <a:close/>
                      <a:moveTo>
                        <a:pt x="136" y="1605"/>
                      </a:moveTo>
                      <a:cubicBezTo>
                        <a:pt x="138" y="1587"/>
                        <a:pt x="151" y="1573"/>
                        <a:pt x="164" y="1560"/>
                      </a:cubicBezTo>
                      <a:cubicBezTo>
                        <a:pt x="146" y="1591"/>
                        <a:pt x="141" y="1626"/>
                        <a:pt x="156" y="1658"/>
                      </a:cubicBezTo>
                      <a:cubicBezTo>
                        <a:pt x="145" y="1644"/>
                        <a:pt x="134" y="1625"/>
                        <a:pt x="136" y="1605"/>
                      </a:cubicBezTo>
                      <a:cubicBezTo>
                        <a:pt x="136" y="1602"/>
                        <a:pt x="135" y="1615"/>
                        <a:pt x="136" y="1605"/>
                      </a:cubicBezTo>
                      <a:close/>
                      <a:moveTo>
                        <a:pt x="3987" y="1018"/>
                      </a:moveTo>
                      <a:cubicBezTo>
                        <a:pt x="4000" y="1022"/>
                        <a:pt x="4019" y="1033"/>
                        <a:pt x="4018" y="1048"/>
                      </a:cubicBezTo>
                      <a:cubicBezTo>
                        <a:pt x="4018" y="1064"/>
                        <a:pt x="4001" y="1078"/>
                        <a:pt x="3991" y="1089"/>
                      </a:cubicBezTo>
                      <a:cubicBezTo>
                        <a:pt x="3996" y="1065"/>
                        <a:pt x="3996" y="1039"/>
                        <a:pt x="3983" y="1017"/>
                      </a:cubicBezTo>
                      <a:cubicBezTo>
                        <a:pt x="3984" y="1017"/>
                        <a:pt x="3986" y="1018"/>
                        <a:pt x="3987" y="1018"/>
                      </a:cubicBezTo>
                      <a:cubicBezTo>
                        <a:pt x="3989" y="1019"/>
                        <a:pt x="3986" y="1018"/>
                        <a:pt x="3987" y="1018"/>
                      </a:cubicBezTo>
                      <a:close/>
                      <a:moveTo>
                        <a:pt x="4486" y="2044"/>
                      </a:moveTo>
                      <a:cubicBezTo>
                        <a:pt x="4474" y="2021"/>
                        <a:pt x="4445" y="2007"/>
                        <a:pt x="4420" y="2017"/>
                      </a:cubicBezTo>
                      <a:cubicBezTo>
                        <a:pt x="4400" y="2025"/>
                        <a:pt x="4386" y="2050"/>
                        <a:pt x="4391" y="2072"/>
                      </a:cubicBezTo>
                      <a:cubicBezTo>
                        <a:pt x="4397" y="2059"/>
                        <a:pt x="4415" y="2041"/>
                        <a:pt x="4431" y="2048"/>
                      </a:cubicBezTo>
                      <a:cubicBezTo>
                        <a:pt x="4439" y="2052"/>
                        <a:pt x="4444" y="2059"/>
                        <a:pt x="4439" y="2067"/>
                      </a:cubicBezTo>
                      <a:cubicBezTo>
                        <a:pt x="4435" y="2076"/>
                        <a:pt x="4427" y="2084"/>
                        <a:pt x="4420" y="2090"/>
                      </a:cubicBezTo>
                      <a:cubicBezTo>
                        <a:pt x="4405" y="2104"/>
                        <a:pt x="4385" y="2114"/>
                        <a:pt x="4365" y="2107"/>
                      </a:cubicBezTo>
                      <a:cubicBezTo>
                        <a:pt x="4356" y="2104"/>
                        <a:pt x="4346" y="2098"/>
                        <a:pt x="4340" y="2090"/>
                      </a:cubicBezTo>
                      <a:cubicBezTo>
                        <a:pt x="4337" y="2087"/>
                        <a:pt x="4335" y="2081"/>
                        <a:pt x="4333" y="2077"/>
                      </a:cubicBezTo>
                      <a:cubicBezTo>
                        <a:pt x="4330" y="2071"/>
                        <a:pt x="4328" y="2066"/>
                        <a:pt x="4325" y="2061"/>
                      </a:cubicBezTo>
                      <a:cubicBezTo>
                        <a:pt x="4322" y="2055"/>
                        <a:pt x="4319" y="2050"/>
                        <a:pt x="4315" y="2044"/>
                      </a:cubicBezTo>
                      <a:cubicBezTo>
                        <a:pt x="4312" y="2039"/>
                        <a:pt x="4308" y="2033"/>
                        <a:pt x="4306" y="2027"/>
                      </a:cubicBezTo>
                      <a:cubicBezTo>
                        <a:pt x="4302" y="2016"/>
                        <a:pt x="4302" y="2001"/>
                        <a:pt x="4302" y="1989"/>
                      </a:cubicBezTo>
                      <a:cubicBezTo>
                        <a:pt x="4309" y="1993"/>
                        <a:pt x="4317" y="1996"/>
                        <a:pt x="4324" y="1999"/>
                      </a:cubicBezTo>
                      <a:cubicBezTo>
                        <a:pt x="4319" y="1993"/>
                        <a:pt x="4314" y="1987"/>
                        <a:pt x="4309" y="1981"/>
                      </a:cubicBezTo>
                      <a:cubicBezTo>
                        <a:pt x="4307" y="1979"/>
                        <a:pt x="4304" y="1975"/>
                        <a:pt x="4303" y="1972"/>
                      </a:cubicBezTo>
                      <a:cubicBezTo>
                        <a:pt x="4303" y="1969"/>
                        <a:pt x="4304" y="1965"/>
                        <a:pt x="4305" y="1962"/>
                      </a:cubicBezTo>
                      <a:cubicBezTo>
                        <a:pt x="4307" y="1952"/>
                        <a:pt x="4310" y="1942"/>
                        <a:pt x="4314" y="1932"/>
                      </a:cubicBezTo>
                      <a:cubicBezTo>
                        <a:pt x="4306" y="1940"/>
                        <a:pt x="4298" y="1948"/>
                        <a:pt x="4292" y="1958"/>
                      </a:cubicBezTo>
                      <a:cubicBezTo>
                        <a:pt x="4280" y="1941"/>
                        <a:pt x="4269" y="1923"/>
                        <a:pt x="4259" y="1905"/>
                      </a:cubicBezTo>
                      <a:cubicBezTo>
                        <a:pt x="4254" y="1895"/>
                        <a:pt x="4249" y="1885"/>
                        <a:pt x="4245" y="1875"/>
                      </a:cubicBezTo>
                      <a:cubicBezTo>
                        <a:pt x="4244" y="1873"/>
                        <a:pt x="4239" y="1864"/>
                        <a:pt x="4239" y="1862"/>
                      </a:cubicBezTo>
                      <a:cubicBezTo>
                        <a:pt x="4240" y="1861"/>
                        <a:pt x="4250" y="1857"/>
                        <a:pt x="4252" y="1856"/>
                      </a:cubicBezTo>
                      <a:cubicBezTo>
                        <a:pt x="4277" y="1841"/>
                        <a:pt x="4296" y="1818"/>
                        <a:pt x="4299" y="1788"/>
                      </a:cubicBezTo>
                      <a:cubicBezTo>
                        <a:pt x="4300" y="1774"/>
                        <a:pt x="4298" y="1760"/>
                        <a:pt x="4294" y="1747"/>
                      </a:cubicBezTo>
                      <a:cubicBezTo>
                        <a:pt x="4293" y="1744"/>
                        <a:pt x="4293" y="1744"/>
                        <a:pt x="4296" y="1742"/>
                      </a:cubicBezTo>
                      <a:cubicBezTo>
                        <a:pt x="4299" y="1741"/>
                        <a:pt x="4301" y="1740"/>
                        <a:pt x="4304" y="1740"/>
                      </a:cubicBezTo>
                      <a:cubicBezTo>
                        <a:pt x="4309" y="1738"/>
                        <a:pt x="4314" y="1737"/>
                        <a:pt x="4319" y="1737"/>
                      </a:cubicBezTo>
                      <a:cubicBezTo>
                        <a:pt x="4329" y="1736"/>
                        <a:pt x="4338" y="1737"/>
                        <a:pt x="4347" y="1741"/>
                      </a:cubicBezTo>
                      <a:cubicBezTo>
                        <a:pt x="4378" y="1754"/>
                        <a:pt x="4390" y="1795"/>
                        <a:pt x="4376" y="1825"/>
                      </a:cubicBezTo>
                      <a:cubicBezTo>
                        <a:pt x="4368" y="1842"/>
                        <a:pt x="4352" y="1854"/>
                        <a:pt x="4333" y="1854"/>
                      </a:cubicBezTo>
                      <a:cubicBezTo>
                        <a:pt x="4314" y="1855"/>
                        <a:pt x="4297" y="1845"/>
                        <a:pt x="4287" y="1829"/>
                      </a:cubicBezTo>
                      <a:cubicBezTo>
                        <a:pt x="4296" y="1857"/>
                        <a:pt x="4326" y="1871"/>
                        <a:pt x="4354" y="1866"/>
                      </a:cubicBezTo>
                      <a:cubicBezTo>
                        <a:pt x="4380" y="1861"/>
                        <a:pt x="4400" y="1841"/>
                        <a:pt x="4409" y="1817"/>
                      </a:cubicBezTo>
                      <a:cubicBezTo>
                        <a:pt x="4420" y="1789"/>
                        <a:pt x="4417" y="1757"/>
                        <a:pt x="4402" y="1732"/>
                      </a:cubicBezTo>
                      <a:cubicBezTo>
                        <a:pt x="4387" y="1706"/>
                        <a:pt x="4361" y="1689"/>
                        <a:pt x="4331" y="1684"/>
                      </a:cubicBezTo>
                      <a:cubicBezTo>
                        <a:pt x="4314" y="1682"/>
                        <a:pt x="4297" y="1683"/>
                        <a:pt x="4280" y="1688"/>
                      </a:cubicBezTo>
                      <a:cubicBezTo>
                        <a:pt x="4277" y="1689"/>
                        <a:pt x="4271" y="1692"/>
                        <a:pt x="4269" y="1690"/>
                      </a:cubicBezTo>
                      <a:cubicBezTo>
                        <a:pt x="4266" y="1689"/>
                        <a:pt x="4263" y="1681"/>
                        <a:pt x="4261" y="1678"/>
                      </a:cubicBezTo>
                      <a:cubicBezTo>
                        <a:pt x="4256" y="1670"/>
                        <a:pt x="4251" y="1662"/>
                        <a:pt x="4245" y="1655"/>
                      </a:cubicBezTo>
                      <a:cubicBezTo>
                        <a:pt x="4269" y="1652"/>
                        <a:pt x="4293" y="1644"/>
                        <a:pt x="4310" y="1626"/>
                      </a:cubicBezTo>
                      <a:cubicBezTo>
                        <a:pt x="4326" y="1609"/>
                        <a:pt x="4333" y="1584"/>
                        <a:pt x="4329" y="1561"/>
                      </a:cubicBezTo>
                      <a:cubicBezTo>
                        <a:pt x="4322" y="1522"/>
                        <a:pt x="4280" y="1495"/>
                        <a:pt x="4243" y="1510"/>
                      </a:cubicBezTo>
                      <a:cubicBezTo>
                        <a:pt x="4263" y="1514"/>
                        <a:pt x="4284" y="1528"/>
                        <a:pt x="4289" y="1549"/>
                      </a:cubicBezTo>
                      <a:cubicBezTo>
                        <a:pt x="4294" y="1571"/>
                        <a:pt x="4282" y="1590"/>
                        <a:pt x="4261" y="1595"/>
                      </a:cubicBezTo>
                      <a:cubicBezTo>
                        <a:pt x="4243" y="1600"/>
                        <a:pt x="4216" y="1600"/>
                        <a:pt x="4202" y="1584"/>
                      </a:cubicBezTo>
                      <a:cubicBezTo>
                        <a:pt x="4196" y="1576"/>
                        <a:pt x="4193" y="1565"/>
                        <a:pt x="4189" y="1556"/>
                      </a:cubicBezTo>
                      <a:cubicBezTo>
                        <a:pt x="4186" y="1544"/>
                        <a:pt x="4183" y="1533"/>
                        <a:pt x="4178" y="1522"/>
                      </a:cubicBezTo>
                      <a:cubicBezTo>
                        <a:pt x="4167" y="1497"/>
                        <a:pt x="4147" y="1478"/>
                        <a:pt x="4119" y="1471"/>
                      </a:cubicBezTo>
                      <a:cubicBezTo>
                        <a:pt x="4141" y="1467"/>
                        <a:pt x="4164" y="1466"/>
                        <a:pt x="4185" y="1459"/>
                      </a:cubicBezTo>
                      <a:cubicBezTo>
                        <a:pt x="4205" y="1454"/>
                        <a:pt x="4224" y="1444"/>
                        <a:pt x="4241" y="1432"/>
                      </a:cubicBezTo>
                      <a:cubicBezTo>
                        <a:pt x="4272" y="1409"/>
                        <a:pt x="4297" y="1377"/>
                        <a:pt x="4309" y="1340"/>
                      </a:cubicBezTo>
                      <a:cubicBezTo>
                        <a:pt x="4322" y="1301"/>
                        <a:pt x="4321" y="1254"/>
                        <a:pt x="4285" y="1227"/>
                      </a:cubicBezTo>
                      <a:cubicBezTo>
                        <a:pt x="4253" y="1203"/>
                        <a:pt x="4206" y="1206"/>
                        <a:pt x="4180" y="1239"/>
                      </a:cubicBezTo>
                      <a:cubicBezTo>
                        <a:pt x="4166" y="1257"/>
                        <a:pt x="4161" y="1282"/>
                        <a:pt x="4170" y="1304"/>
                      </a:cubicBezTo>
                      <a:cubicBezTo>
                        <a:pt x="4176" y="1320"/>
                        <a:pt x="4190" y="1335"/>
                        <a:pt x="4207" y="1339"/>
                      </a:cubicBezTo>
                      <a:cubicBezTo>
                        <a:pt x="4191" y="1320"/>
                        <a:pt x="4187" y="1288"/>
                        <a:pt x="4208" y="1270"/>
                      </a:cubicBezTo>
                      <a:cubicBezTo>
                        <a:pt x="4218" y="1261"/>
                        <a:pt x="4232" y="1259"/>
                        <a:pt x="4244" y="1267"/>
                      </a:cubicBezTo>
                      <a:cubicBezTo>
                        <a:pt x="4255" y="1273"/>
                        <a:pt x="4258" y="1284"/>
                        <a:pt x="4257" y="1296"/>
                      </a:cubicBezTo>
                      <a:cubicBezTo>
                        <a:pt x="4256" y="1324"/>
                        <a:pt x="4242" y="1352"/>
                        <a:pt x="4226" y="1375"/>
                      </a:cubicBezTo>
                      <a:cubicBezTo>
                        <a:pt x="4209" y="1397"/>
                        <a:pt x="4188" y="1415"/>
                        <a:pt x="4164" y="1428"/>
                      </a:cubicBezTo>
                      <a:cubicBezTo>
                        <a:pt x="4151" y="1435"/>
                        <a:pt x="4137" y="1441"/>
                        <a:pt x="4123" y="1449"/>
                      </a:cubicBezTo>
                      <a:cubicBezTo>
                        <a:pt x="4117" y="1452"/>
                        <a:pt x="4112" y="1456"/>
                        <a:pt x="4106" y="1461"/>
                      </a:cubicBezTo>
                      <a:cubicBezTo>
                        <a:pt x="4104" y="1463"/>
                        <a:pt x="4102" y="1467"/>
                        <a:pt x="4100" y="1468"/>
                      </a:cubicBezTo>
                      <a:cubicBezTo>
                        <a:pt x="4097" y="1469"/>
                        <a:pt x="4092" y="1468"/>
                        <a:pt x="4089" y="1468"/>
                      </a:cubicBezTo>
                      <a:cubicBezTo>
                        <a:pt x="4116" y="1446"/>
                        <a:pt x="4149" y="1416"/>
                        <a:pt x="4153" y="1379"/>
                      </a:cubicBezTo>
                      <a:cubicBezTo>
                        <a:pt x="4156" y="1353"/>
                        <a:pt x="4140" y="1332"/>
                        <a:pt x="4121" y="1317"/>
                      </a:cubicBezTo>
                      <a:cubicBezTo>
                        <a:pt x="4097" y="1298"/>
                        <a:pt x="4068" y="1287"/>
                        <a:pt x="4039" y="1278"/>
                      </a:cubicBezTo>
                      <a:cubicBezTo>
                        <a:pt x="4011" y="1269"/>
                        <a:pt x="3982" y="1262"/>
                        <a:pt x="3953" y="1257"/>
                      </a:cubicBezTo>
                      <a:cubicBezTo>
                        <a:pt x="3937" y="1254"/>
                        <a:pt x="3921" y="1252"/>
                        <a:pt x="3905" y="1250"/>
                      </a:cubicBezTo>
                      <a:cubicBezTo>
                        <a:pt x="3923" y="1227"/>
                        <a:pt x="3939" y="1204"/>
                        <a:pt x="3954" y="1179"/>
                      </a:cubicBezTo>
                      <a:cubicBezTo>
                        <a:pt x="3964" y="1247"/>
                        <a:pt x="4049" y="1273"/>
                        <a:pt x="4108" y="1260"/>
                      </a:cubicBezTo>
                      <a:cubicBezTo>
                        <a:pt x="4139" y="1253"/>
                        <a:pt x="4166" y="1236"/>
                        <a:pt x="4184" y="1210"/>
                      </a:cubicBezTo>
                      <a:cubicBezTo>
                        <a:pt x="4202" y="1184"/>
                        <a:pt x="4210" y="1150"/>
                        <a:pt x="4199" y="1119"/>
                      </a:cubicBezTo>
                      <a:cubicBezTo>
                        <a:pt x="4190" y="1092"/>
                        <a:pt x="4166" y="1070"/>
                        <a:pt x="4137" y="1068"/>
                      </a:cubicBezTo>
                      <a:cubicBezTo>
                        <a:pt x="4155" y="1077"/>
                        <a:pt x="4168" y="1095"/>
                        <a:pt x="4173" y="1114"/>
                      </a:cubicBezTo>
                      <a:cubicBezTo>
                        <a:pt x="4178" y="1134"/>
                        <a:pt x="4173" y="1155"/>
                        <a:pt x="4161" y="1172"/>
                      </a:cubicBezTo>
                      <a:cubicBezTo>
                        <a:pt x="4136" y="1210"/>
                        <a:pt x="4084" y="1218"/>
                        <a:pt x="4044" y="1201"/>
                      </a:cubicBezTo>
                      <a:cubicBezTo>
                        <a:pt x="4028" y="1194"/>
                        <a:pt x="4008" y="1179"/>
                        <a:pt x="4014" y="1159"/>
                      </a:cubicBezTo>
                      <a:cubicBezTo>
                        <a:pt x="4020" y="1140"/>
                        <a:pt x="4039" y="1124"/>
                        <a:pt x="4050" y="1108"/>
                      </a:cubicBezTo>
                      <a:cubicBezTo>
                        <a:pt x="4063" y="1090"/>
                        <a:pt x="4073" y="1069"/>
                        <a:pt x="4071" y="1047"/>
                      </a:cubicBezTo>
                      <a:cubicBezTo>
                        <a:pt x="4069" y="1026"/>
                        <a:pt x="4057" y="1008"/>
                        <a:pt x="4041" y="995"/>
                      </a:cubicBezTo>
                      <a:cubicBezTo>
                        <a:pt x="4022" y="981"/>
                        <a:pt x="3998" y="975"/>
                        <a:pt x="3974" y="979"/>
                      </a:cubicBezTo>
                      <a:cubicBezTo>
                        <a:pt x="3968" y="979"/>
                        <a:pt x="3962" y="981"/>
                        <a:pt x="3956" y="983"/>
                      </a:cubicBezTo>
                      <a:cubicBezTo>
                        <a:pt x="3954" y="983"/>
                        <a:pt x="3951" y="985"/>
                        <a:pt x="3949" y="985"/>
                      </a:cubicBezTo>
                      <a:cubicBezTo>
                        <a:pt x="3947" y="985"/>
                        <a:pt x="3943" y="982"/>
                        <a:pt x="3941" y="981"/>
                      </a:cubicBezTo>
                      <a:cubicBezTo>
                        <a:pt x="3929" y="975"/>
                        <a:pt x="3917" y="971"/>
                        <a:pt x="3905" y="968"/>
                      </a:cubicBezTo>
                      <a:cubicBezTo>
                        <a:pt x="3921" y="963"/>
                        <a:pt x="3938" y="957"/>
                        <a:pt x="3953" y="949"/>
                      </a:cubicBezTo>
                      <a:cubicBezTo>
                        <a:pt x="3903" y="953"/>
                        <a:pt x="3851" y="954"/>
                        <a:pt x="3805" y="931"/>
                      </a:cubicBezTo>
                      <a:cubicBezTo>
                        <a:pt x="3786" y="922"/>
                        <a:pt x="3768" y="908"/>
                        <a:pt x="3756" y="890"/>
                      </a:cubicBezTo>
                      <a:cubicBezTo>
                        <a:pt x="3744" y="871"/>
                        <a:pt x="3738" y="848"/>
                        <a:pt x="3735" y="825"/>
                      </a:cubicBezTo>
                      <a:cubicBezTo>
                        <a:pt x="3733" y="816"/>
                        <a:pt x="3732" y="805"/>
                        <a:pt x="3735" y="795"/>
                      </a:cubicBezTo>
                      <a:cubicBezTo>
                        <a:pt x="3738" y="786"/>
                        <a:pt x="3747" y="780"/>
                        <a:pt x="3754" y="775"/>
                      </a:cubicBezTo>
                      <a:cubicBezTo>
                        <a:pt x="3775" y="762"/>
                        <a:pt x="3798" y="750"/>
                        <a:pt x="3822" y="746"/>
                      </a:cubicBezTo>
                      <a:cubicBezTo>
                        <a:pt x="3844" y="743"/>
                        <a:pt x="3868" y="747"/>
                        <a:pt x="3885" y="763"/>
                      </a:cubicBezTo>
                      <a:cubicBezTo>
                        <a:pt x="3901" y="778"/>
                        <a:pt x="3907" y="803"/>
                        <a:pt x="3898" y="824"/>
                      </a:cubicBezTo>
                      <a:cubicBezTo>
                        <a:pt x="3887" y="848"/>
                        <a:pt x="3860" y="858"/>
                        <a:pt x="3836" y="862"/>
                      </a:cubicBezTo>
                      <a:cubicBezTo>
                        <a:pt x="3817" y="864"/>
                        <a:pt x="3797" y="863"/>
                        <a:pt x="3778" y="867"/>
                      </a:cubicBezTo>
                      <a:cubicBezTo>
                        <a:pt x="3810" y="873"/>
                        <a:pt x="3842" y="883"/>
                        <a:pt x="3875" y="875"/>
                      </a:cubicBezTo>
                      <a:cubicBezTo>
                        <a:pt x="3908" y="866"/>
                        <a:pt x="3932" y="841"/>
                        <a:pt x="3938" y="808"/>
                      </a:cubicBezTo>
                      <a:cubicBezTo>
                        <a:pt x="3943" y="776"/>
                        <a:pt x="3931" y="743"/>
                        <a:pt x="3907" y="721"/>
                      </a:cubicBezTo>
                      <a:cubicBezTo>
                        <a:pt x="3883" y="700"/>
                        <a:pt x="3850" y="691"/>
                        <a:pt x="3818" y="693"/>
                      </a:cubicBezTo>
                      <a:cubicBezTo>
                        <a:pt x="3783" y="694"/>
                        <a:pt x="3750" y="708"/>
                        <a:pt x="3721" y="727"/>
                      </a:cubicBezTo>
                      <a:cubicBezTo>
                        <a:pt x="3708" y="694"/>
                        <a:pt x="3683" y="670"/>
                        <a:pt x="3652" y="655"/>
                      </a:cubicBezTo>
                      <a:cubicBezTo>
                        <a:pt x="3685" y="655"/>
                        <a:pt x="3718" y="646"/>
                        <a:pt x="3740" y="621"/>
                      </a:cubicBezTo>
                      <a:cubicBezTo>
                        <a:pt x="3762" y="596"/>
                        <a:pt x="3765" y="561"/>
                        <a:pt x="3751" y="532"/>
                      </a:cubicBezTo>
                      <a:cubicBezTo>
                        <a:pt x="3738" y="506"/>
                        <a:pt x="3714" y="489"/>
                        <a:pt x="3687" y="481"/>
                      </a:cubicBezTo>
                      <a:cubicBezTo>
                        <a:pt x="3670" y="476"/>
                        <a:pt x="3652" y="474"/>
                        <a:pt x="3635" y="477"/>
                      </a:cubicBezTo>
                      <a:cubicBezTo>
                        <a:pt x="3622" y="479"/>
                        <a:pt x="3605" y="484"/>
                        <a:pt x="3598" y="497"/>
                      </a:cubicBezTo>
                      <a:cubicBezTo>
                        <a:pt x="3590" y="513"/>
                        <a:pt x="3600" y="531"/>
                        <a:pt x="3615" y="538"/>
                      </a:cubicBezTo>
                      <a:cubicBezTo>
                        <a:pt x="3623" y="541"/>
                        <a:pt x="3632" y="542"/>
                        <a:pt x="3640" y="540"/>
                      </a:cubicBezTo>
                      <a:cubicBezTo>
                        <a:pt x="3641" y="539"/>
                        <a:pt x="3655" y="532"/>
                        <a:pt x="3654" y="530"/>
                      </a:cubicBezTo>
                      <a:cubicBezTo>
                        <a:pt x="3648" y="532"/>
                        <a:pt x="3641" y="532"/>
                        <a:pt x="3635" y="529"/>
                      </a:cubicBezTo>
                      <a:cubicBezTo>
                        <a:pt x="3632" y="528"/>
                        <a:pt x="3624" y="524"/>
                        <a:pt x="3624" y="519"/>
                      </a:cubicBezTo>
                      <a:cubicBezTo>
                        <a:pt x="3624" y="512"/>
                        <a:pt x="3643" y="517"/>
                        <a:pt x="3648" y="518"/>
                      </a:cubicBezTo>
                      <a:cubicBezTo>
                        <a:pt x="3670" y="522"/>
                        <a:pt x="3698" y="534"/>
                        <a:pt x="3702" y="560"/>
                      </a:cubicBezTo>
                      <a:cubicBezTo>
                        <a:pt x="3708" y="591"/>
                        <a:pt x="3667" y="596"/>
                        <a:pt x="3645" y="596"/>
                      </a:cubicBezTo>
                      <a:cubicBezTo>
                        <a:pt x="3614" y="596"/>
                        <a:pt x="3582" y="592"/>
                        <a:pt x="3550" y="589"/>
                      </a:cubicBezTo>
                      <a:cubicBezTo>
                        <a:pt x="3516" y="586"/>
                        <a:pt x="3478" y="581"/>
                        <a:pt x="3445" y="595"/>
                      </a:cubicBezTo>
                      <a:cubicBezTo>
                        <a:pt x="3444" y="565"/>
                        <a:pt x="3443" y="534"/>
                        <a:pt x="3442" y="503"/>
                      </a:cubicBezTo>
                      <a:cubicBezTo>
                        <a:pt x="3441" y="478"/>
                        <a:pt x="3437" y="448"/>
                        <a:pt x="3452" y="426"/>
                      </a:cubicBezTo>
                      <a:cubicBezTo>
                        <a:pt x="3458" y="416"/>
                        <a:pt x="3467" y="409"/>
                        <a:pt x="3479" y="408"/>
                      </a:cubicBezTo>
                      <a:cubicBezTo>
                        <a:pt x="3492" y="408"/>
                        <a:pt x="3505" y="414"/>
                        <a:pt x="3514" y="423"/>
                      </a:cubicBezTo>
                      <a:cubicBezTo>
                        <a:pt x="3530" y="439"/>
                        <a:pt x="3534" y="468"/>
                        <a:pt x="3517" y="485"/>
                      </a:cubicBezTo>
                      <a:cubicBezTo>
                        <a:pt x="3503" y="500"/>
                        <a:pt x="3479" y="498"/>
                        <a:pt x="3465" y="485"/>
                      </a:cubicBezTo>
                      <a:cubicBezTo>
                        <a:pt x="3478" y="503"/>
                        <a:pt x="3504" y="506"/>
                        <a:pt x="3522" y="496"/>
                      </a:cubicBezTo>
                      <a:cubicBezTo>
                        <a:pt x="3542" y="485"/>
                        <a:pt x="3552" y="461"/>
                        <a:pt x="3551" y="440"/>
                      </a:cubicBezTo>
                      <a:cubicBezTo>
                        <a:pt x="3550" y="412"/>
                        <a:pt x="3533" y="387"/>
                        <a:pt x="3510" y="374"/>
                      </a:cubicBezTo>
                      <a:cubicBezTo>
                        <a:pt x="3483" y="359"/>
                        <a:pt x="3451" y="361"/>
                        <a:pt x="3426" y="378"/>
                      </a:cubicBezTo>
                      <a:cubicBezTo>
                        <a:pt x="3398" y="398"/>
                        <a:pt x="3385" y="431"/>
                        <a:pt x="3382" y="464"/>
                      </a:cubicBezTo>
                      <a:cubicBezTo>
                        <a:pt x="3376" y="439"/>
                        <a:pt x="3364" y="410"/>
                        <a:pt x="3340" y="397"/>
                      </a:cubicBezTo>
                      <a:cubicBezTo>
                        <a:pt x="3322" y="387"/>
                        <a:pt x="3301" y="390"/>
                        <a:pt x="3282" y="396"/>
                      </a:cubicBezTo>
                      <a:cubicBezTo>
                        <a:pt x="3240" y="411"/>
                        <a:pt x="3203" y="445"/>
                        <a:pt x="3172" y="477"/>
                      </a:cubicBezTo>
                      <a:cubicBezTo>
                        <a:pt x="3164" y="485"/>
                        <a:pt x="3157" y="493"/>
                        <a:pt x="3149" y="502"/>
                      </a:cubicBezTo>
                      <a:cubicBezTo>
                        <a:pt x="3172" y="461"/>
                        <a:pt x="3195" y="414"/>
                        <a:pt x="3196" y="366"/>
                      </a:cubicBezTo>
                      <a:cubicBezTo>
                        <a:pt x="3233" y="383"/>
                        <a:pt x="3277" y="372"/>
                        <a:pt x="3296" y="336"/>
                      </a:cubicBezTo>
                      <a:cubicBezTo>
                        <a:pt x="3313" y="304"/>
                        <a:pt x="3304" y="253"/>
                        <a:pt x="3263" y="246"/>
                      </a:cubicBezTo>
                      <a:cubicBezTo>
                        <a:pt x="3253" y="245"/>
                        <a:pt x="3242" y="248"/>
                        <a:pt x="3236" y="256"/>
                      </a:cubicBezTo>
                      <a:cubicBezTo>
                        <a:pt x="3233" y="259"/>
                        <a:pt x="3230" y="263"/>
                        <a:pt x="3230" y="267"/>
                      </a:cubicBezTo>
                      <a:cubicBezTo>
                        <a:pt x="3230" y="268"/>
                        <a:pt x="3231" y="276"/>
                        <a:pt x="3233" y="275"/>
                      </a:cubicBezTo>
                      <a:cubicBezTo>
                        <a:pt x="3243" y="255"/>
                        <a:pt x="3265" y="273"/>
                        <a:pt x="3265" y="290"/>
                      </a:cubicBezTo>
                      <a:cubicBezTo>
                        <a:pt x="3266" y="307"/>
                        <a:pt x="3251" y="322"/>
                        <a:pt x="3234" y="320"/>
                      </a:cubicBezTo>
                      <a:cubicBezTo>
                        <a:pt x="3219" y="318"/>
                        <a:pt x="3210" y="308"/>
                        <a:pt x="3206" y="294"/>
                      </a:cubicBezTo>
                      <a:cubicBezTo>
                        <a:pt x="3200" y="276"/>
                        <a:pt x="3193" y="258"/>
                        <a:pt x="3181" y="242"/>
                      </a:cubicBezTo>
                      <a:cubicBezTo>
                        <a:pt x="3160" y="214"/>
                        <a:pt x="3127" y="196"/>
                        <a:pt x="3092" y="190"/>
                      </a:cubicBezTo>
                      <a:cubicBezTo>
                        <a:pt x="3055" y="183"/>
                        <a:pt x="3016" y="191"/>
                        <a:pt x="2983" y="208"/>
                      </a:cubicBezTo>
                      <a:cubicBezTo>
                        <a:pt x="2967" y="216"/>
                        <a:pt x="2951" y="226"/>
                        <a:pt x="2936" y="237"/>
                      </a:cubicBezTo>
                      <a:cubicBezTo>
                        <a:pt x="2929" y="244"/>
                        <a:pt x="2922" y="251"/>
                        <a:pt x="2917" y="259"/>
                      </a:cubicBezTo>
                      <a:cubicBezTo>
                        <a:pt x="2914" y="265"/>
                        <a:pt x="2911" y="276"/>
                        <a:pt x="2916" y="282"/>
                      </a:cubicBezTo>
                      <a:cubicBezTo>
                        <a:pt x="2914" y="283"/>
                        <a:pt x="2908" y="274"/>
                        <a:pt x="2907" y="273"/>
                      </a:cubicBezTo>
                      <a:cubicBezTo>
                        <a:pt x="2904" y="269"/>
                        <a:pt x="2900" y="265"/>
                        <a:pt x="2897" y="260"/>
                      </a:cubicBezTo>
                      <a:cubicBezTo>
                        <a:pt x="2892" y="253"/>
                        <a:pt x="2887" y="246"/>
                        <a:pt x="2884" y="238"/>
                      </a:cubicBezTo>
                      <a:cubicBezTo>
                        <a:pt x="2878" y="222"/>
                        <a:pt x="2883" y="208"/>
                        <a:pt x="2896" y="197"/>
                      </a:cubicBezTo>
                      <a:cubicBezTo>
                        <a:pt x="2919" y="176"/>
                        <a:pt x="2952" y="174"/>
                        <a:pt x="2981" y="161"/>
                      </a:cubicBezTo>
                      <a:cubicBezTo>
                        <a:pt x="2936" y="142"/>
                        <a:pt x="2880" y="136"/>
                        <a:pt x="2844" y="176"/>
                      </a:cubicBezTo>
                      <a:cubicBezTo>
                        <a:pt x="2833" y="156"/>
                        <a:pt x="2818" y="138"/>
                        <a:pt x="2798" y="128"/>
                      </a:cubicBezTo>
                      <a:cubicBezTo>
                        <a:pt x="2782" y="120"/>
                        <a:pt x="2765" y="119"/>
                        <a:pt x="2747" y="123"/>
                      </a:cubicBezTo>
                      <a:cubicBezTo>
                        <a:pt x="2752" y="70"/>
                        <a:pt x="2717" y="20"/>
                        <a:pt x="2667" y="6"/>
                      </a:cubicBezTo>
                      <a:cubicBezTo>
                        <a:pt x="2642" y="0"/>
                        <a:pt x="2613" y="2"/>
                        <a:pt x="2590" y="14"/>
                      </a:cubicBezTo>
                      <a:cubicBezTo>
                        <a:pt x="2570" y="25"/>
                        <a:pt x="2553" y="47"/>
                        <a:pt x="2561" y="71"/>
                      </a:cubicBezTo>
                      <a:cubicBezTo>
                        <a:pt x="2569" y="93"/>
                        <a:pt x="2595" y="105"/>
                        <a:pt x="2617" y="96"/>
                      </a:cubicBezTo>
                      <a:cubicBezTo>
                        <a:pt x="2607" y="93"/>
                        <a:pt x="2596" y="88"/>
                        <a:pt x="2592" y="78"/>
                      </a:cubicBezTo>
                      <a:cubicBezTo>
                        <a:pt x="2588" y="69"/>
                        <a:pt x="2592" y="63"/>
                        <a:pt x="2600" y="59"/>
                      </a:cubicBezTo>
                      <a:cubicBezTo>
                        <a:pt x="2620" y="49"/>
                        <a:pt x="2647" y="54"/>
                        <a:pt x="2664" y="67"/>
                      </a:cubicBezTo>
                      <a:cubicBezTo>
                        <a:pt x="2682" y="81"/>
                        <a:pt x="2691" y="104"/>
                        <a:pt x="2688" y="127"/>
                      </a:cubicBezTo>
                      <a:cubicBezTo>
                        <a:pt x="2687" y="137"/>
                        <a:pt x="2684" y="153"/>
                        <a:pt x="2676" y="160"/>
                      </a:cubicBezTo>
                      <a:cubicBezTo>
                        <a:pt x="2666" y="167"/>
                        <a:pt x="2657" y="176"/>
                        <a:pt x="2648" y="184"/>
                      </a:cubicBezTo>
                      <a:cubicBezTo>
                        <a:pt x="2634" y="198"/>
                        <a:pt x="2620" y="213"/>
                        <a:pt x="2607" y="229"/>
                      </a:cubicBezTo>
                      <a:cubicBezTo>
                        <a:pt x="2597" y="205"/>
                        <a:pt x="2591" y="180"/>
                        <a:pt x="2579" y="157"/>
                      </a:cubicBezTo>
                      <a:cubicBezTo>
                        <a:pt x="2567" y="134"/>
                        <a:pt x="2550" y="115"/>
                        <a:pt x="2529" y="99"/>
                      </a:cubicBezTo>
                      <a:cubicBezTo>
                        <a:pt x="2486" y="67"/>
                        <a:pt x="2431" y="55"/>
                        <a:pt x="2379" y="68"/>
                      </a:cubicBezTo>
                      <a:cubicBezTo>
                        <a:pt x="2354" y="74"/>
                        <a:pt x="2331" y="84"/>
                        <a:pt x="2311" y="99"/>
                      </a:cubicBezTo>
                      <a:cubicBezTo>
                        <a:pt x="2290" y="115"/>
                        <a:pt x="2275" y="135"/>
                        <a:pt x="2260" y="156"/>
                      </a:cubicBezTo>
                      <a:cubicBezTo>
                        <a:pt x="2247" y="175"/>
                        <a:pt x="2230" y="200"/>
                        <a:pt x="2204" y="200"/>
                      </a:cubicBezTo>
                      <a:cubicBezTo>
                        <a:pt x="2180" y="200"/>
                        <a:pt x="2162" y="174"/>
                        <a:pt x="2153" y="154"/>
                      </a:cubicBezTo>
                      <a:cubicBezTo>
                        <a:pt x="2141" y="128"/>
                        <a:pt x="2143" y="98"/>
                        <a:pt x="2160" y="75"/>
                      </a:cubicBezTo>
                      <a:cubicBezTo>
                        <a:pt x="2174" y="55"/>
                        <a:pt x="2195" y="43"/>
                        <a:pt x="2219" y="41"/>
                      </a:cubicBezTo>
                      <a:cubicBezTo>
                        <a:pt x="2184" y="35"/>
                        <a:pt x="2149" y="54"/>
                        <a:pt x="2131" y="84"/>
                      </a:cubicBezTo>
                      <a:cubicBezTo>
                        <a:pt x="2111" y="117"/>
                        <a:pt x="2113" y="159"/>
                        <a:pt x="2129" y="192"/>
                      </a:cubicBezTo>
                      <a:cubicBezTo>
                        <a:pt x="2086" y="173"/>
                        <a:pt x="2034" y="162"/>
                        <a:pt x="1989" y="184"/>
                      </a:cubicBezTo>
                      <a:cubicBezTo>
                        <a:pt x="2002" y="156"/>
                        <a:pt x="1998" y="124"/>
                        <a:pt x="1983" y="97"/>
                      </a:cubicBezTo>
                      <a:cubicBezTo>
                        <a:pt x="1969" y="73"/>
                        <a:pt x="1945" y="48"/>
                        <a:pt x="1914" y="57"/>
                      </a:cubicBezTo>
                      <a:cubicBezTo>
                        <a:pt x="1861" y="72"/>
                        <a:pt x="1832" y="130"/>
                        <a:pt x="1829" y="182"/>
                      </a:cubicBezTo>
                      <a:cubicBezTo>
                        <a:pt x="1827" y="217"/>
                        <a:pt x="1834" y="252"/>
                        <a:pt x="1845" y="285"/>
                      </a:cubicBezTo>
                      <a:cubicBezTo>
                        <a:pt x="1783" y="241"/>
                        <a:pt x="1699" y="244"/>
                        <a:pt x="1634" y="280"/>
                      </a:cubicBezTo>
                      <a:cubicBezTo>
                        <a:pt x="1620" y="288"/>
                        <a:pt x="1605" y="300"/>
                        <a:pt x="1588" y="303"/>
                      </a:cubicBezTo>
                      <a:cubicBezTo>
                        <a:pt x="1572" y="306"/>
                        <a:pt x="1557" y="296"/>
                        <a:pt x="1546" y="284"/>
                      </a:cubicBezTo>
                      <a:cubicBezTo>
                        <a:pt x="1541" y="279"/>
                        <a:pt x="1536" y="272"/>
                        <a:pt x="1531" y="266"/>
                      </a:cubicBezTo>
                      <a:cubicBezTo>
                        <a:pt x="1527" y="260"/>
                        <a:pt x="1519" y="251"/>
                        <a:pt x="1520" y="243"/>
                      </a:cubicBezTo>
                      <a:cubicBezTo>
                        <a:pt x="1520" y="236"/>
                        <a:pt x="1529" y="229"/>
                        <a:pt x="1534" y="225"/>
                      </a:cubicBezTo>
                      <a:cubicBezTo>
                        <a:pt x="1541" y="219"/>
                        <a:pt x="1549" y="215"/>
                        <a:pt x="1558" y="213"/>
                      </a:cubicBezTo>
                      <a:cubicBezTo>
                        <a:pt x="1576" y="209"/>
                        <a:pt x="1593" y="217"/>
                        <a:pt x="1602" y="233"/>
                      </a:cubicBezTo>
                      <a:cubicBezTo>
                        <a:pt x="1612" y="249"/>
                        <a:pt x="1609" y="268"/>
                        <a:pt x="1596" y="282"/>
                      </a:cubicBezTo>
                      <a:cubicBezTo>
                        <a:pt x="1618" y="266"/>
                        <a:pt x="1619" y="236"/>
                        <a:pt x="1604" y="215"/>
                      </a:cubicBezTo>
                      <a:cubicBezTo>
                        <a:pt x="1594" y="200"/>
                        <a:pt x="1577" y="192"/>
                        <a:pt x="1558" y="191"/>
                      </a:cubicBezTo>
                      <a:cubicBezTo>
                        <a:pt x="1534" y="190"/>
                        <a:pt x="1503" y="203"/>
                        <a:pt x="1490" y="224"/>
                      </a:cubicBezTo>
                      <a:cubicBezTo>
                        <a:pt x="1480" y="240"/>
                        <a:pt x="1484" y="258"/>
                        <a:pt x="1490" y="274"/>
                      </a:cubicBezTo>
                      <a:cubicBezTo>
                        <a:pt x="1499" y="297"/>
                        <a:pt x="1511" y="319"/>
                        <a:pt x="1530" y="336"/>
                      </a:cubicBezTo>
                      <a:cubicBezTo>
                        <a:pt x="1495" y="350"/>
                        <a:pt x="1467" y="377"/>
                        <a:pt x="1454" y="412"/>
                      </a:cubicBezTo>
                      <a:cubicBezTo>
                        <a:pt x="1448" y="428"/>
                        <a:pt x="1446" y="448"/>
                        <a:pt x="1437" y="463"/>
                      </a:cubicBezTo>
                      <a:cubicBezTo>
                        <a:pt x="1427" y="478"/>
                        <a:pt x="1406" y="482"/>
                        <a:pt x="1389" y="483"/>
                      </a:cubicBezTo>
                      <a:cubicBezTo>
                        <a:pt x="1368" y="484"/>
                        <a:pt x="1346" y="483"/>
                        <a:pt x="1325" y="479"/>
                      </a:cubicBezTo>
                      <a:cubicBezTo>
                        <a:pt x="1309" y="476"/>
                        <a:pt x="1291" y="469"/>
                        <a:pt x="1285" y="452"/>
                      </a:cubicBezTo>
                      <a:cubicBezTo>
                        <a:pt x="1278" y="434"/>
                        <a:pt x="1282" y="410"/>
                        <a:pt x="1291" y="392"/>
                      </a:cubicBezTo>
                      <a:cubicBezTo>
                        <a:pt x="1298" y="377"/>
                        <a:pt x="1311" y="365"/>
                        <a:pt x="1327" y="362"/>
                      </a:cubicBezTo>
                      <a:cubicBezTo>
                        <a:pt x="1362" y="355"/>
                        <a:pt x="1389" y="392"/>
                        <a:pt x="1376" y="424"/>
                      </a:cubicBezTo>
                      <a:cubicBezTo>
                        <a:pt x="1394" y="396"/>
                        <a:pt x="1379" y="358"/>
                        <a:pt x="1350" y="346"/>
                      </a:cubicBezTo>
                      <a:cubicBezTo>
                        <a:pt x="1314" y="331"/>
                        <a:pt x="1277" y="352"/>
                        <a:pt x="1257" y="382"/>
                      </a:cubicBezTo>
                      <a:cubicBezTo>
                        <a:pt x="1236" y="414"/>
                        <a:pt x="1229" y="458"/>
                        <a:pt x="1251" y="492"/>
                      </a:cubicBezTo>
                      <a:cubicBezTo>
                        <a:pt x="1271" y="525"/>
                        <a:pt x="1311" y="536"/>
                        <a:pt x="1347" y="541"/>
                      </a:cubicBezTo>
                      <a:cubicBezTo>
                        <a:pt x="1391" y="546"/>
                        <a:pt x="1441" y="544"/>
                        <a:pt x="1473" y="508"/>
                      </a:cubicBezTo>
                      <a:cubicBezTo>
                        <a:pt x="1469" y="534"/>
                        <a:pt x="1467" y="561"/>
                        <a:pt x="1469" y="587"/>
                      </a:cubicBezTo>
                      <a:cubicBezTo>
                        <a:pt x="1402" y="562"/>
                        <a:pt x="1333" y="541"/>
                        <a:pt x="1263" y="528"/>
                      </a:cubicBezTo>
                      <a:cubicBezTo>
                        <a:pt x="1216" y="519"/>
                        <a:pt x="1167" y="514"/>
                        <a:pt x="1119" y="517"/>
                      </a:cubicBezTo>
                      <a:cubicBezTo>
                        <a:pt x="1100" y="519"/>
                        <a:pt x="1080" y="522"/>
                        <a:pt x="1061" y="528"/>
                      </a:cubicBezTo>
                      <a:cubicBezTo>
                        <a:pt x="1090" y="504"/>
                        <a:pt x="1111" y="466"/>
                        <a:pt x="1092" y="429"/>
                      </a:cubicBezTo>
                      <a:cubicBezTo>
                        <a:pt x="1075" y="397"/>
                        <a:pt x="1030" y="380"/>
                        <a:pt x="998" y="399"/>
                      </a:cubicBezTo>
                      <a:cubicBezTo>
                        <a:pt x="992" y="403"/>
                        <a:pt x="986" y="407"/>
                        <a:pt x="983" y="414"/>
                      </a:cubicBezTo>
                      <a:cubicBezTo>
                        <a:pt x="981" y="418"/>
                        <a:pt x="979" y="424"/>
                        <a:pt x="981" y="429"/>
                      </a:cubicBezTo>
                      <a:cubicBezTo>
                        <a:pt x="981" y="430"/>
                        <a:pt x="986" y="438"/>
                        <a:pt x="987" y="436"/>
                      </a:cubicBezTo>
                      <a:cubicBezTo>
                        <a:pt x="990" y="415"/>
                        <a:pt x="1023" y="422"/>
                        <a:pt x="1035" y="430"/>
                      </a:cubicBezTo>
                      <a:cubicBezTo>
                        <a:pt x="1042" y="436"/>
                        <a:pt x="1049" y="444"/>
                        <a:pt x="1048" y="453"/>
                      </a:cubicBezTo>
                      <a:cubicBezTo>
                        <a:pt x="1047" y="463"/>
                        <a:pt x="1039" y="471"/>
                        <a:pt x="1032" y="477"/>
                      </a:cubicBezTo>
                      <a:cubicBezTo>
                        <a:pt x="1016" y="491"/>
                        <a:pt x="996" y="498"/>
                        <a:pt x="977" y="508"/>
                      </a:cubicBezTo>
                      <a:cubicBezTo>
                        <a:pt x="959" y="518"/>
                        <a:pt x="941" y="530"/>
                        <a:pt x="928" y="547"/>
                      </a:cubicBezTo>
                      <a:cubicBezTo>
                        <a:pt x="923" y="490"/>
                        <a:pt x="877" y="444"/>
                        <a:pt x="819" y="440"/>
                      </a:cubicBezTo>
                      <a:cubicBezTo>
                        <a:pt x="794" y="438"/>
                        <a:pt x="762" y="446"/>
                        <a:pt x="746" y="467"/>
                      </a:cubicBezTo>
                      <a:cubicBezTo>
                        <a:pt x="730" y="488"/>
                        <a:pt x="733" y="518"/>
                        <a:pt x="750" y="538"/>
                      </a:cubicBezTo>
                      <a:cubicBezTo>
                        <a:pt x="759" y="549"/>
                        <a:pt x="771" y="557"/>
                        <a:pt x="784" y="562"/>
                      </a:cubicBezTo>
                      <a:cubicBezTo>
                        <a:pt x="789" y="564"/>
                        <a:pt x="809" y="574"/>
                        <a:pt x="813" y="569"/>
                      </a:cubicBezTo>
                      <a:cubicBezTo>
                        <a:pt x="813" y="567"/>
                        <a:pt x="788" y="537"/>
                        <a:pt x="783" y="527"/>
                      </a:cubicBezTo>
                      <a:cubicBezTo>
                        <a:pt x="779" y="521"/>
                        <a:pt x="774" y="507"/>
                        <a:pt x="781" y="501"/>
                      </a:cubicBezTo>
                      <a:cubicBezTo>
                        <a:pt x="788" y="495"/>
                        <a:pt x="803" y="495"/>
                        <a:pt x="812" y="497"/>
                      </a:cubicBezTo>
                      <a:cubicBezTo>
                        <a:pt x="833" y="500"/>
                        <a:pt x="853" y="512"/>
                        <a:pt x="864" y="531"/>
                      </a:cubicBezTo>
                      <a:cubicBezTo>
                        <a:pt x="875" y="550"/>
                        <a:pt x="875" y="575"/>
                        <a:pt x="874" y="597"/>
                      </a:cubicBezTo>
                      <a:cubicBezTo>
                        <a:pt x="873" y="623"/>
                        <a:pt x="870" y="650"/>
                        <a:pt x="863" y="676"/>
                      </a:cubicBezTo>
                      <a:cubicBezTo>
                        <a:pt x="837" y="647"/>
                        <a:pt x="803" y="623"/>
                        <a:pt x="763" y="616"/>
                      </a:cubicBezTo>
                      <a:cubicBezTo>
                        <a:pt x="724" y="609"/>
                        <a:pt x="680" y="619"/>
                        <a:pt x="652" y="650"/>
                      </a:cubicBezTo>
                      <a:cubicBezTo>
                        <a:pt x="639" y="664"/>
                        <a:pt x="631" y="681"/>
                        <a:pt x="622" y="698"/>
                      </a:cubicBezTo>
                      <a:cubicBezTo>
                        <a:pt x="619" y="704"/>
                        <a:pt x="616" y="711"/>
                        <a:pt x="610" y="716"/>
                      </a:cubicBezTo>
                      <a:cubicBezTo>
                        <a:pt x="604" y="722"/>
                        <a:pt x="595" y="726"/>
                        <a:pt x="587" y="728"/>
                      </a:cubicBezTo>
                      <a:cubicBezTo>
                        <a:pt x="552" y="736"/>
                        <a:pt x="496" y="733"/>
                        <a:pt x="489" y="688"/>
                      </a:cubicBezTo>
                      <a:cubicBezTo>
                        <a:pt x="485" y="666"/>
                        <a:pt x="501" y="647"/>
                        <a:pt x="523" y="643"/>
                      </a:cubicBezTo>
                      <a:cubicBezTo>
                        <a:pt x="543" y="639"/>
                        <a:pt x="562" y="648"/>
                        <a:pt x="572" y="665"/>
                      </a:cubicBezTo>
                      <a:cubicBezTo>
                        <a:pt x="566" y="643"/>
                        <a:pt x="543" y="630"/>
                        <a:pt x="520" y="629"/>
                      </a:cubicBezTo>
                      <a:cubicBezTo>
                        <a:pt x="502" y="629"/>
                        <a:pt x="486" y="636"/>
                        <a:pt x="473" y="649"/>
                      </a:cubicBezTo>
                      <a:cubicBezTo>
                        <a:pt x="467" y="657"/>
                        <a:pt x="460" y="671"/>
                        <a:pt x="458" y="683"/>
                      </a:cubicBezTo>
                      <a:cubicBezTo>
                        <a:pt x="455" y="703"/>
                        <a:pt x="461" y="725"/>
                        <a:pt x="473" y="741"/>
                      </a:cubicBezTo>
                      <a:cubicBezTo>
                        <a:pt x="499" y="777"/>
                        <a:pt x="548" y="788"/>
                        <a:pt x="589" y="784"/>
                      </a:cubicBezTo>
                      <a:cubicBezTo>
                        <a:pt x="615" y="782"/>
                        <a:pt x="640" y="772"/>
                        <a:pt x="657" y="753"/>
                      </a:cubicBezTo>
                      <a:cubicBezTo>
                        <a:pt x="645" y="792"/>
                        <a:pt x="643" y="834"/>
                        <a:pt x="644" y="875"/>
                      </a:cubicBezTo>
                      <a:cubicBezTo>
                        <a:pt x="645" y="906"/>
                        <a:pt x="649" y="938"/>
                        <a:pt x="654" y="969"/>
                      </a:cubicBezTo>
                      <a:cubicBezTo>
                        <a:pt x="655" y="975"/>
                        <a:pt x="656" y="981"/>
                        <a:pt x="658" y="987"/>
                      </a:cubicBezTo>
                      <a:cubicBezTo>
                        <a:pt x="616" y="985"/>
                        <a:pt x="574" y="984"/>
                        <a:pt x="532" y="985"/>
                      </a:cubicBezTo>
                      <a:cubicBezTo>
                        <a:pt x="578" y="976"/>
                        <a:pt x="594" y="917"/>
                        <a:pt x="582" y="877"/>
                      </a:cubicBezTo>
                      <a:cubicBezTo>
                        <a:pt x="576" y="857"/>
                        <a:pt x="561" y="839"/>
                        <a:pt x="540" y="835"/>
                      </a:cubicBezTo>
                      <a:cubicBezTo>
                        <a:pt x="530" y="833"/>
                        <a:pt x="519" y="833"/>
                        <a:pt x="512" y="840"/>
                      </a:cubicBezTo>
                      <a:cubicBezTo>
                        <a:pt x="506" y="845"/>
                        <a:pt x="500" y="857"/>
                        <a:pt x="505" y="865"/>
                      </a:cubicBezTo>
                      <a:cubicBezTo>
                        <a:pt x="510" y="872"/>
                        <a:pt x="514" y="859"/>
                        <a:pt x="520" y="859"/>
                      </a:cubicBezTo>
                      <a:cubicBezTo>
                        <a:pt x="527" y="858"/>
                        <a:pt x="535" y="867"/>
                        <a:pt x="537" y="873"/>
                      </a:cubicBezTo>
                      <a:cubicBezTo>
                        <a:pt x="541" y="883"/>
                        <a:pt x="540" y="895"/>
                        <a:pt x="537" y="905"/>
                      </a:cubicBezTo>
                      <a:cubicBezTo>
                        <a:pt x="535" y="912"/>
                        <a:pt x="531" y="925"/>
                        <a:pt x="525" y="928"/>
                      </a:cubicBezTo>
                      <a:cubicBezTo>
                        <a:pt x="519" y="931"/>
                        <a:pt x="505" y="925"/>
                        <a:pt x="499" y="924"/>
                      </a:cubicBezTo>
                      <a:cubicBezTo>
                        <a:pt x="487" y="921"/>
                        <a:pt x="475" y="919"/>
                        <a:pt x="463" y="918"/>
                      </a:cubicBezTo>
                      <a:cubicBezTo>
                        <a:pt x="439" y="917"/>
                        <a:pt x="415" y="921"/>
                        <a:pt x="394" y="932"/>
                      </a:cubicBezTo>
                      <a:cubicBezTo>
                        <a:pt x="371" y="944"/>
                        <a:pt x="354" y="964"/>
                        <a:pt x="348" y="990"/>
                      </a:cubicBezTo>
                      <a:cubicBezTo>
                        <a:pt x="344" y="1002"/>
                        <a:pt x="344" y="1015"/>
                        <a:pt x="346" y="1027"/>
                      </a:cubicBezTo>
                      <a:cubicBezTo>
                        <a:pt x="346" y="1030"/>
                        <a:pt x="347" y="1033"/>
                        <a:pt x="347" y="1036"/>
                      </a:cubicBezTo>
                      <a:cubicBezTo>
                        <a:pt x="348" y="1040"/>
                        <a:pt x="348" y="1041"/>
                        <a:pt x="347" y="1045"/>
                      </a:cubicBezTo>
                      <a:cubicBezTo>
                        <a:pt x="344" y="1051"/>
                        <a:pt x="344" y="1058"/>
                        <a:pt x="344" y="1065"/>
                      </a:cubicBezTo>
                      <a:cubicBezTo>
                        <a:pt x="319" y="1037"/>
                        <a:pt x="279" y="1033"/>
                        <a:pt x="247" y="1051"/>
                      </a:cubicBezTo>
                      <a:cubicBezTo>
                        <a:pt x="212" y="1070"/>
                        <a:pt x="195" y="1110"/>
                        <a:pt x="195" y="1149"/>
                      </a:cubicBezTo>
                      <a:cubicBezTo>
                        <a:pt x="195" y="1188"/>
                        <a:pt x="211" y="1230"/>
                        <a:pt x="248" y="1246"/>
                      </a:cubicBezTo>
                      <a:cubicBezTo>
                        <a:pt x="284" y="1262"/>
                        <a:pt x="326" y="1254"/>
                        <a:pt x="362" y="1244"/>
                      </a:cubicBezTo>
                      <a:cubicBezTo>
                        <a:pt x="381" y="1238"/>
                        <a:pt x="399" y="1231"/>
                        <a:pt x="418" y="1226"/>
                      </a:cubicBezTo>
                      <a:cubicBezTo>
                        <a:pt x="429" y="1222"/>
                        <a:pt x="440" y="1219"/>
                        <a:pt x="451" y="1216"/>
                      </a:cubicBezTo>
                      <a:cubicBezTo>
                        <a:pt x="456" y="1215"/>
                        <a:pt x="461" y="1214"/>
                        <a:pt x="466" y="1213"/>
                      </a:cubicBezTo>
                      <a:cubicBezTo>
                        <a:pt x="471" y="1212"/>
                        <a:pt x="472" y="1212"/>
                        <a:pt x="476" y="1214"/>
                      </a:cubicBezTo>
                      <a:cubicBezTo>
                        <a:pt x="425" y="1227"/>
                        <a:pt x="373" y="1242"/>
                        <a:pt x="327" y="1268"/>
                      </a:cubicBezTo>
                      <a:cubicBezTo>
                        <a:pt x="304" y="1281"/>
                        <a:pt x="280" y="1299"/>
                        <a:pt x="268" y="1324"/>
                      </a:cubicBezTo>
                      <a:cubicBezTo>
                        <a:pt x="254" y="1356"/>
                        <a:pt x="270" y="1389"/>
                        <a:pt x="293" y="1412"/>
                      </a:cubicBezTo>
                      <a:cubicBezTo>
                        <a:pt x="298" y="1418"/>
                        <a:pt x="305" y="1424"/>
                        <a:pt x="312" y="1429"/>
                      </a:cubicBezTo>
                      <a:cubicBezTo>
                        <a:pt x="276" y="1451"/>
                        <a:pt x="241" y="1475"/>
                        <a:pt x="210" y="1504"/>
                      </a:cubicBezTo>
                      <a:cubicBezTo>
                        <a:pt x="220" y="1485"/>
                        <a:pt x="224" y="1460"/>
                        <a:pt x="214" y="1441"/>
                      </a:cubicBezTo>
                      <a:cubicBezTo>
                        <a:pt x="203" y="1421"/>
                        <a:pt x="180" y="1417"/>
                        <a:pt x="160" y="1421"/>
                      </a:cubicBezTo>
                      <a:cubicBezTo>
                        <a:pt x="139" y="1424"/>
                        <a:pt x="118" y="1433"/>
                        <a:pt x="107" y="1451"/>
                      </a:cubicBezTo>
                      <a:cubicBezTo>
                        <a:pt x="101" y="1459"/>
                        <a:pt x="98" y="1469"/>
                        <a:pt x="99" y="1479"/>
                      </a:cubicBezTo>
                      <a:cubicBezTo>
                        <a:pt x="100" y="1483"/>
                        <a:pt x="101" y="1486"/>
                        <a:pt x="103" y="1489"/>
                      </a:cubicBezTo>
                      <a:cubicBezTo>
                        <a:pt x="103" y="1490"/>
                        <a:pt x="109" y="1496"/>
                        <a:pt x="110" y="1495"/>
                      </a:cubicBezTo>
                      <a:cubicBezTo>
                        <a:pt x="107" y="1484"/>
                        <a:pt x="115" y="1473"/>
                        <a:pt x="124" y="1467"/>
                      </a:cubicBezTo>
                      <a:cubicBezTo>
                        <a:pt x="134" y="1461"/>
                        <a:pt x="146" y="1459"/>
                        <a:pt x="158" y="1460"/>
                      </a:cubicBezTo>
                      <a:cubicBezTo>
                        <a:pt x="159" y="1460"/>
                        <a:pt x="168" y="1460"/>
                        <a:pt x="169" y="1461"/>
                      </a:cubicBezTo>
                      <a:cubicBezTo>
                        <a:pt x="170" y="1463"/>
                        <a:pt x="167" y="1469"/>
                        <a:pt x="166" y="1470"/>
                      </a:cubicBezTo>
                      <a:cubicBezTo>
                        <a:pt x="162" y="1481"/>
                        <a:pt x="152" y="1489"/>
                        <a:pt x="144" y="1497"/>
                      </a:cubicBezTo>
                      <a:cubicBezTo>
                        <a:pt x="127" y="1514"/>
                        <a:pt x="108" y="1530"/>
                        <a:pt x="94" y="1550"/>
                      </a:cubicBezTo>
                      <a:cubicBezTo>
                        <a:pt x="81" y="1571"/>
                        <a:pt x="75" y="1595"/>
                        <a:pt x="79" y="1620"/>
                      </a:cubicBezTo>
                      <a:cubicBezTo>
                        <a:pt x="83" y="1646"/>
                        <a:pt x="98" y="1669"/>
                        <a:pt x="117" y="1687"/>
                      </a:cubicBezTo>
                      <a:cubicBezTo>
                        <a:pt x="76" y="1686"/>
                        <a:pt x="44" y="1719"/>
                        <a:pt x="49" y="1760"/>
                      </a:cubicBezTo>
                      <a:cubicBezTo>
                        <a:pt x="51" y="1780"/>
                        <a:pt x="60" y="1799"/>
                        <a:pt x="72" y="1816"/>
                      </a:cubicBezTo>
                      <a:cubicBezTo>
                        <a:pt x="83" y="1832"/>
                        <a:pt x="100" y="1843"/>
                        <a:pt x="119" y="1845"/>
                      </a:cubicBezTo>
                      <a:cubicBezTo>
                        <a:pt x="142" y="1847"/>
                        <a:pt x="165" y="1844"/>
                        <a:pt x="186" y="1836"/>
                      </a:cubicBezTo>
                      <a:cubicBezTo>
                        <a:pt x="181" y="1841"/>
                        <a:pt x="176" y="1849"/>
                        <a:pt x="171" y="1853"/>
                      </a:cubicBezTo>
                      <a:cubicBezTo>
                        <a:pt x="165" y="1857"/>
                        <a:pt x="155" y="1859"/>
                        <a:pt x="149" y="1862"/>
                      </a:cubicBezTo>
                      <a:cubicBezTo>
                        <a:pt x="135" y="1868"/>
                        <a:pt x="121" y="1876"/>
                        <a:pt x="109" y="1884"/>
                      </a:cubicBezTo>
                      <a:cubicBezTo>
                        <a:pt x="86" y="1901"/>
                        <a:pt x="65" y="1922"/>
                        <a:pt x="50" y="1946"/>
                      </a:cubicBezTo>
                      <a:cubicBezTo>
                        <a:pt x="16" y="1998"/>
                        <a:pt x="1" y="2069"/>
                        <a:pt x="33" y="2125"/>
                      </a:cubicBezTo>
                      <a:cubicBezTo>
                        <a:pt x="47" y="2148"/>
                        <a:pt x="67" y="2166"/>
                        <a:pt x="91" y="2177"/>
                      </a:cubicBezTo>
                      <a:cubicBezTo>
                        <a:pt x="104" y="2183"/>
                        <a:pt x="118" y="2186"/>
                        <a:pt x="132" y="2188"/>
                      </a:cubicBezTo>
                      <a:cubicBezTo>
                        <a:pt x="144" y="2190"/>
                        <a:pt x="159" y="2191"/>
                        <a:pt x="169" y="2197"/>
                      </a:cubicBezTo>
                      <a:cubicBezTo>
                        <a:pt x="182" y="2206"/>
                        <a:pt x="180" y="2224"/>
                        <a:pt x="175" y="2236"/>
                      </a:cubicBezTo>
                      <a:cubicBezTo>
                        <a:pt x="170" y="2249"/>
                        <a:pt x="159" y="2259"/>
                        <a:pt x="147" y="2267"/>
                      </a:cubicBezTo>
                      <a:cubicBezTo>
                        <a:pt x="134" y="2275"/>
                        <a:pt x="120" y="2282"/>
                        <a:pt x="106" y="2287"/>
                      </a:cubicBezTo>
                      <a:cubicBezTo>
                        <a:pt x="92" y="2292"/>
                        <a:pt x="76" y="2295"/>
                        <a:pt x="61" y="2291"/>
                      </a:cubicBezTo>
                      <a:cubicBezTo>
                        <a:pt x="40" y="2285"/>
                        <a:pt x="20" y="2260"/>
                        <a:pt x="35" y="2239"/>
                      </a:cubicBezTo>
                      <a:cubicBezTo>
                        <a:pt x="44" y="2225"/>
                        <a:pt x="62" y="2222"/>
                        <a:pt x="77" y="2225"/>
                      </a:cubicBezTo>
                      <a:cubicBezTo>
                        <a:pt x="89" y="2228"/>
                        <a:pt x="100" y="2234"/>
                        <a:pt x="111" y="2241"/>
                      </a:cubicBezTo>
                      <a:cubicBezTo>
                        <a:pt x="95" y="2223"/>
                        <a:pt x="75" y="2209"/>
                        <a:pt x="51" y="2213"/>
                      </a:cubicBezTo>
                      <a:cubicBezTo>
                        <a:pt x="33" y="2216"/>
                        <a:pt x="18" y="2228"/>
                        <a:pt x="13" y="2244"/>
                      </a:cubicBezTo>
                      <a:cubicBezTo>
                        <a:pt x="0" y="2280"/>
                        <a:pt x="32" y="2314"/>
                        <a:pt x="66" y="2323"/>
                      </a:cubicBezTo>
                      <a:cubicBezTo>
                        <a:pt x="84" y="2328"/>
                        <a:pt x="104" y="2326"/>
                        <a:pt x="123" y="2321"/>
                      </a:cubicBezTo>
                      <a:cubicBezTo>
                        <a:pt x="143" y="2317"/>
                        <a:pt x="163" y="2310"/>
                        <a:pt x="181" y="2300"/>
                      </a:cubicBezTo>
                      <a:cubicBezTo>
                        <a:pt x="165" y="2334"/>
                        <a:pt x="152" y="2371"/>
                        <a:pt x="149" y="2410"/>
                      </a:cubicBezTo>
                      <a:cubicBezTo>
                        <a:pt x="147" y="2433"/>
                        <a:pt x="149" y="2458"/>
                        <a:pt x="162" y="2479"/>
                      </a:cubicBezTo>
                      <a:cubicBezTo>
                        <a:pt x="167" y="2489"/>
                        <a:pt x="175" y="2497"/>
                        <a:pt x="184" y="2504"/>
                      </a:cubicBezTo>
                      <a:cubicBezTo>
                        <a:pt x="163" y="2515"/>
                        <a:pt x="145" y="2532"/>
                        <a:pt x="135" y="2555"/>
                      </a:cubicBezTo>
                      <a:cubicBezTo>
                        <a:pt x="126" y="2577"/>
                        <a:pt x="125" y="2603"/>
                        <a:pt x="134" y="2625"/>
                      </a:cubicBezTo>
                      <a:cubicBezTo>
                        <a:pt x="151" y="2666"/>
                        <a:pt x="201" y="2690"/>
                        <a:pt x="241" y="2668"/>
                      </a:cubicBezTo>
                      <a:cubicBezTo>
                        <a:pt x="251" y="2663"/>
                        <a:pt x="261" y="2654"/>
                        <a:pt x="264" y="2642"/>
                      </a:cubicBezTo>
                      <a:cubicBezTo>
                        <a:pt x="265" y="2637"/>
                        <a:pt x="265" y="2632"/>
                        <a:pt x="262" y="2628"/>
                      </a:cubicBezTo>
                      <a:cubicBezTo>
                        <a:pt x="260" y="2626"/>
                        <a:pt x="237" y="2635"/>
                        <a:pt x="232" y="2636"/>
                      </a:cubicBezTo>
                      <a:cubicBezTo>
                        <a:pt x="222" y="2638"/>
                        <a:pt x="211" y="2636"/>
                        <a:pt x="202" y="2631"/>
                      </a:cubicBezTo>
                      <a:cubicBezTo>
                        <a:pt x="183" y="2620"/>
                        <a:pt x="179" y="2593"/>
                        <a:pt x="190" y="2575"/>
                      </a:cubicBezTo>
                      <a:cubicBezTo>
                        <a:pt x="203" y="2557"/>
                        <a:pt x="227" y="2548"/>
                        <a:pt x="248" y="2541"/>
                      </a:cubicBezTo>
                      <a:cubicBezTo>
                        <a:pt x="259" y="2538"/>
                        <a:pt x="272" y="2534"/>
                        <a:pt x="284" y="2532"/>
                      </a:cubicBezTo>
                      <a:cubicBezTo>
                        <a:pt x="296" y="2530"/>
                        <a:pt x="310" y="2532"/>
                        <a:pt x="323" y="2531"/>
                      </a:cubicBezTo>
                      <a:cubicBezTo>
                        <a:pt x="336" y="2531"/>
                        <a:pt x="350" y="2530"/>
                        <a:pt x="364" y="2528"/>
                      </a:cubicBezTo>
                      <a:cubicBezTo>
                        <a:pt x="369" y="2527"/>
                        <a:pt x="375" y="2526"/>
                        <a:pt x="381" y="2526"/>
                      </a:cubicBezTo>
                      <a:cubicBezTo>
                        <a:pt x="389" y="2526"/>
                        <a:pt x="396" y="2527"/>
                        <a:pt x="404" y="2528"/>
                      </a:cubicBezTo>
                      <a:cubicBezTo>
                        <a:pt x="364" y="2560"/>
                        <a:pt x="334" y="2609"/>
                        <a:pt x="329" y="2660"/>
                      </a:cubicBezTo>
                      <a:cubicBezTo>
                        <a:pt x="326" y="2687"/>
                        <a:pt x="332" y="2714"/>
                        <a:pt x="346" y="2738"/>
                      </a:cubicBezTo>
                      <a:cubicBezTo>
                        <a:pt x="352" y="2749"/>
                        <a:pt x="360" y="2760"/>
                        <a:pt x="368" y="2771"/>
                      </a:cubicBezTo>
                      <a:cubicBezTo>
                        <a:pt x="370" y="2773"/>
                        <a:pt x="372" y="2775"/>
                        <a:pt x="373" y="2778"/>
                      </a:cubicBezTo>
                      <a:cubicBezTo>
                        <a:pt x="374" y="2781"/>
                        <a:pt x="373" y="2786"/>
                        <a:pt x="373" y="2789"/>
                      </a:cubicBezTo>
                      <a:cubicBezTo>
                        <a:pt x="373" y="2796"/>
                        <a:pt x="373" y="2802"/>
                        <a:pt x="373" y="2809"/>
                      </a:cubicBezTo>
                      <a:cubicBezTo>
                        <a:pt x="374" y="2830"/>
                        <a:pt x="378" y="2852"/>
                        <a:pt x="386" y="2871"/>
                      </a:cubicBezTo>
                      <a:cubicBezTo>
                        <a:pt x="389" y="2880"/>
                        <a:pt x="393" y="2888"/>
                        <a:pt x="398" y="2895"/>
                      </a:cubicBezTo>
                      <a:cubicBezTo>
                        <a:pt x="400" y="2898"/>
                        <a:pt x="402" y="2901"/>
                        <a:pt x="405" y="2904"/>
                      </a:cubicBezTo>
                      <a:cubicBezTo>
                        <a:pt x="405" y="2906"/>
                        <a:pt x="408" y="2908"/>
                        <a:pt x="409" y="2909"/>
                      </a:cubicBezTo>
                      <a:cubicBezTo>
                        <a:pt x="409" y="2911"/>
                        <a:pt x="404" y="2914"/>
                        <a:pt x="403" y="2915"/>
                      </a:cubicBezTo>
                      <a:cubicBezTo>
                        <a:pt x="380" y="2928"/>
                        <a:pt x="350" y="2917"/>
                        <a:pt x="330" y="2904"/>
                      </a:cubicBezTo>
                      <a:cubicBezTo>
                        <a:pt x="316" y="2894"/>
                        <a:pt x="297" y="2878"/>
                        <a:pt x="300" y="2858"/>
                      </a:cubicBezTo>
                      <a:cubicBezTo>
                        <a:pt x="303" y="2838"/>
                        <a:pt x="326" y="2827"/>
                        <a:pt x="344" y="2832"/>
                      </a:cubicBezTo>
                      <a:cubicBezTo>
                        <a:pt x="369" y="2839"/>
                        <a:pt x="379" y="2867"/>
                        <a:pt x="371" y="2889"/>
                      </a:cubicBezTo>
                      <a:cubicBezTo>
                        <a:pt x="389" y="2857"/>
                        <a:pt x="364" y="2816"/>
                        <a:pt x="328" y="2817"/>
                      </a:cubicBezTo>
                      <a:cubicBezTo>
                        <a:pt x="289" y="2817"/>
                        <a:pt x="268" y="2856"/>
                        <a:pt x="280" y="2890"/>
                      </a:cubicBezTo>
                      <a:cubicBezTo>
                        <a:pt x="293" y="2926"/>
                        <a:pt x="332" y="2957"/>
                        <a:pt x="370" y="2964"/>
                      </a:cubicBezTo>
                      <a:cubicBezTo>
                        <a:pt x="391" y="2969"/>
                        <a:pt x="413" y="2966"/>
                        <a:pt x="432" y="2955"/>
                      </a:cubicBezTo>
                      <a:cubicBezTo>
                        <a:pt x="436" y="2953"/>
                        <a:pt x="440" y="2950"/>
                        <a:pt x="443" y="2947"/>
                      </a:cubicBezTo>
                      <a:cubicBezTo>
                        <a:pt x="445" y="2946"/>
                        <a:pt x="447" y="2944"/>
                        <a:pt x="449" y="2943"/>
                      </a:cubicBezTo>
                      <a:cubicBezTo>
                        <a:pt x="452" y="2940"/>
                        <a:pt x="452" y="2940"/>
                        <a:pt x="455" y="2941"/>
                      </a:cubicBezTo>
                      <a:cubicBezTo>
                        <a:pt x="465" y="2945"/>
                        <a:pt x="475" y="2947"/>
                        <a:pt x="485" y="2949"/>
                      </a:cubicBezTo>
                      <a:cubicBezTo>
                        <a:pt x="527" y="2955"/>
                        <a:pt x="571" y="2948"/>
                        <a:pt x="612" y="2937"/>
                      </a:cubicBezTo>
                      <a:cubicBezTo>
                        <a:pt x="594" y="2965"/>
                        <a:pt x="583" y="2997"/>
                        <a:pt x="579" y="3030"/>
                      </a:cubicBezTo>
                      <a:cubicBezTo>
                        <a:pt x="566" y="3003"/>
                        <a:pt x="535" y="2993"/>
                        <a:pt x="507" y="2999"/>
                      </a:cubicBezTo>
                      <a:cubicBezTo>
                        <a:pt x="480" y="3004"/>
                        <a:pt x="455" y="3024"/>
                        <a:pt x="446" y="3051"/>
                      </a:cubicBezTo>
                      <a:cubicBezTo>
                        <a:pt x="428" y="3105"/>
                        <a:pt x="482" y="3163"/>
                        <a:pt x="534" y="3170"/>
                      </a:cubicBezTo>
                      <a:cubicBezTo>
                        <a:pt x="567" y="3175"/>
                        <a:pt x="599" y="3158"/>
                        <a:pt x="616" y="3128"/>
                      </a:cubicBezTo>
                      <a:cubicBezTo>
                        <a:pt x="617" y="3169"/>
                        <a:pt x="628" y="3213"/>
                        <a:pt x="662" y="3239"/>
                      </a:cubicBezTo>
                      <a:cubicBezTo>
                        <a:pt x="642" y="3250"/>
                        <a:pt x="625" y="3267"/>
                        <a:pt x="617" y="3288"/>
                      </a:cubicBezTo>
                      <a:cubicBezTo>
                        <a:pt x="609" y="3311"/>
                        <a:pt x="609" y="3338"/>
                        <a:pt x="621" y="3359"/>
                      </a:cubicBezTo>
                      <a:cubicBezTo>
                        <a:pt x="646" y="3401"/>
                        <a:pt x="709" y="3397"/>
                        <a:pt x="730" y="3354"/>
                      </a:cubicBezTo>
                      <a:cubicBezTo>
                        <a:pt x="735" y="3344"/>
                        <a:pt x="730" y="3314"/>
                        <a:pt x="730" y="3314"/>
                      </a:cubicBezTo>
                      <a:cubicBezTo>
                        <a:pt x="730" y="3314"/>
                        <a:pt x="709" y="3336"/>
                        <a:pt x="700" y="3341"/>
                      </a:cubicBezTo>
                      <a:cubicBezTo>
                        <a:pt x="693" y="3346"/>
                        <a:pt x="682" y="3348"/>
                        <a:pt x="674" y="3343"/>
                      </a:cubicBezTo>
                      <a:cubicBezTo>
                        <a:pt x="667" y="3339"/>
                        <a:pt x="666" y="3330"/>
                        <a:pt x="667" y="3323"/>
                      </a:cubicBezTo>
                      <a:cubicBezTo>
                        <a:pt x="669" y="3303"/>
                        <a:pt x="687" y="3291"/>
                        <a:pt x="705" y="3285"/>
                      </a:cubicBezTo>
                      <a:cubicBezTo>
                        <a:pt x="726" y="3278"/>
                        <a:pt x="749" y="3279"/>
                        <a:pt x="771" y="3278"/>
                      </a:cubicBezTo>
                      <a:cubicBezTo>
                        <a:pt x="796" y="3277"/>
                        <a:pt x="820" y="3271"/>
                        <a:pt x="843" y="3260"/>
                      </a:cubicBezTo>
                      <a:cubicBezTo>
                        <a:pt x="822" y="3295"/>
                        <a:pt x="812" y="3337"/>
                        <a:pt x="816" y="3378"/>
                      </a:cubicBezTo>
                      <a:cubicBezTo>
                        <a:pt x="819" y="3415"/>
                        <a:pt x="834" y="3454"/>
                        <a:pt x="861" y="3480"/>
                      </a:cubicBezTo>
                      <a:cubicBezTo>
                        <a:pt x="890" y="3508"/>
                        <a:pt x="929" y="3509"/>
                        <a:pt x="966" y="3518"/>
                      </a:cubicBezTo>
                      <a:cubicBezTo>
                        <a:pt x="982" y="3522"/>
                        <a:pt x="998" y="3529"/>
                        <a:pt x="1005" y="3545"/>
                      </a:cubicBezTo>
                      <a:cubicBezTo>
                        <a:pt x="1012" y="3560"/>
                        <a:pt x="1012" y="3578"/>
                        <a:pt x="1003" y="3593"/>
                      </a:cubicBezTo>
                      <a:cubicBezTo>
                        <a:pt x="992" y="3612"/>
                        <a:pt x="970" y="3620"/>
                        <a:pt x="949" y="3619"/>
                      </a:cubicBezTo>
                      <a:cubicBezTo>
                        <a:pt x="930" y="3618"/>
                        <a:pt x="911" y="3605"/>
                        <a:pt x="898" y="3592"/>
                      </a:cubicBezTo>
                      <a:cubicBezTo>
                        <a:pt x="916" y="3631"/>
                        <a:pt x="973" y="3649"/>
                        <a:pt x="1010" y="3628"/>
                      </a:cubicBezTo>
                      <a:cubicBezTo>
                        <a:pt x="1049" y="3607"/>
                        <a:pt x="1063" y="3554"/>
                        <a:pt x="1043" y="3514"/>
                      </a:cubicBezTo>
                      <a:cubicBezTo>
                        <a:pt x="1068" y="3516"/>
                        <a:pt x="1093" y="3514"/>
                        <a:pt x="1117" y="3511"/>
                      </a:cubicBezTo>
                      <a:cubicBezTo>
                        <a:pt x="1104" y="3553"/>
                        <a:pt x="1131" y="3598"/>
                        <a:pt x="1170" y="3616"/>
                      </a:cubicBezTo>
                      <a:cubicBezTo>
                        <a:pt x="1187" y="3624"/>
                        <a:pt x="1207" y="3627"/>
                        <a:pt x="1226" y="3622"/>
                      </a:cubicBezTo>
                      <a:cubicBezTo>
                        <a:pt x="1235" y="3619"/>
                        <a:pt x="1245" y="3614"/>
                        <a:pt x="1251" y="3607"/>
                      </a:cubicBezTo>
                      <a:cubicBezTo>
                        <a:pt x="1254" y="3603"/>
                        <a:pt x="1257" y="3599"/>
                        <a:pt x="1258" y="3594"/>
                      </a:cubicBezTo>
                      <a:cubicBezTo>
                        <a:pt x="1258" y="3593"/>
                        <a:pt x="1257" y="3584"/>
                        <a:pt x="1255" y="3585"/>
                      </a:cubicBezTo>
                      <a:cubicBezTo>
                        <a:pt x="1251" y="3593"/>
                        <a:pt x="1238" y="3596"/>
                        <a:pt x="1230" y="3596"/>
                      </a:cubicBezTo>
                      <a:cubicBezTo>
                        <a:pt x="1220" y="3597"/>
                        <a:pt x="1209" y="3593"/>
                        <a:pt x="1200" y="3588"/>
                      </a:cubicBezTo>
                      <a:cubicBezTo>
                        <a:pt x="1183" y="3578"/>
                        <a:pt x="1168" y="3559"/>
                        <a:pt x="1169" y="3538"/>
                      </a:cubicBezTo>
                      <a:cubicBezTo>
                        <a:pt x="1169" y="3536"/>
                        <a:pt x="1169" y="3532"/>
                        <a:pt x="1170" y="3530"/>
                      </a:cubicBezTo>
                      <a:cubicBezTo>
                        <a:pt x="1172" y="3528"/>
                        <a:pt x="1178" y="3529"/>
                        <a:pt x="1181" y="3529"/>
                      </a:cubicBezTo>
                      <a:cubicBezTo>
                        <a:pt x="1193" y="3529"/>
                        <a:pt x="1205" y="3529"/>
                        <a:pt x="1216" y="3529"/>
                      </a:cubicBezTo>
                      <a:cubicBezTo>
                        <a:pt x="1240" y="3528"/>
                        <a:pt x="1263" y="3525"/>
                        <a:pt x="1286" y="3519"/>
                      </a:cubicBezTo>
                      <a:cubicBezTo>
                        <a:pt x="1309" y="3513"/>
                        <a:pt x="1331" y="3504"/>
                        <a:pt x="1350" y="3491"/>
                      </a:cubicBezTo>
                      <a:cubicBezTo>
                        <a:pt x="1348" y="3520"/>
                        <a:pt x="1354" y="3550"/>
                        <a:pt x="1366" y="3577"/>
                      </a:cubicBezTo>
                      <a:cubicBezTo>
                        <a:pt x="1371" y="3589"/>
                        <a:pt x="1379" y="3601"/>
                        <a:pt x="1386" y="3613"/>
                      </a:cubicBezTo>
                      <a:cubicBezTo>
                        <a:pt x="1391" y="3623"/>
                        <a:pt x="1397" y="3638"/>
                        <a:pt x="1385" y="3646"/>
                      </a:cubicBezTo>
                      <a:cubicBezTo>
                        <a:pt x="1362" y="3661"/>
                        <a:pt x="1327" y="3650"/>
                        <a:pt x="1309" y="3631"/>
                      </a:cubicBezTo>
                      <a:cubicBezTo>
                        <a:pt x="1296" y="3616"/>
                        <a:pt x="1290" y="3591"/>
                        <a:pt x="1313" y="3582"/>
                      </a:cubicBezTo>
                      <a:cubicBezTo>
                        <a:pt x="1317" y="3581"/>
                        <a:pt x="1318" y="3580"/>
                        <a:pt x="1321" y="3583"/>
                      </a:cubicBezTo>
                      <a:cubicBezTo>
                        <a:pt x="1323" y="3585"/>
                        <a:pt x="1326" y="3587"/>
                        <a:pt x="1328" y="3590"/>
                      </a:cubicBezTo>
                      <a:cubicBezTo>
                        <a:pt x="1338" y="3599"/>
                        <a:pt x="1345" y="3610"/>
                        <a:pt x="1350" y="3623"/>
                      </a:cubicBezTo>
                      <a:cubicBezTo>
                        <a:pt x="1350" y="3607"/>
                        <a:pt x="1345" y="3592"/>
                        <a:pt x="1337" y="3578"/>
                      </a:cubicBezTo>
                      <a:cubicBezTo>
                        <a:pt x="1335" y="3575"/>
                        <a:pt x="1329" y="3565"/>
                        <a:pt x="1324" y="3566"/>
                      </a:cubicBezTo>
                      <a:cubicBezTo>
                        <a:pt x="1314" y="3569"/>
                        <a:pt x="1303" y="3570"/>
                        <a:pt x="1295" y="3576"/>
                      </a:cubicBezTo>
                      <a:cubicBezTo>
                        <a:pt x="1281" y="3586"/>
                        <a:pt x="1276" y="3604"/>
                        <a:pt x="1278" y="3621"/>
                      </a:cubicBezTo>
                      <a:cubicBezTo>
                        <a:pt x="1287" y="3684"/>
                        <a:pt x="1374" y="3723"/>
                        <a:pt x="1425" y="3681"/>
                      </a:cubicBezTo>
                      <a:cubicBezTo>
                        <a:pt x="1440" y="3668"/>
                        <a:pt x="1448" y="3649"/>
                        <a:pt x="1449" y="3629"/>
                      </a:cubicBezTo>
                      <a:cubicBezTo>
                        <a:pt x="1449" y="3609"/>
                        <a:pt x="1441" y="3590"/>
                        <a:pt x="1431" y="3573"/>
                      </a:cubicBezTo>
                      <a:cubicBezTo>
                        <a:pt x="1444" y="3587"/>
                        <a:pt x="1460" y="3596"/>
                        <a:pt x="1478" y="3601"/>
                      </a:cubicBezTo>
                      <a:cubicBezTo>
                        <a:pt x="1487" y="3604"/>
                        <a:pt x="1497" y="3606"/>
                        <a:pt x="1506" y="3607"/>
                      </a:cubicBezTo>
                      <a:cubicBezTo>
                        <a:pt x="1511" y="3607"/>
                        <a:pt x="1516" y="3607"/>
                        <a:pt x="1521" y="3607"/>
                      </a:cubicBezTo>
                      <a:cubicBezTo>
                        <a:pt x="1523" y="3607"/>
                        <a:pt x="1526" y="3607"/>
                        <a:pt x="1528" y="3607"/>
                      </a:cubicBezTo>
                      <a:cubicBezTo>
                        <a:pt x="1531" y="3608"/>
                        <a:pt x="1532" y="3610"/>
                        <a:pt x="1534" y="3613"/>
                      </a:cubicBezTo>
                      <a:cubicBezTo>
                        <a:pt x="1557" y="3641"/>
                        <a:pt x="1601" y="3644"/>
                        <a:pt x="1634" y="3634"/>
                      </a:cubicBezTo>
                      <a:cubicBezTo>
                        <a:pt x="1657" y="3628"/>
                        <a:pt x="1678" y="3616"/>
                        <a:pt x="1696" y="3601"/>
                      </a:cubicBezTo>
                      <a:cubicBezTo>
                        <a:pt x="1701" y="3619"/>
                        <a:pt x="1691" y="3636"/>
                        <a:pt x="1677" y="3647"/>
                      </a:cubicBezTo>
                      <a:cubicBezTo>
                        <a:pt x="1664" y="3656"/>
                        <a:pt x="1647" y="3659"/>
                        <a:pt x="1631" y="3658"/>
                      </a:cubicBezTo>
                      <a:cubicBezTo>
                        <a:pt x="1672" y="3687"/>
                        <a:pt x="1729" y="3663"/>
                        <a:pt x="1742" y="3617"/>
                      </a:cubicBezTo>
                      <a:cubicBezTo>
                        <a:pt x="1752" y="3656"/>
                        <a:pt x="1768" y="3700"/>
                        <a:pt x="1803" y="3725"/>
                      </a:cubicBezTo>
                      <a:cubicBezTo>
                        <a:pt x="1828" y="3743"/>
                        <a:pt x="1858" y="3746"/>
                        <a:pt x="1888" y="3739"/>
                      </a:cubicBezTo>
                      <a:cubicBezTo>
                        <a:pt x="1948" y="3726"/>
                        <a:pt x="2002" y="3684"/>
                        <a:pt x="2046" y="3643"/>
                      </a:cubicBezTo>
                      <a:cubicBezTo>
                        <a:pt x="2058" y="3633"/>
                        <a:pt x="2069" y="3622"/>
                        <a:pt x="2080" y="3610"/>
                      </a:cubicBezTo>
                      <a:cubicBezTo>
                        <a:pt x="2082" y="3640"/>
                        <a:pt x="2086" y="3671"/>
                        <a:pt x="2096" y="3700"/>
                      </a:cubicBezTo>
                      <a:cubicBezTo>
                        <a:pt x="2102" y="3719"/>
                        <a:pt x="2110" y="3737"/>
                        <a:pt x="2124" y="3752"/>
                      </a:cubicBezTo>
                      <a:cubicBezTo>
                        <a:pt x="2145" y="3775"/>
                        <a:pt x="2176" y="3779"/>
                        <a:pt x="2205" y="3770"/>
                      </a:cubicBezTo>
                      <a:cubicBezTo>
                        <a:pt x="2240" y="3760"/>
                        <a:pt x="2270" y="3739"/>
                        <a:pt x="2298" y="3716"/>
                      </a:cubicBezTo>
                      <a:cubicBezTo>
                        <a:pt x="2326" y="3694"/>
                        <a:pt x="2351" y="3668"/>
                        <a:pt x="2375" y="3642"/>
                      </a:cubicBezTo>
                      <a:cubicBezTo>
                        <a:pt x="2384" y="3632"/>
                        <a:pt x="2393" y="3623"/>
                        <a:pt x="2401" y="3613"/>
                      </a:cubicBezTo>
                      <a:cubicBezTo>
                        <a:pt x="2403" y="3610"/>
                        <a:pt x="2406" y="3607"/>
                        <a:pt x="2409" y="3603"/>
                      </a:cubicBezTo>
                      <a:cubicBezTo>
                        <a:pt x="2410" y="3602"/>
                        <a:pt x="2412" y="3599"/>
                        <a:pt x="2413" y="3598"/>
                      </a:cubicBezTo>
                      <a:cubicBezTo>
                        <a:pt x="2413" y="3598"/>
                        <a:pt x="2413" y="3598"/>
                        <a:pt x="2413" y="3598"/>
                      </a:cubicBezTo>
                      <a:cubicBezTo>
                        <a:pt x="2447" y="3633"/>
                        <a:pt x="2484" y="3669"/>
                        <a:pt x="2529" y="3690"/>
                      </a:cubicBezTo>
                      <a:cubicBezTo>
                        <a:pt x="2552" y="3702"/>
                        <a:pt x="2579" y="3709"/>
                        <a:pt x="2605" y="3701"/>
                      </a:cubicBezTo>
                      <a:cubicBezTo>
                        <a:pt x="2642" y="3689"/>
                        <a:pt x="2662" y="3649"/>
                        <a:pt x="2672" y="3614"/>
                      </a:cubicBezTo>
                      <a:cubicBezTo>
                        <a:pt x="2674" y="3604"/>
                        <a:pt x="2677" y="3594"/>
                        <a:pt x="2678" y="3584"/>
                      </a:cubicBezTo>
                      <a:cubicBezTo>
                        <a:pt x="2727" y="3618"/>
                        <a:pt x="2781" y="3652"/>
                        <a:pt x="2840" y="3668"/>
                      </a:cubicBezTo>
                      <a:cubicBezTo>
                        <a:pt x="2870" y="3676"/>
                        <a:pt x="2905" y="3680"/>
                        <a:pt x="2933" y="3663"/>
                      </a:cubicBezTo>
                      <a:cubicBezTo>
                        <a:pt x="2945" y="3657"/>
                        <a:pt x="2954" y="3647"/>
                        <a:pt x="2962" y="3635"/>
                      </a:cubicBezTo>
                      <a:cubicBezTo>
                        <a:pt x="2985" y="3663"/>
                        <a:pt x="3031" y="3685"/>
                        <a:pt x="3065" y="3662"/>
                      </a:cubicBezTo>
                      <a:cubicBezTo>
                        <a:pt x="3080" y="3653"/>
                        <a:pt x="3089" y="3635"/>
                        <a:pt x="3086" y="3617"/>
                      </a:cubicBezTo>
                      <a:cubicBezTo>
                        <a:pt x="3083" y="3605"/>
                        <a:pt x="3071" y="3590"/>
                        <a:pt x="3057" y="3594"/>
                      </a:cubicBezTo>
                      <a:cubicBezTo>
                        <a:pt x="3062" y="3602"/>
                        <a:pt x="3061" y="3613"/>
                        <a:pt x="3053" y="3618"/>
                      </a:cubicBezTo>
                      <a:cubicBezTo>
                        <a:pt x="3045" y="3623"/>
                        <a:pt x="3035" y="3619"/>
                        <a:pt x="3028" y="3615"/>
                      </a:cubicBezTo>
                      <a:cubicBezTo>
                        <a:pt x="3009" y="3604"/>
                        <a:pt x="2995" y="3584"/>
                        <a:pt x="2986" y="3564"/>
                      </a:cubicBezTo>
                      <a:cubicBezTo>
                        <a:pt x="2981" y="3555"/>
                        <a:pt x="2985" y="3540"/>
                        <a:pt x="2985" y="3530"/>
                      </a:cubicBezTo>
                      <a:cubicBezTo>
                        <a:pt x="2985" y="3519"/>
                        <a:pt x="2984" y="3509"/>
                        <a:pt x="2983" y="3498"/>
                      </a:cubicBezTo>
                      <a:cubicBezTo>
                        <a:pt x="2982" y="3488"/>
                        <a:pt x="2981" y="3478"/>
                        <a:pt x="2979" y="3467"/>
                      </a:cubicBezTo>
                      <a:cubicBezTo>
                        <a:pt x="2993" y="3481"/>
                        <a:pt x="3007" y="3494"/>
                        <a:pt x="3022" y="3507"/>
                      </a:cubicBezTo>
                      <a:cubicBezTo>
                        <a:pt x="3029" y="3513"/>
                        <a:pt x="3037" y="3518"/>
                        <a:pt x="3043" y="3524"/>
                      </a:cubicBezTo>
                      <a:cubicBezTo>
                        <a:pt x="3046" y="3527"/>
                        <a:pt x="3047" y="3532"/>
                        <a:pt x="3049" y="3536"/>
                      </a:cubicBezTo>
                      <a:cubicBezTo>
                        <a:pt x="3051" y="3540"/>
                        <a:pt x="3053" y="3545"/>
                        <a:pt x="3056" y="3549"/>
                      </a:cubicBezTo>
                      <a:cubicBezTo>
                        <a:pt x="3075" y="3578"/>
                        <a:pt x="3107" y="3593"/>
                        <a:pt x="3139" y="3603"/>
                      </a:cubicBezTo>
                      <a:cubicBezTo>
                        <a:pt x="3105" y="3630"/>
                        <a:pt x="3117" y="3680"/>
                        <a:pt x="3151" y="3700"/>
                      </a:cubicBezTo>
                      <a:cubicBezTo>
                        <a:pt x="3188" y="3722"/>
                        <a:pt x="3242" y="3710"/>
                        <a:pt x="3270" y="3678"/>
                      </a:cubicBezTo>
                      <a:cubicBezTo>
                        <a:pt x="3286" y="3659"/>
                        <a:pt x="3292" y="3633"/>
                        <a:pt x="3284" y="3609"/>
                      </a:cubicBezTo>
                      <a:cubicBezTo>
                        <a:pt x="3318" y="3604"/>
                        <a:pt x="3351" y="3591"/>
                        <a:pt x="3380" y="3573"/>
                      </a:cubicBezTo>
                      <a:cubicBezTo>
                        <a:pt x="3386" y="3612"/>
                        <a:pt x="3419" y="3646"/>
                        <a:pt x="3459" y="3649"/>
                      </a:cubicBezTo>
                      <a:cubicBezTo>
                        <a:pt x="3497" y="3651"/>
                        <a:pt x="3534" y="3629"/>
                        <a:pt x="3545" y="3592"/>
                      </a:cubicBezTo>
                      <a:cubicBezTo>
                        <a:pt x="3550" y="3575"/>
                        <a:pt x="3549" y="3556"/>
                        <a:pt x="3540" y="3540"/>
                      </a:cubicBezTo>
                      <a:cubicBezTo>
                        <a:pt x="3541" y="3577"/>
                        <a:pt x="3512" y="3612"/>
                        <a:pt x="3474" y="3607"/>
                      </a:cubicBezTo>
                      <a:cubicBezTo>
                        <a:pt x="3456" y="3604"/>
                        <a:pt x="3442" y="3591"/>
                        <a:pt x="3437" y="3574"/>
                      </a:cubicBezTo>
                      <a:cubicBezTo>
                        <a:pt x="3432" y="3557"/>
                        <a:pt x="3440" y="3541"/>
                        <a:pt x="3452" y="3529"/>
                      </a:cubicBezTo>
                      <a:cubicBezTo>
                        <a:pt x="3464" y="3516"/>
                        <a:pt x="3481" y="3504"/>
                        <a:pt x="3498" y="3498"/>
                      </a:cubicBezTo>
                      <a:cubicBezTo>
                        <a:pt x="3516" y="3493"/>
                        <a:pt x="3535" y="3495"/>
                        <a:pt x="3554" y="3497"/>
                      </a:cubicBezTo>
                      <a:cubicBezTo>
                        <a:pt x="3591" y="3501"/>
                        <a:pt x="3633" y="3510"/>
                        <a:pt x="3667" y="3489"/>
                      </a:cubicBezTo>
                      <a:cubicBezTo>
                        <a:pt x="3675" y="3484"/>
                        <a:pt x="3682" y="3478"/>
                        <a:pt x="3685" y="3469"/>
                      </a:cubicBezTo>
                      <a:cubicBezTo>
                        <a:pt x="3687" y="3464"/>
                        <a:pt x="3686" y="3459"/>
                        <a:pt x="3687" y="3454"/>
                      </a:cubicBezTo>
                      <a:cubicBezTo>
                        <a:pt x="3689" y="3451"/>
                        <a:pt x="3691" y="3448"/>
                        <a:pt x="3693" y="3444"/>
                      </a:cubicBezTo>
                      <a:cubicBezTo>
                        <a:pt x="3700" y="3425"/>
                        <a:pt x="3700" y="3403"/>
                        <a:pt x="3700" y="3383"/>
                      </a:cubicBezTo>
                      <a:cubicBezTo>
                        <a:pt x="3720" y="3423"/>
                        <a:pt x="3765" y="3461"/>
                        <a:pt x="3813" y="3443"/>
                      </a:cubicBezTo>
                      <a:cubicBezTo>
                        <a:pt x="3833" y="3435"/>
                        <a:pt x="3848" y="3415"/>
                        <a:pt x="3847" y="3393"/>
                      </a:cubicBezTo>
                      <a:cubicBezTo>
                        <a:pt x="3846" y="3383"/>
                        <a:pt x="3841" y="3374"/>
                        <a:pt x="3832" y="3369"/>
                      </a:cubicBezTo>
                      <a:cubicBezTo>
                        <a:pt x="3828" y="3366"/>
                        <a:pt x="3822" y="3364"/>
                        <a:pt x="3817" y="3364"/>
                      </a:cubicBezTo>
                      <a:cubicBezTo>
                        <a:pt x="3816" y="3364"/>
                        <a:pt x="3808" y="3367"/>
                        <a:pt x="3809" y="3369"/>
                      </a:cubicBezTo>
                      <a:cubicBezTo>
                        <a:pt x="3821" y="3375"/>
                        <a:pt x="3820" y="3391"/>
                        <a:pt x="3807" y="3396"/>
                      </a:cubicBezTo>
                      <a:cubicBezTo>
                        <a:pt x="3795" y="3402"/>
                        <a:pt x="3780" y="3392"/>
                        <a:pt x="3771" y="3383"/>
                      </a:cubicBezTo>
                      <a:cubicBezTo>
                        <a:pt x="3750" y="3362"/>
                        <a:pt x="3739" y="3330"/>
                        <a:pt x="3737" y="3301"/>
                      </a:cubicBezTo>
                      <a:cubicBezTo>
                        <a:pt x="3774" y="3301"/>
                        <a:pt x="3810" y="3289"/>
                        <a:pt x="3837" y="3263"/>
                      </a:cubicBezTo>
                      <a:cubicBezTo>
                        <a:pt x="3862" y="3240"/>
                        <a:pt x="3877" y="3208"/>
                        <a:pt x="3887" y="3176"/>
                      </a:cubicBezTo>
                      <a:cubicBezTo>
                        <a:pt x="3900" y="3193"/>
                        <a:pt x="3917" y="3206"/>
                        <a:pt x="3934" y="3219"/>
                      </a:cubicBezTo>
                      <a:cubicBezTo>
                        <a:pt x="3950" y="3232"/>
                        <a:pt x="3967" y="3248"/>
                        <a:pt x="3969" y="3270"/>
                      </a:cubicBezTo>
                      <a:cubicBezTo>
                        <a:pt x="3972" y="3291"/>
                        <a:pt x="3956" y="3307"/>
                        <a:pt x="3937" y="3312"/>
                      </a:cubicBezTo>
                      <a:cubicBezTo>
                        <a:pt x="3918" y="3318"/>
                        <a:pt x="3900" y="3314"/>
                        <a:pt x="3884" y="3304"/>
                      </a:cubicBezTo>
                      <a:cubicBezTo>
                        <a:pt x="3900" y="3326"/>
                        <a:pt x="3929" y="3336"/>
                        <a:pt x="3956" y="3331"/>
                      </a:cubicBezTo>
                      <a:cubicBezTo>
                        <a:pt x="3983" y="3326"/>
                        <a:pt x="4004" y="3304"/>
                        <a:pt x="4010" y="3277"/>
                      </a:cubicBezTo>
                      <a:cubicBezTo>
                        <a:pt x="4016" y="3250"/>
                        <a:pt x="4008" y="3222"/>
                        <a:pt x="3993" y="3200"/>
                      </a:cubicBezTo>
                      <a:cubicBezTo>
                        <a:pt x="3977" y="3177"/>
                        <a:pt x="3954" y="3162"/>
                        <a:pt x="3935" y="3142"/>
                      </a:cubicBezTo>
                      <a:cubicBezTo>
                        <a:pt x="3913" y="3119"/>
                        <a:pt x="3908" y="3086"/>
                        <a:pt x="3907" y="3055"/>
                      </a:cubicBezTo>
                      <a:cubicBezTo>
                        <a:pt x="3940" y="3069"/>
                        <a:pt x="3979" y="3075"/>
                        <a:pt x="4014" y="3071"/>
                      </a:cubicBezTo>
                      <a:cubicBezTo>
                        <a:pt x="4049" y="3068"/>
                        <a:pt x="4079" y="3049"/>
                        <a:pt x="4099" y="3020"/>
                      </a:cubicBezTo>
                      <a:cubicBezTo>
                        <a:pt x="4120" y="2992"/>
                        <a:pt x="4130" y="2958"/>
                        <a:pt x="4149" y="2929"/>
                      </a:cubicBezTo>
                      <a:cubicBezTo>
                        <a:pt x="4157" y="2916"/>
                        <a:pt x="4170" y="2905"/>
                        <a:pt x="4186" y="2912"/>
                      </a:cubicBezTo>
                      <a:cubicBezTo>
                        <a:pt x="4202" y="2917"/>
                        <a:pt x="4211" y="2933"/>
                        <a:pt x="4215" y="2948"/>
                      </a:cubicBezTo>
                      <a:cubicBezTo>
                        <a:pt x="4222" y="2981"/>
                        <a:pt x="4205" y="3012"/>
                        <a:pt x="4177" y="3029"/>
                      </a:cubicBezTo>
                      <a:cubicBezTo>
                        <a:pt x="4221" y="3019"/>
                        <a:pt x="4249" y="2972"/>
                        <a:pt x="4241" y="2928"/>
                      </a:cubicBezTo>
                      <a:cubicBezTo>
                        <a:pt x="4232" y="2882"/>
                        <a:pt x="4182" y="2851"/>
                        <a:pt x="4138" y="2873"/>
                      </a:cubicBezTo>
                      <a:cubicBezTo>
                        <a:pt x="4142" y="2855"/>
                        <a:pt x="4145" y="2836"/>
                        <a:pt x="4146" y="2817"/>
                      </a:cubicBezTo>
                      <a:cubicBezTo>
                        <a:pt x="4168" y="2848"/>
                        <a:pt x="4212" y="2852"/>
                        <a:pt x="4243" y="2832"/>
                      </a:cubicBezTo>
                      <a:cubicBezTo>
                        <a:pt x="4258" y="2823"/>
                        <a:pt x="4270" y="2808"/>
                        <a:pt x="4279" y="2792"/>
                      </a:cubicBezTo>
                      <a:cubicBezTo>
                        <a:pt x="4285" y="2781"/>
                        <a:pt x="4291" y="2766"/>
                        <a:pt x="4288" y="2753"/>
                      </a:cubicBezTo>
                      <a:cubicBezTo>
                        <a:pt x="4280" y="2767"/>
                        <a:pt x="4267" y="2778"/>
                        <a:pt x="4254" y="2787"/>
                      </a:cubicBezTo>
                      <a:cubicBezTo>
                        <a:pt x="4242" y="2795"/>
                        <a:pt x="4229" y="2801"/>
                        <a:pt x="4214" y="2800"/>
                      </a:cubicBezTo>
                      <a:cubicBezTo>
                        <a:pt x="4204" y="2800"/>
                        <a:pt x="4187" y="2793"/>
                        <a:pt x="4191" y="2779"/>
                      </a:cubicBezTo>
                      <a:cubicBezTo>
                        <a:pt x="4192" y="2774"/>
                        <a:pt x="4201" y="2770"/>
                        <a:pt x="4205" y="2767"/>
                      </a:cubicBezTo>
                      <a:cubicBezTo>
                        <a:pt x="4213" y="2763"/>
                        <a:pt x="4220" y="2759"/>
                        <a:pt x="4228" y="2755"/>
                      </a:cubicBezTo>
                      <a:cubicBezTo>
                        <a:pt x="4255" y="2741"/>
                        <a:pt x="4280" y="2722"/>
                        <a:pt x="4291" y="2692"/>
                      </a:cubicBezTo>
                      <a:cubicBezTo>
                        <a:pt x="4295" y="2680"/>
                        <a:pt x="4299" y="2669"/>
                        <a:pt x="4301" y="2656"/>
                      </a:cubicBezTo>
                      <a:cubicBezTo>
                        <a:pt x="4302" y="2643"/>
                        <a:pt x="4302" y="2629"/>
                        <a:pt x="4300" y="2615"/>
                      </a:cubicBezTo>
                      <a:cubicBezTo>
                        <a:pt x="4298" y="2597"/>
                        <a:pt x="4295" y="2578"/>
                        <a:pt x="4291" y="2560"/>
                      </a:cubicBezTo>
                      <a:cubicBezTo>
                        <a:pt x="4290" y="2555"/>
                        <a:pt x="4289" y="2551"/>
                        <a:pt x="4287" y="2546"/>
                      </a:cubicBezTo>
                      <a:cubicBezTo>
                        <a:pt x="4286" y="2542"/>
                        <a:pt x="4287" y="2538"/>
                        <a:pt x="4288" y="2534"/>
                      </a:cubicBezTo>
                      <a:cubicBezTo>
                        <a:pt x="4290" y="2528"/>
                        <a:pt x="4292" y="2523"/>
                        <a:pt x="4294" y="2517"/>
                      </a:cubicBezTo>
                      <a:cubicBezTo>
                        <a:pt x="4290" y="2521"/>
                        <a:pt x="4286" y="2526"/>
                        <a:pt x="4283" y="2530"/>
                      </a:cubicBezTo>
                      <a:cubicBezTo>
                        <a:pt x="4281" y="2523"/>
                        <a:pt x="4279" y="2515"/>
                        <a:pt x="4277" y="2508"/>
                      </a:cubicBezTo>
                      <a:cubicBezTo>
                        <a:pt x="4324" y="2516"/>
                        <a:pt x="4375" y="2494"/>
                        <a:pt x="4396" y="2450"/>
                      </a:cubicBezTo>
                      <a:cubicBezTo>
                        <a:pt x="4406" y="2428"/>
                        <a:pt x="4408" y="2403"/>
                        <a:pt x="4401" y="2380"/>
                      </a:cubicBezTo>
                      <a:cubicBezTo>
                        <a:pt x="4398" y="2369"/>
                        <a:pt x="4392" y="2357"/>
                        <a:pt x="4383" y="2350"/>
                      </a:cubicBezTo>
                      <a:cubicBezTo>
                        <a:pt x="4374" y="2343"/>
                        <a:pt x="4362" y="2342"/>
                        <a:pt x="4351" y="2345"/>
                      </a:cubicBezTo>
                      <a:cubicBezTo>
                        <a:pt x="4329" y="2350"/>
                        <a:pt x="4309" y="2368"/>
                        <a:pt x="4311" y="2392"/>
                      </a:cubicBezTo>
                      <a:cubicBezTo>
                        <a:pt x="4316" y="2382"/>
                        <a:pt x="4325" y="2375"/>
                        <a:pt x="4335" y="2371"/>
                      </a:cubicBezTo>
                      <a:cubicBezTo>
                        <a:pt x="4341" y="2369"/>
                        <a:pt x="4355" y="2366"/>
                        <a:pt x="4359" y="2373"/>
                      </a:cubicBezTo>
                      <a:cubicBezTo>
                        <a:pt x="4364" y="2380"/>
                        <a:pt x="4363" y="2394"/>
                        <a:pt x="4362" y="2402"/>
                      </a:cubicBezTo>
                      <a:cubicBezTo>
                        <a:pt x="4360" y="2413"/>
                        <a:pt x="4355" y="2424"/>
                        <a:pt x="4348" y="2432"/>
                      </a:cubicBezTo>
                      <a:cubicBezTo>
                        <a:pt x="4333" y="2449"/>
                        <a:pt x="4307" y="2455"/>
                        <a:pt x="4286" y="2450"/>
                      </a:cubicBezTo>
                      <a:cubicBezTo>
                        <a:pt x="4274" y="2447"/>
                        <a:pt x="4264" y="2440"/>
                        <a:pt x="4255" y="2433"/>
                      </a:cubicBezTo>
                      <a:cubicBezTo>
                        <a:pt x="4252" y="2431"/>
                        <a:pt x="4250" y="2429"/>
                        <a:pt x="4248" y="2426"/>
                      </a:cubicBezTo>
                      <a:cubicBezTo>
                        <a:pt x="4246" y="2423"/>
                        <a:pt x="4246" y="2420"/>
                        <a:pt x="4244" y="2417"/>
                      </a:cubicBezTo>
                      <a:cubicBezTo>
                        <a:pt x="4242" y="2410"/>
                        <a:pt x="4239" y="2403"/>
                        <a:pt x="4236" y="2397"/>
                      </a:cubicBezTo>
                      <a:cubicBezTo>
                        <a:pt x="4227" y="2375"/>
                        <a:pt x="4218" y="2353"/>
                        <a:pt x="4209" y="2332"/>
                      </a:cubicBezTo>
                      <a:cubicBezTo>
                        <a:pt x="4207" y="2328"/>
                        <a:pt x="4205" y="2323"/>
                        <a:pt x="4203" y="2319"/>
                      </a:cubicBezTo>
                      <a:cubicBezTo>
                        <a:pt x="4202" y="2317"/>
                        <a:pt x="4201" y="2315"/>
                        <a:pt x="4200" y="2312"/>
                      </a:cubicBezTo>
                      <a:cubicBezTo>
                        <a:pt x="4198" y="2309"/>
                        <a:pt x="4199" y="2308"/>
                        <a:pt x="4200" y="2305"/>
                      </a:cubicBezTo>
                      <a:cubicBezTo>
                        <a:pt x="4201" y="2299"/>
                        <a:pt x="4204" y="2293"/>
                        <a:pt x="4206" y="2287"/>
                      </a:cubicBezTo>
                      <a:cubicBezTo>
                        <a:pt x="4208" y="2283"/>
                        <a:pt x="4211" y="2273"/>
                        <a:pt x="4215" y="2271"/>
                      </a:cubicBezTo>
                      <a:cubicBezTo>
                        <a:pt x="4219" y="2269"/>
                        <a:pt x="4227" y="2269"/>
                        <a:pt x="4232" y="2269"/>
                      </a:cubicBezTo>
                      <a:cubicBezTo>
                        <a:pt x="4238" y="2268"/>
                        <a:pt x="4244" y="2267"/>
                        <a:pt x="4249" y="2266"/>
                      </a:cubicBezTo>
                      <a:cubicBezTo>
                        <a:pt x="4259" y="2264"/>
                        <a:pt x="4269" y="2261"/>
                        <a:pt x="4278" y="2258"/>
                      </a:cubicBezTo>
                      <a:cubicBezTo>
                        <a:pt x="4293" y="2253"/>
                        <a:pt x="4308" y="2247"/>
                        <a:pt x="4320" y="2237"/>
                      </a:cubicBezTo>
                      <a:cubicBezTo>
                        <a:pt x="4344" y="2220"/>
                        <a:pt x="4356" y="2194"/>
                        <a:pt x="4357" y="2165"/>
                      </a:cubicBezTo>
                      <a:cubicBezTo>
                        <a:pt x="4393" y="2175"/>
                        <a:pt x="4430" y="2161"/>
                        <a:pt x="4456" y="2136"/>
                      </a:cubicBezTo>
                      <a:cubicBezTo>
                        <a:pt x="4479" y="2114"/>
                        <a:pt x="4503" y="2076"/>
                        <a:pt x="4486" y="2044"/>
                      </a:cubicBezTo>
                      <a:cubicBezTo>
                        <a:pt x="4479" y="2030"/>
                        <a:pt x="4489" y="2051"/>
                        <a:pt x="4486" y="2044"/>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43" name="Freeform 164">
                  <a:extLst>
                    <a:ext uri="{FF2B5EF4-FFF2-40B4-BE49-F238E27FC236}">
                      <a16:creationId xmlns:a16="http://schemas.microsoft.com/office/drawing/2014/main" id="{C124D2EE-5D16-5E3E-6E6A-CDB10D250D4A}"/>
                    </a:ext>
                  </a:extLst>
                </p:cNvPr>
                <p:cNvSpPr>
                  <a:spLocks/>
                </p:cNvSpPr>
                <p:nvPr/>
              </p:nvSpPr>
              <p:spPr bwMode="auto">
                <a:xfrm>
                  <a:off x="6479556" y="4016692"/>
                  <a:ext cx="223652" cy="55777"/>
                </a:xfrm>
                <a:custGeom>
                  <a:avLst/>
                  <a:gdLst>
                    <a:gd name="T0" fmla="*/ 0 w 1648"/>
                    <a:gd name="T1" fmla="*/ 297 h 411"/>
                    <a:gd name="T2" fmla="*/ 408 w 1648"/>
                    <a:gd name="T3" fmla="*/ 36 h 411"/>
                    <a:gd name="T4" fmla="*/ 1233 w 1648"/>
                    <a:gd name="T5" fmla="*/ 65 h 411"/>
                    <a:gd name="T6" fmla="*/ 1648 w 1648"/>
                    <a:gd name="T7" fmla="*/ 411 h 411"/>
                    <a:gd name="T8" fmla="*/ 0 w 1648"/>
                    <a:gd name="T9" fmla="*/ 297 h 411"/>
                  </a:gdLst>
                  <a:ahLst/>
                  <a:cxnLst>
                    <a:cxn ang="0">
                      <a:pos x="T0" y="T1"/>
                    </a:cxn>
                    <a:cxn ang="0">
                      <a:pos x="T2" y="T3"/>
                    </a:cxn>
                    <a:cxn ang="0">
                      <a:pos x="T4" y="T5"/>
                    </a:cxn>
                    <a:cxn ang="0">
                      <a:pos x="T6" y="T7"/>
                    </a:cxn>
                    <a:cxn ang="0">
                      <a:pos x="T8" y="T9"/>
                    </a:cxn>
                  </a:cxnLst>
                  <a:rect l="0" t="0" r="r" b="b"/>
                  <a:pathLst>
                    <a:path w="1648" h="411">
                      <a:moveTo>
                        <a:pt x="0" y="297"/>
                      </a:moveTo>
                      <a:cubicBezTo>
                        <a:pt x="0" y="297"/>
                        <a:pt x="261" y="72"/>
                        <a:pt x="408" y="36"/>
                      </a:cubicBezTo>
                      <a:cubicBezTo>
                        <a:pt x="556" y="0"/>
                        <a:pt x="1062" y="19"/>
                        <a:pt x="1233" y="65"/>
                      </a:cubicBezTo>
                      <a:cubicBezTo>
                        <a:pt x="1405" y="110"/>
                        <a:pt x="1648" y="411"/>
                        <a:pt x="1648" y="411"/>
                      </a:cubicBezTo>
                      <a:lnTo>
                        <a:pt x="0" y="297"/>
                      </a:lnTo>
                    </a:path>
                  </a:pathLst>
                </a:custGeom>
                <a:solidFill>
                  <a:srgbClr val="2120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44" name="Freeform 165">
                  <a:extLst>
                    <a:ext uri="{FF2B5EF4-FFF2-40B4-BE49-F238E27FC236}">
                      <a16:creationId xmlns:a16="http://schemas.microsoft.com/office/drawing/2014/main" id="{B037D2FC-B9AD-01A2-7275-653168FC9DA4}"/>
                    </a:ext>
                  </a:extLst>
                </p:cNvPr>
                <p:cNvSpPr>
                  <a:spLocks/>
                </p:cNvSpPr>
                <p:nvPr/>
              </p:nvSpPr>
              <p:spPr bwMode="auto">
                <a:xfrm>
                  <a:off x="6645790" y="4018331"/>
                  <a:ext cx="43746" cy="106630"/>
                </a:xfrm>
                <a:custGeom>
                  <a:avLst/>
                  <a:gdLst>
                    <a:gd name="T0" fmla="*/ 0 w 320"/>
                    <a:gd name="T1" fmla="*/ 0 h 786"/>
                    <a:gd name="T2" fmla="*/ 1 w 320"/>
                    <a:gd name="T3" fmla="*/ 74 h 786"/>
                    <a:gd name="T4" fmla="*/ 212 w 320"/>
                    <a:gd name="T5" fmla="*/ 237 h 786"/>
                    <a:gd name="T6" fmla="*/ 267 w 320"/>
                    <a:gd name="T7" fmla="*/ 531 h 786"/>
                    <a:gd name="T8" fmla="*/ 205 w 320"/>
                    <a:gd name="T9" fmla="*/ 786 h 786"/>
                    <a:gd name="T10" fmla="*/ 306 w 320"/>
                    <a:gd name="T11" fmla="*/ 414 h 786"/>
                    <a:gd name="T12" fmla="*/ 0 w 320"/>
                    <a:gd name="T13" fmla="*/ 0 h 786"/>
                  </a:gdLst>
                  <a:ahLst/>
                  <a:cxnLst>
                    <a:cxn ang="0">
                      <a:pos x="T0" y="T1"/>
                    </a:cxn>
                    <a:cxn ang="0">
                      <a:pos x="T2" y="T3"/>
                    </a:cxn>
                    <a:cxn ang="0">
                      <a:pos x="T4" y="T5"/>
                    </a:cxn>
                    <a:cxn ang="0">
                      <a:pos x="T6" y="T7"/>
                    </a:cxn>
                    <a:cxn ang="0">
                      <a:pos x="T8" y="T9"/>
                    </a:cxn>
                    <a:cxn ang="0">
                      <a:pos x="T10" y="T11"/>
                    </a:cxn>
                    <a:cxn ang="0">
                      <a:pos x="T12" y="T13"/>
                    </a:cxn>
                  </a:cxnLst>
                  <a:rect l="0" t="0" r="r" b="b"/>
                  <a:pathLst>
                    <a:path w="320" h="786">
                      <a:moveTo>
                        <a:pt x="0" y="0"/>
                      </a:moveTo>
                      <a:cubicBezTo>
                        <a:pt x="0" y="0"/>
                        <a:pt x="0" y="57"/>
                        <a:pt x="1" y="74"/>
                      </a:cubicBezTo>
                      <a:cubicBezTo>
                        <a:pt x="10" y="78"/>
                        <a:pt x="150" y="119"/>
                        <a:pt x="212" y="237"/>
                      </a:cubicBezTo>
                      <a:cubicBezTo>
                        <a:pt x="262" y="332"/>
                        <a:pt x="289" y="370"/>
                        <a:pt x="267" y="531"/>
                      </a:cubicBezTo>
                      <a:cubicBezTo>
                        <a:pt x="253" y="638"/>
                        <a:pt x="205" y="786"/>
                        <a:pt x="205" y="786"/>
                      </a:cubicBezTo>
                      <a:cubicBezTo>
                        <a:pt x="205" y="786"/>
                        <a:pt x="320" y="541"/>
                        <a:pt x="306" y="414"/>
                      </a:cubicBezTo>
                      <a:cubicBezTo>
                        <a:pt x="292" y="287"/>
                        <a:pt x="236" y="58"/>
                        <a:pt x="0" y="0"/>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45" name="Freeform 166">
                  <a:extLst>
                    <a:ext uri="{FF2B5EF4-FFF2-40B4-BE49-F238E27FC236}">
                      <a16:creationId xmlns:a16="http://schemas.microsoft.com/office/drawing/2014/main" id="{48235786-06FD-1B40-9583-871BAB095F9B}"/>
                    </a:ext>
                  </a:extLst>
                </p:cNvPr>
                <p:cNvSpPr>
                  <a:spLocks/>
                </p:cNvSpPr>
                <p:nvPr/>
              </p:nvSpPr>
              <p:spPr bwMode="auto">
                <a:xfrm>
                  <a:off x="6446198" y="4019973"/>
                  <a:ext cx="92415" cy="137254"/>
                </a:xfrm>
                <a:custGeom>
                  <a:avLst/>
                  <a:gdLst>
                    <a:gd name="T0" fmla="*/ 0 w 679"/>
                    <a:gd name="T1" fmla="*/ 1007 h 1007"/>
                    <a:gd name="T2" fmla="*/ 238 w 679"/>
                    <a:gd name="T3" fmla="*/ 435 h 1007"/>
                    <a:gd name="T4" fmla="*/ 537 w 679"/>
                    <a:gd name="T5" fmla="*/ 102 h 1007"/>
                    <a:gd name="T6" fmla="*/ 678 w 679"/>
                    <a:gd name="T7" fmla="*/ 38 h 1007"/>
                    <a:gd name="T8" fmla="*/ 679 w 679"/>
                    <a:gd name="T9" fmla="*/ 0 h 1007"/>
                    <a:gd name="T10" fmla="*/ 514 w 679"/>
                    <a:gd name="T11" fmla="*/ 68 h 1007"/>
                    <a:gd name="T12" fmla="*/ 207 w 679"/>
                    <a:gd name="T13" fmla="*/ 411 h 1007"/>
                    <a:gd name="T14" fmla="*/ 0 w 679"/>
                    <a:gd name="T15" fmla="*/ 1007 h 10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9" h="1007">
                      <a:moveTo>
                        <a:pt x="0" y="1007"/>
                      </a:moveTo>
                      <a:cubicBezTo>
                        <a:pt x="0" y="1007"/>
                        <a:pt x="214" y="481"/>
                        <a:pt x="238" y="435"/>
                      </a:cubicBezTo>
                      <a:cubicBezTo>
                        <a:pt x="336" y="243"/>
                        <a:pt x="491" y="137"/>
                        <a:pt x="537" y="102"/>
                      </a:cubicBezTo>
                      <a:cubicBezTo>
                        <a:pt x="592" y="59"/>
                        <a:pt x="678" y="38"/>
                        <a:pt x="678" y="38"/>
                      </a:cubicBezTo>
                      <a:lnTo>
                        <a:pt x="679" y="0"/>
                      </a:lnTo>
                      <a:cubicBezTo>
                        <a:pt x="679" y="0"/>
                        <a:pt x="571" y="30"/>
                        <a:pt x="514" y="68"/>
                      </a:cubicBezTo>
                      <a:cubicBezTo>
                        <a:pt x="493" y="82"/>
                        <a:pt x="313" y="190"/>
                        <a:pt x="207" y="411"/>
                      </a:cubicBezTo>
                      <a:cubicBezTo>
                        <a:pt x="91" y="656"/>
                        <a:pt x="0" y="1007"/>
                        <a:pt x="0" y="1007"/>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46" name="Freeform 167">
                  <a:extLst>
                    <a:ext uri="{FF2B5EF4-FFF2-40B4-BE49-F238E27FC236}">
                      <a16:creationId xmlns:a16="http://schemas.microsoft.com/office/drawing/2014/main" id="{FD02CBDF-9EE0-0286-30E0-40861051CAC6}"/>
                    </a:ext>
                  </a:extLst>
                </p:cNvPr>
                <p:cNvSpPr>
                  <a:spLocks/>
                </p:cNvSpPr>
                <p:nvPr/>
              </p:nvSpPr>
              <p:spPr bwMode="auto">
                <a:xfrm>
                  <a:off x="6501975" y="3990990"/>
                  <a:ext cx="183734" cy="84212"/>
                </a:xfrm>
                <a:custGeom>
                  <a:avLst/>
                  <a:gdLst>
                    <a:gd name="T0" fmla="*/ 16 w 1356"/>
                    <a:gd name="T1" fmla="*/ 325 h 619"/>
                    <a:gd name="T2" fmla="*/ 267 w 1356"/>
                    <a:gd name="T3" fmla="*/ 115 h 619"/>
                    <a:gd name="T4" fmla="*/ 1155 w 1356"/>
                    <a:gd name="T5" fmla="*/ 167 h 619"/>
                    <a:gd name="T6" fmla="*/ 1356 w 1356"/>
                    <a:gd name="T7" fmla="*/ 619 h 619"/>
                    <a:gd name="T8" fmla="*/ 0 w 1356"/>
                    <a:gd name="T9" fmla="*/ 597 h 619"/>
                    <a:gd name="T10" fmla="*/ 16 w 1356"/>
                    <a:gd name="T11" fmla="*/ 325 h 619"/>
                  </a:gdLst>
                  <a:ahLst/>
                  <a:cxnLst>
                    <a:cxn ang="0">
                      <a:pos x="T0" y="T1"/>
                    </a:cxn>
                    <a:cxn ang="0">
                      <a:pos x="T2" y="T3"/>
                    </a:cxn>
                    <a:cxn ang="0">
                      <a:pos x="T4" y="T5"/>
                    </a:cxn>
                    <a:cxn ang="0">
                      <a:pos x="T6" y="T7"/>
                    </a:cxn>
                    <a:cxn ang="0">
                      <a:pos x="T8" y="T9"/>
                    </a:cxn>
                    <a:cxn ang="0">
                      <a:pos x="T10" y="T11"/>
                    </a:cxn>
                  </a:cxnLst>
                  <a:rect l="0" t="0" r="r" b="b"/>
                  <a:pathLst>
                    <a:path w="1356" h="619">
                      <a:moveTo>
                        <a:pt x="16" y="325"/>
                      </a:moveTo>
                      <a:cubicBezTo>
                        <a:pt x="13" y="307"/>
                        <a:pt x="148" y="146"/>
                        <a:pt x="267" y="115"/>
                      </a:cubicBezTo>
                      <a:cubicBezTo>
                        <a:pt x="705" y="0"/>
                        <a:pt x="1081" y="98"/>
                        <a:pt x="1155" y="167"/>
                      </a:cubicBezTo>
                      <a:cubicBezTo>
                        <a:pt x="1229" y="236"/>
                        <a:pt x="1356" y="619"/>
                        <a:pt x="1356" y="619"/>
                      </a:cubicBezTo>
                      <a:lnTo>
                        <a:pt x="0" y="597"/>
                      </a:lnTo>
                      <a:lnTo>
                        <a:pt x="16" y="325"/>
                      </a:lnTo>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47" name="Freeform 168">
                  <a:extLst>
                    <a:ext uri="{FF2B5EF4-FFF2-40B4-BE49-F238E27FC236}">
                      <a16:creationId xmlns:a16="http://schemas.microsoft.com/office/drawing/2014/main" id="{8F3856AC-01A5-2F0A-9701-4B7E40F9E46D}"/>
                    </a:ext>
                  </a:extLst>
                </p:cNvPr>
                <p:cNvSpPr>
                  <a:spLocks/>
                </p:cNvSpPr>
                <p:nvPr/>
              </p:nvSpPr>
              <p:spPr bwMode="auto">
                <a:xfrm>
                  <a:off x="6524395" y="3998646"/>
                  <a:ext cx="134519" cy="15857"/>
                </a:xfrm>
                <a:custGeom>
                  <a:avLst/>
                  <a:gdLst>
                    <a:gd name="T0" fmla="*/ 102 w 994"/>
                    <a:gd name="T1" fmla="*/ 53 h 118"/>
                    <a:gd name="T2" fmla="*/ 893 w 994"/>
                    <a:gd name="T3" fmla="*/ 37 h 118"/>
                    <a:gd name="T4" fmla="*/ 994 w 994"/>
                    <a:gd name="T5" fmla="*/ 118 h 118"/>
                    <a:gd name="T6" fmla="*/ 831 w 994"/>
                    <a:gd name="T7" fmla="*/ 40 h 118"/>
                    <a:gd name="T8" fmla="*/ 0 w 994"/>
                    <a:gd name="T9" fmla="*/ 116 h 118"/>
                    <a:gd name="T10" fmla="*/ 102 w 994"/>
                    <a:gd name="T11" fmla="*/ 53 h 118"/>
                  </a:gdLst>
                  <a:ahLst/>
                  <a:cxnLst>
                    <a:cxn ang="0">
                      <a:pos x="T0" y="T1"/>
                    </a:cxn>
                    <a:cxn ang="0">
                      <a:pos x="T2" y="T3"/>
                    </a:cxn>
                    <a:cxn ang="0">
                      <a:pos x="T4" y="T5"/>
                    </a:cxn>
                    <a:cxn ang="0">
                      <a:pos x="T6" y="T7"/>
                    </a:cxn>
                    <a:cxn ang="0">
                      <a:pos x="T8" y="T9"/>
                    </a:cxn>
                    <a:cxn ang="0">
                      <a:pos x="T10" y="T11"/>
                    </a:cxn>
                  </a:cxnLst>
                  <a:rect l="0" t="0" r="r" b="b"/>
                  <a:pathLst>
                    <a:path w="994" h="118">
                      <a:moveTo>
                        <a:pt x="102" y="53"/>
                      </a:moveTo>
                      <a:cubicBezTo>
                        <a:pt x="152" y="39"/>
                        <a:pt x="852" y="23"/>
                        <a:pt x="893" y="37"/>
                      </a:cubicBezTo>
                      <a:cubicBezTo>
                        <a:pt x="956" y="60"/>
                        <a:pt x="994" y="118"/>
                        <a:pt x="994" y="118"/>
                      </a:cubicBezTo>
                      <a:cubicBezTo>
                        <a:pt x="994" y="118"/>
                        <a:pt x="873" y="39"/>
                        <a:pt x="831" y="40"/>
                      </a:cubicBezTo>
                      <a:cubicBezTo>
                        <a:pt x="789" y="40"/>
                        <a:pt x="150" y="0"/>
                        <a:pt x="0" y="116"/>
                      </a:cubicBezTo>
                      <a:cubicBezTo>
                        <a:pt x="0" y="116"/>
                        <a:pt x="49" y="68"/>
                        <a:pt x="102" y="53"/>
                      </a:cubicBezTo>
                    </a:path>
                  </a:pathLst>
                </a:custGeom>
                <a:solidFill>
                  <a:srgbClr val="F8F7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48" name="Freeform 171">
                  <a:extLst>
                    <a:ext uri="{FF2B5EF4-FFF2-40B4-BE49-F238E27FC236}">
                      <a16:creationId xmlns:a16="http://schemas.microsoft.com/office/drawing/2014/main" id="{4C26A60D-7408-457D-6C63-F958BFB6B5B4}"/>
                    </a:ext>
                  </a:extLst>
                </p:cNvPr>
                <p:cNvSpPr>
                  <a:spLocks/>
                </p:cNvSpPr>
                <p:nvPr/>
              </p:nvSpPr>
              <p:spPr bwMode="auto">
                <a:xfrm>
                  <a:off x="6477914" y="5238301"/>
                  <a:ext cx="123583" cy="627212"/>
                </a:xfrm>
                <a:custGeom>
                  <a:avLst/>
                  <a:gdLst>
                    <a:gd name="T0" fmla="*/ 0 w 911"/>
                    <a:gd name="T1" fmla="*/ 0 h 4616"/>
                    <a:gd name="T2" fmla="*/ 123 w 911"/>
                    <a:gd name="T3" fmla="*/ 1250 h 4616"/>
                    <a:gd name="T4" fmla="*/ 399 w 911"/>
                    <a:gd name="T5" fmla="*/ 3199 h 4616"/>
                    <a:gd name="T6" fmla="*/ 101 w 911"/>
                    <a:gd name="T7" fmla="*/ 4233 h 4616"/>
                    <a:gd name="T8" fmla="*/ 684 w 911"/>
                    <a:gd name="T9" fmla="*/ 4153 h 4616"/>
                    <a:gd name="T10" fmla="*/ 898 w 911"/>
                    <a:gd name="T11" fmla="*/ 3370 h 4616"/>
                    <a:gd name="T12" fmla="*/ 839 w 911"/>
                    <a:gd name="T13" fmla="*/ 3128 h 4616"/>
                    <a:gd name="T14" fmla="*/ 799 w 911"/>
                    <a:gd name="T15" fmla="*/ 2726 h 4616"/>
                    <a:gd name="T16" fmla="*/ 902 w 911"/>
                    <a:gd name="T17" fmla="*/ 1107 h 4616"/>
                    <a:gd name="T18" fmla="*/ 0 w 911"/>
                    <a:gd name="T19" fmla="*/ 0 h 4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1" h="4616">
                      <a:moveTo>
                        <a:pt x="0" y="0"/>
                      </a:moveTo>
                      <a:cubicBezTo>
                        <a:pt x="0" y="0"/>
                        <a:pt x="123" y="1086"/>
                        <a:pt x="123" y="1250"/>
                      </a:cubicBezTo>
                      <a:cubicBezTo>
                        <a:pt x="123" y="1414"/>
                        <a:pt x="399" y="3054"/>
                        <a:pt x="399" y="3199"/>
                      </a:cubicBezTo>
                      <a:cubicBezTo>
                        <a:pt x="397" y="3540"/>
                        <a:pt x="196" y="3969"/>
                        <a:pt x="101" y="4233"/>
                      </a:cubicBezTo>
                      <a:cubicBezTo>
                        <a:pt x="32" y="4422"/>
                        <a:pt x="341" y="4616"/>
                        <a:pt x="684" y="4153"/>
                      </a:cubicBezTo>
                      <a:cubicBezTo>
                        <a:pt x="796" y="4002"/>
                        <a:pt x="911" y="3575"/>
                        <a:pt x="898" y="3370"/>
                      </a:cubicBezTo>
                      <a:cubicBezTo>
                        <a:pt x="894" y="3316"/>
                        <a:pt x="845" y="3152"/>
                        <a:pt x="839" y="3128"/>
                      </a:cubicBezTo>
                      <a:cubicBezTo>
                        <a:pt x="823" y="3007"/>
                        <a:pt x="805" y="2864"/>
                        <a:pt x="799" y="2726"/>
                      </a:cubicBezTo>
                      <a:cubicBezTo>
                        <a:pt x="779" y="2234"/>
                        <a:pt x="902" y="1107"/>
                        <a:pt x="902" y="1107"/>
                      </a:cubicBezTo>
                      <a:lnTo>
                        <a:pt x="0" y="0"/>
                      </a:lnTo>
                    </a:path>
                  </a:pathLst>
                </a:custGeom>
                <a:solidFill>
                  <a:srgbClr val="D0D0D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49" name="Freeform 173">
                  <a:extLst>
                    <a:ext uri="{FF2B5EF4-FFF2-40B4-BE49-F238E27FC236}">
                      <a16:creationId xmlns:a16="http://schemas.microsoft.com/office/drawing/2014/main" id="{667A9E98-4A62-595E-DEE5-38CB815F08B9}"/>
                    </a:ext>
                  </a:extLst>
                </p:cNvPr>
                <p:cNvSpPr>
                  <a:spLocks/>
                </p:cNvSpPr>
                <p:nvPr/>
              </p:nvSpPr>
              <p:spPr bwMode="auto">
                <a:xfrm>
                  <a:off x="6460964" y="5043631"/>
                  <a:ext cx="327549" cy="792898"/>
                </a:xfrm>
                <a:custGeom>
                  <a:avLst/>
                  <a:gdLst>
                    <a:gd name="T0" fmla="*/ 2213 w 2412"/>
                    <a:gd name="T1" fmla="*/ 4391 h 5833"/>
                    <a:gd name="T2" fmla="*/ 1926 w 2412"/>
                    <a:gd name="T3" fmla="*/ 4016 h 5833"/>
                    <a:gd name="T4" fmla="*/ 1413 w 2412"/>
                    <a:gd name="T5" fmla="*/ 2048 h 5833"/>
                    <a:gd name="T6" fmla="*/ 1004 w 2412"/>
                    <a:gd name="T7" fmla="*/ 1412 h 5833"/>
                    <a:gd name="T8" fmla="*/ 997 w 2412"/>
                    <a:gd name="T9" fmla="*/ 1412 h 5833"/>
                    <a:gd name="T10" fmla="*/ 1368 w 2412"/>
                    <a:gd name="T11" fmla="*/ 151 h 5833"/>
                    <a:gd name="T12" fmla="*/ 164 w 2412"/>
                    <a:gd name="T13" fmla="*/ 0 h 5833"/>
                    <a:gd name="T14" fmla="*/ 102 w 2412"/>
                    <a:gd name="T15" fmla="*/ 1740 h 5833"/>
                    <a:gd name="T16" fmla="*/ 1504 w 2412"/>
                    <a:gd name="T17" fmla="*/ 4093 h 5833"/>
                    <a:gd name="T18" fmla="*/ 1880 w 2412"/>
                    <a:gd name="T19" fmla="*/ 5424 h 5833"/>
                    <a:gd name="T20" fmla="*/ 1877 w 2412"/>
                    <a:gd name="T21" fmla="*/ 5503 h 5833"/>
                    <a:gd name="T22" fmla="*/ 2412 w 2412"/>
                    <a:gd name="T23" fmla="*/ 5334 h 5833"/>
                    <a:gd name="T24" fmla="*/ 2213 w 2412"/>
                    <a:gd name="T25" fmla="*/ 4391 h 5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2" h="5833">
                      <a:moveTo>
                        <a:pt x="2213" y="4391"/>
                      </a:moveTo>
                      <a:cubicBezTo>
                        <a:pt x="2131" y="4268"/>
                        <a:pt x="2008" y="4118"/>
                        <a:pt x="1926" y="4016"/>
                      </a:cubicBezTo>
                      <a:cubicBezTo>
                        <a:pt x="1844" y="3913"/>
                        <a:pt x="1741" y="2519"/>
                        <a:pt x="1413" y="2048"/>
                      </a:cubicBezTo>
                      <a:cubicBezTo>
                        <a:pt x="1086" y="1576"/>
                        <a:pt x="1004" y="1412"/>
                        <a:pt x="1004" y="1412"/>
                      </a:cubicBezTo>
                      <a:lnTo>
                        <a:pt x="997" y="1412"/>
                      </a:lnTo>
                      <a:cubicBezTo>
                        <a:pt x="1003" y="1162"/>
                        <a:pt x="1368" y="151"/>
                        <a:pt x="1368" y="151"/>
                      </a:cubicBezTo>
                      <a:lnTo>
                        <a:pt x="164" y="0"/>
                      </a:lnTo>
                      <a:cubicBezTo>
                        <a:pt x="68" y="506"/>
                        <a:pt x="0" y="1423"/>
                        <a:pt x="102" y="1740"/>
                      </a:cubicBezTo>
                      <a:cubicBezTo>
                        <a:pt x="133" y="1840"/>
                        <a:pt x="1442" y="3826"/>
                        <a:pt x="1504" y="4093"/>
                      </a:cubicBezTo>
                      <a:cubicBezTo>
                        <a:pt x="1565" y="4359"/>
                        <a:pt x="1655" y="4778"/>
                        <a:pt x="1880" y="5424"/>
                      </a:cubicBezTo>
                      <a:lnTo>
                        <a:pt x="1877" y="5503"/>
                      </a:lnTo>
                      <a:cubicBezTo>
                        <a:pt x="1877" y="5503"/>
                        <a:pt x="2409" y="5833"/>
                        <a:pt x="2412" y="5334"/>
                      </a:cubicBezTo>
                      <a:cubicBezTo>
                        <a:pt x="2412" y="5334"/>
                        <a:pt x="2351" y="4595"/>
                        <a:pt x="2213" y="4391"/>
                      </a:cubicBezTo>
                    </a:path>
                  </a:pathLst>
                </a:custGeom>
                <a:solidFill>
                  <a:srgbClr val="D0D0D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50" name="Freeform 175">
                  <a:extLst>
                    <a:ext uri="{FF2B5EF4-FFF2-40B4-BE49-F238E27FC236}">
                      <a16:creationId xmlns:a16="http://schemas.microsoft.com/office/drawing/2014/main" id="{24328DF3-58FE-CF54-D8D0-EED532004674}"/>
                    </a:ext>
                  </a:extLst>
                </p:cNvPr>
                <p:cNvSpPr>
                  <a:spLocks/>
                </p:cNvSpPr>
                <p:nvPr/>
              </p:nvSpPr>
              <p:spPr bwMode="auto">
                <a:xfrm>
                  <a:off x="6711958" y="5616706"/>
                  <a:ext cx="96243" cy="243884"/>
                </a:xfrm>
                <a:custGeom>
                  <a:avLst/>
                  <a:gdLst>
                    <a:gd name="T0" fmla="*/ 30 w 710"/>
                    <a:gd name="T1" fmla="*/ 1270 h 1796"/>
                    <a:gd name="T2" fmla="*/ 527 w 710"/>
                    <a:gd name="T3" fmla="*/ 1086 h 1796"/>
                    <a:gd name="T4" fmla="*/ 242 w 710"/>
                    <a:gd name="T5" fmla="*/ 0 h 1796"/>
                    <a:gd name="T6" fmla="*/ 482 w 710"/>
                    <a:gd name="T7" fmla="*/ 225 h 1796"/>
                    <a:gd name="T8" fmla="*/ 566 w 710"/>
                    <a:gd name="T9" fmla="*/ 734 h 1796"/>
                    <a:gd name="T10" fmla="*/ 680 w 710"/>
                    <a:gd name="T11" fmla="*/ 1207 h 1796"/>
                    <a:gd name="T12" fmla="*/ 143 w 710"/>
                    <a:gd name="T13" fmla="*/ 1743 h 1796"/>
                    <a:gd name="T14" fmla="*/ 30 w 710"/>
                    <a:gd name="T15" fmla="*/ 1270 h 17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0" h="1796">
                      <a:moveTo>
                        <a:pt x="30" y="1270"/>
                      </a:moveTo>
                      <a:cubicBezTo>
                        <a:pt x="121" y="1368"/>
                        <a:pt x="450" y="1287"/>
                        <a:pt x="527" y="1086"/>
                      </a:cubicBezTo>
                      <a:cubicBezTo>
                        <a:pt x="577" y="958"/>
                        <a:pt x="476" y="430"/>
                        <a:pt x="242" y="0"/>
                      </a:cubicBezTo>
                      <a:cubicBezTo>
                        <a:pt x="242" y="0"/>
                        <a:pt x="385" y="88"/>
                        <a:pt x="482" y="225"/>
                      </a:cubicBezTo>
                      <a:cubicBezTo>
                        <a:pt x="580" y="361"/>
                        <a:pt x="527" y="617"/>
                        <a:pt x="566" y="734"/>
                      </a:cubicBezTo>
                      <a:cubicBezTo>
                        <a:pt x="606" y="851"/>
                        <a:pt x="710" y="1063"/>
                        <a:pt x="680" y="1207"/>
                      </a:cubicBezTo>
                      <a:cubicBezTo>
                        <a:pt x="628" y="1462"/>
                        <a:pt x="373" y="1796"/>
                        <a:pt x="143" y="1743"/>
                      </a:cubicBezTo>
                      <a:cubicBezTo>
                        <a:pt x="0" y="1711"/>
                        <a:pt x="17" y="1472"/>
                        <a:pt x="30" y="1270"/>
                      </a:cubicBezTo>
                    </a:path>
                  </a:pathLst>
                </a:custGeom>
                <a:solidFill>
                  <a:srgbClr val="232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51" name="Freeform 178">
                  <a:extLst>
                    <a:ext uri="{FF2B5EF4-FFF2-40B4-BE49-F238E27FC236}">
                      <a16:creationId xmlns:a16="http://schemas.microsoft.com/office/drawing/2014/main" id="{F3949A19-A541-5FEF-6ECE-B29D727029CF}"/>
                    </a:ext>
                  </a:extLst>
                </p:cNvPr>
                <p:cNvSpPr>
                  <a:spLocks/>
                </p:cNvSpPr>
                <p:nvPr/>
              </p:nvSpPr>
              <p:spPr bwMode="auto">
                <a:xfrm>
                  <a:off x="6474633" y="5666468"/>
                  <a:ext cx="137800" cy="213262"/>
                </a:xfrm>
                <a:custGeom>
                  <a:avLst/>
                  <a:gdLst>
                    <a:gd name="T0" fmla="*/ 886 w 1014"/>
                    <a:gd name="T1" fmla="*/ 701 h 1569"/>
                    <a:gd name="T2" fmla="*/ 1007 w 1014"/>
                    <a:gd name="T3" fmla="*/ 375 h 1569"/>
                    <a:gd name="T4" fmla="*/ 867 w 1014"/>
                    <a:gd name="T5" fmla="*/ 0 h 1569"/>
                    <a:gd name="T6" fmla="*/ 873 w 1014"/>
                    <a:gd name="T7" fmla="*/ 530 h 1569"/>
                    <a:gd name="T8" fmla="*/ 621 w 1014"/>
                    <a:gd name="T9" fmla="*/ 1061 h 1569"/>
                    <a:gd name="T10" fmla="*/ 146 w 1014"/>
                    <a:gd name="T11" fmla="*/ 1020 h 1569"/>
                    <a:gd name="T12" fmla="*/ 9 w 1014"/>
                    <a:gd name="T13" fmla="*/ 1410 h 1569"/>
                    <a:gd name="T14" fmla="*/ 595 w 1014"/>
                    <a:gd name="T15" fmla="*/ 1408 h 1569"/>
                    <a:gd name="T16" fmla="*/ 750 w 1014"/>
                    <a:gd name="T17" fmla="*/ 1257 h 1569"/>
                    <a:gd name="T18" fmla="*/ 790 w 1014"/>
                    <a:gd name="T19" fmla="*/ 907 h 1569"/>
                    <a:gd name="T20" fmla="*/ 790 w 1014"/>
                    <a:gd name="T21" fmla="*/ 1072 h 1569"/>
                    <a:gd name="T22" fmla="*/ 847 w 1014"/>
                    <a:gd name="T23" fmla="*/ 1062 h 1569"/>
                    <a:gd name="T24" fmla="*/ 886 w 1014"/>
                    <a:gd name="T25" fmla="*/ 701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4" h="1569">
                      <a:moveTo>
                        <a:pt x="886" y="701"/>
                      </a:moveTo>
                      <a:cubicBezTo>
                        <a:pt x="950" y="578"/>
                        <a:pt x="1014" y="451"/>
                        <a:pt x="1007" y="375"/>
                      </a:cubicBezTo>
                      <a:cubicBezTo>
                        <a:pt x="990" y="171"/>
                        <a:pt x="867" y="0"/>
                        <a:pt x="867" y="0"/>
                      </a:cubicBezTo>
                      <a:cubicBezTo>
                        <a:pt x="912" y="168"/>
                        <a:pt x="921" y="400"/>
                        <a:pt x="873" y="530"/>
                      </a:cubicBezTo>
                      <a:cubicBezTo>
                        <a:pt x="745" y="878"/>
                        <a:pt x="680" y="1029"/>
                        <a:pt x="621" y="1061"/>
                      </a:cubicBezTo>
                      <a:cubicBezTo>
                        <a:pt x="353" y="1206"/>
                        <a:pt x="114" y="1105"/>
                        <a:pt x="146" y="1020"/>
                      </a:cubicBezTo>
                      <a:cubicBezTo>
                        <a:pt x="10" y="1247"/>
                        <a:pt x="0" y="1347"/>
                        <a:pt x="9" y="1410"/>
                      </a:cubicBezTo>
                      <a:cubicBezTo>
                        <a:pt x="23" y="1509"/>
                        <a:pt x="193" y="1569"/>
                        <a:pt x="595" y="1408"/>
                      </a:cubicBezTo>
                      <a:cubicBezTo>
                        <a:pt x="739" y="1350"/>
                        <a:pt x="750" y="1257"/>
                        <a:pt x="750" y="1257"/>
                      </a:cubicBezTo>
                      <a:cubicBezTo>
                        <a:pt x="759" y="1116"/>
                        <a:pt x="768" y="991"/>
                        <a:pt x="790" y="907"/>
                      </a:cubicBezTo>
                      <a:lnTo>
                        <a:pt x="790" y="1072"/>
                      </a:lnTo>
                      <a:lnTo>
                        <a:pt x="847" y="1062"/>
                      </a:lnTo>
                      <a:cubicBezTo>
                        <a:pt x="828" y="990"/>
                        <a:pt x="878" y="740"/>
                        <a:pt x="886" y="701"/>
                      </a:cubicBezTo>
                    </a:path>
                  </a:pathLst>
                </a:custGeom>
                <a:solidFill>
                  <a:srgbClr val="232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52" name="Freeform 180">
                  <a:extLst>
                    <a:ext uri="{FF2B5EF4-FFF2-40B4-BE49-F238E27FC236}">
                      <a16:creationId xmlns:a16="http://schemas.microsoft.com/office/drawing/2014/main" id="{860349B2-DA3F-686E-8FAB-E1CAA00B11FB}"/>
                    </a:ext>
                  </a:extLst>
                </p:cNvPr>
                <p:cNvSpPr>
                  <a:spLocks/>
                </p:cNvSpPr>
                <p:nvPr/>
              </p:nvSpPr>
              <p:spPr bwMode="auto">
                <a:xfrm>
                  <a:off x="6392063" y="4103636"/>
                  <a:ext cx="34996" cy="91868"/>
                </a:xfrm>
                <a:custGeom>
                  <a:avLst/>
                  <a:gdLst>
                    <a:gd name="T0" fmla="*/ 0 w 258"/>
                    <a:gd name="T1" fmla="*/ 562 h 675"/>
                    <a:gd name="T2" fmla="*/ 250 w 258"/>
                    <a:gd name="T3" fmla="*/ 17 h 675"/>
                    <a:gd name="T4" fmla="*/ 63 w 258"/>
                    <a:gd name="T5" fmla="*/ 675 h 675"/>
                    <a:gd name="T6" fmla="*/ 0 w 258"/>
                    <a:gd name="T7" fmla="*/ 562 h 675"/>
                  </a:gdLst>
                  <a:ahLst/>
                  <a:cxnLst>
                    <a:cxn ang="0">
                      <a:pos x="T0" y="T1"/>
                    </a:cxn>
                    <a:cxn ang="0">
                      <a:pos x="T2" y="T3"/>
                    </a:cxn>
                    <a:cxn ang="0">
                      <a:pos x="T4" y="T5"/>
                    </a:cxn>
                    <a:cxn ang="0">
                      <a:pos x="T6" y="T7"/>
                    </a:cxn>
                  </a:cxnLst>
                  <a:rect l="0" t="0" r="r" b="b"/>
                  <a:pathLst>
                    <a:path w="258" h="675">
                      <a:moveTo>
                        <a:pt x="0" y="562"/>
                      </a:moveTo>
                      <a:cubicBezTo>
                        <a:pt x="0" y="562"/>
                        <a:pt x="75" y="392"/>
                        <a:pt x="250" y="17"/>
                      </a:cubicBezTo>
                      <a:cubicBezTo>
                        <a:pt x="258" y="0"/>
                        <a:pt x="63" y="675"/>
                        <a:pt x="63" y="675"/>
                      </a:cubicBezTo>
                      <a:lnTo>
                        <a:pt x="0" y="562"/>
                      </a:lnTo>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53" name="Freeform 181">
                  <a:extLst>
                    <a:ext uri="{FF2B5EF4-FFF2-40B4-BE49-F238E27FC236}">
                      <a16:creationId xmlns:a16="http://schemas.microsoft.com/office/drawing/2014/main" id="{B17176CF-5221-2FE7-5228-A5B338F4BEBC}"/>
                    </a:ext>
                  </a:extLst>
                </p:cNvPr>
                <p:cNvSpPr>
                  <a:spLocks/>
                </p:cNvSpPr>
                <p:nvPr/>
              </p:nvSpPr>
              <p:spPr bwMode="auto">
                <a:xfrm>
                  <a:off x="6371831" y="4187848"/>
                  <a:ext cx="378952" cy="357624"/>
                </a:xfrm>
                <a:custGeom>
                  <a:avLst/>
                  <a:gdLst>
                    <a:gd name="T0" fmla="*/ 208 w 2792"/>
                    <a:gd name="T1" fmla="*/ 76 h 2633"/>
                    <a:gd name="T2" fmla="*/ 623 w 2792"/>
                    <a:gd name="T3" fmla="*/ 703 h 2633"/>
                    <a:gd name="T4" fmla="*/ 2739 w 2792"/>
                    <a:gd name="T5" fmla="*/ 0 h 2633"/>
                    <a:gd name="T6" fmla="*/ 2792 w 2792"/>
                    <a:gd name="T7" fmla="*/ 337 h 2633"/>
                    <a:gd name="T8" fmla="*/ 2592 w 2792"/>
                    <a:gd name="T9" fmla="*/ 2633 h 2633"/>
                    <a:gd name="T10" fmla="*/ 397 w 2792"/>
                    <a:gd name="T11" fmla="*/ 2066 h 2633"/>
                    <a:gd name="T12" fmla="*/ 298 w 2792"/>
                    <a:gd name="T13" fmla="*/ 1070 h 2633"/>
                    <a:gd name="T14" fmla="*/ 208 w 2792"/>
                    <a:gd name="T15" fmla="*/ 76 h 2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2" h="2633">
                      <a:moveTo>
                        <a:pt x="208" y="76"/>
                      </a:moveTo>
                      <a:cubicBezTo>
                        <a:pt x="208" y="76"/>
                        <a:pt x="21" y="650"/>
                        <a:pt x="623" y="703"/>
                      </a:cubicBezTo>
                      <a:cubicBezTo>
                        <a:pt x="1068" y="743"/>
                        <a:pt x="2051" y="946"/>
                        <a:pt x="2739" y="0"/>
                      </a:cubicBezTo>
                      <a:cubicBezTo>
                        <a:pt x="2739" y="0"/>
                        <a:pt x="2712" y="114"/>
                        <a:pt x="2792" y="337"/>
                      </a:cubicBezTo>
                      <a:cubicBezTo>
                        <a:pt x="2570" y="805"/>
                        <a:pt x="1218" y="2252"/>
                        <a:pt x="2592" y="2633"/>
                      </a:cubicBezTo>
                      <a:cubicBezTo>
                        <a:pt x="1053" y="2206"/>
                        <a:pt x="417" y="2093"/>
                        <a:pt x="397" y="2066"/>
                      </a:cubicBezTo>
                      <a:cubicBezTo>
                        <a:pt x="404" y="1989"/>
                        <a:pt x="521" y="1482"/>
                        <a:pt x="298" y="1070"/>
                      </a:cubicBezTo>
                      <a:cubicBezTo>
                        <a:pt x="0" y="518"/>
                        <a:pt x="208" y="76"/>
                        <a:pt x="208" y="76"/>
                      </a:cubicBezTo>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54" name="Freeform 182">
                  <a:extLst>
                    <a:ext uri="{FF2B5EF4-FFF2-40B4-BE49-F238E27FC236}">
                      <a16:creationId xmlns:a16="http://schemas.microsoft.com/office/drawing/2014/main" id="{F7088686-C3F5-48B6-13C7-BDC138870A91}"/>
                    </a:ext>
                  </a:extLst>
                </p:cNvPr>
                <p:cNvSpPr>
                  <a:spLocks/>
                </p:cNvSpPr>
                <p:nvPr/>
              </p:nvSpPr>
              <p:spPr bwMode="auto">
                <a:xfrm>
                  <a:off x="6282697" y="4047861"/>
                  <a:ext cx="190296" cy="296379"/>
                </a:xfrm>
                <a:custGeom>
                  <a:avLst/>
                  <a:gdLst>
                    <a:gd name="T0" fmla="*/ 0 w 1403"/>
                    <a:gd name="T1" fmla="*/ 2181 h 2181"/>
                    <a:gd name="T2" fmla="*/ 19 w 1403"/>
                    <a:gd name="T3" fmla="*/ 2041 h 2181"/>
                    <a:gd name="T4" fmla="*/ 506 w 1403"/>
                    <a:gd name="T5" fmla="*/ 1150 h 2181"/>
                    <a:gd name="T6" fmla="*/ 898 w 1403"/>
                    <a:gd name="T7" fmla="*/ 306 h 2181"/>
                    <a:gd name="T8" fmla="*/ 1055 w 1403"/>
                    <a:gd name="T9" fmla="*/ 126 h 2181"/>
                    <a:gd name="T10" fmla="*/ 1403 w 1403"/>
                    <a:gd name="T11" fmla="*/ 0 h 2181"/>
                    <a:gd name="T12" fmla="*/ 687 w 1403"/>
                    <a:gd name="T13" fmla="*/ 2069 h 2181"/>
                    <a:gd name="T14" fmla="*/ 0 w 1403"/>
                    <a:gd name="T15" fmla="*/ 2181 h 2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3" h="2181">
                      <a:moveTo>
                        <a:pt x="0" y="2181"/>
                      </a:moveTo>
                      <a:cubicBezTo>
                        <a:pt x="2" y="2148"/>
                        <a:pt x="2" y="2088"/>
                        <a:pt x="19" y="2041"/>
                      </a:cubicBezTo>
                      <a:cubicBezTo>
                        <a:pt x="36" y="1995"/>
                        <a:pt x="486" y="1190"/>
                        <a:pt x="506" y="1150"/>
                      </a:cubicBezTo>
                      <a:cubicBezTo>
                        <a:pt x="526" y="1110"/>
                        <a:pt x="867" y="355"/>
                        <a:pt x="898" y="306"/>
                      </a:cubicBezTo>
                      <a:cubicBezTo>
                        <a:pt x="928" y="257"/>
                        <a:pt x="1029" y="135"/>
                        <a:pt x="1055" y="126"/>
                      </a:cubicBezTo>
                      <a:cubicBezTo>
                        <a:pt x="1081" y="117"/>
                        <a:pt x="1403" y="0"/>
                        <a:pt x="1403" y="0"/>
                      </a:cubicBezTo>
                      <a:lnTo>
                        <a:pt x="687" y="2069"/>
                      </a:lnTo>
                      <a:lnTo>
                        <a:pt x="0" y="2181"/>
                      </a:ln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55" name="Freeform 183">
                  <a:extLst>
                    <a:ext uri="{FF2B5EF4-FFF2-40B4-BE49-F238E27FC236}">
                      <a16:creationId xmlns:a16="http://schemas.microsoft.com/office/drawing/2014/main" id="{C6515480-EB16-0F1E-F288-699E5CC5EE32}"/>
                    </a:ext>
                  </a:extLst>
                </p:cNvPr>
                <p:cNvSpPr>
                  <a:spLocks/>
                </p:cNvSpPr>
                <p:nvPr/>
              </p:nvSpPr>
              <p:spPr bwMode="auto">
                <a:xfrm>
                  <a:off x="6311132" y="4164335"/>
                  <a:ext cx="104991" cy="160767"/>
                </a:xfrm>
                <a:custGeom>
                  <a:avLst/>
                  <a:gdLst>
                    <a:gd name="T0" fmla="*/ 774 w 774"/>
                    <a:gd name="T1" fmla="*/ 0 h 1182"/>
                    <a:gd name="T2" fmla="*/ 38 w 774"/>
                    <a:gd name="T3" fmla="*/ 1149 h 1182"/>
                    <a:gd name="T4" fmla="*/ 551 w 774"/>
                    <a:gd name="T5" fmla="*/ 1125 h 1182"/>
                    <a:gd name="T6" fmla="*/ 677 w 774"/>
                    <a:gd name="T7" fmla="*/ 642 h 1182"/>
                    <a:gd name="T8" fmla="*/ 774 w 774"/>
                    <a:gd name="T9" fmla="*/ 0 h 1182"/>
                  </a:gdLst>
                  <a:ahLst/>
                  <a:cxnLst>
                    <a:cxn ang="0">
                      <a:pos x="T0" y="T1"/>
                    </a:cxn>
                    <a:cxn ang="0">
                      <a:pos x="T2" y="T3"/>
                    </a:cxn>
                    <a:cxn ang="0">
                      <a:pos x="T4" y="T5"/>
                    </a:cxn>
                    <a:cxn ang="0">
                      <a:pos x="T6" y="T7"/>
                    </a:cxn>
                    <a:cxn ang="0">
                      <a:pos x="T8" y="T9"/>
                    </a:cxn>
                  </a:cxnLst>
                  <a:rect l="0" t="0" r="r" b="b"/>
                  <a:pathLst>
                    <a:path w="774" h="1182">
                      <a:moveTo>
                        <a:pt x="774" y="0"/>
                      </a:moveTo>
                      <a:cubicBezTo>
                        <a:pt x="774" y="0"/>
                        <a:pt x="175" y="1033"/>
                        <a:pt x="38" y="1149"/>
                      </a:cubicBezTo>
                      <a:cubicBezTo>
                        <a:pt x="0" y="1182"/>
                        <a:pt x="319" y="1044"/>
                        <a:pt x="551" y="1125"/>
                      </a:cubicBezTo>
                      <a:lnTo>
                        <a:pt x="677" y="642"/>
                      </a:lnTo>
                      <a:lnTo>
                        <a:pt x="774" y="0"/>
                      </a:ln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56" name="Freeform 185">
                  <a:extLst>
                    <a:ext uri="{FF2B5EF4-FFF2-40B4-BE49-F238E27FC236}">
                      <a16:creationId xmlns:a16="http://schemas.microsoft.com/office/drawing/2014/main" id="{6D2EF266-AF8D-8BCA-7E66-B752C55DB879}"/>
                    </a:ext>
                  </a:extLst>
                </p:cNvPr>
                <p:cNvSpPr>
                  <a:spLocks/>
                </p:cNvSpPr>
                <p:nvPr/>
              </p:nvSpPr>
              <p:spPr bwMode="auto">
                <a:xfrm>
                  <a:off x="6460415" y="3970211"/>
                  <a:ext cx="261383" cy="259741"/>
                </a:xfrm>
                <a:custGeom>
                  <a:avLst/>
                  <a:gdLst>
                    <a:gd name="T0" fmla="*/ 0 w 1926"/>
                    <a:gd name="T1" fmla="*/ 642 h 1915"/>
                    <a:gd name="T2" fmla="*/ 480 w 1926"/>
                    <a:gd name="T3" fmla="*/ 1884 h 1915"/>
                    <a:gd name="T4" fmla="*/ 1926 w 1926"/>
                    <a:gd name="T5" fmla="*/ 751 h 1915"/>
                    <a:gd name="T6" fmla="*/ 1357 w 1926"/>
                    <a:gd name="T7" fmla="*/ 548 h 1915"/>
                    <a:gd name="T8" fmla="*/ 1358 w 1926"/>
                    <a:gd name="T9" fmla="*/ 0 h 1915"/>
                    <a:gd name="T10" fmla="*/ 620 w 1926"/>
                    <a:gd name="T11" fmla="*/ 16 h 1915"/>
                    <a:gd name="T12" fmla="*/ 558 w 1926"/>
                    <a:gd name="T13" fmla="*/ 565 h 1915"/>
                    <a:gd name="T14" fmla="*/ 0 w 1926"/>
                    <a:gd name="T15" fmla="*/ 642 h 19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6" h="1915">
                      <a:moveTo>
                        <a:pt x="0" y="642"/>
                      </a:moveTo>
                      <a:cubicBezTo>
                        <a:pt x="0" y="642"/>
                        <a:pt x="38" y="1853"/>
                        <a:pt x="480" y="1884"/>
                      </a:cubicBezTo>
                      <a:cubicBezTo>
                        <a:pt x="921" y="1915"/>
                        <a:pt x="1567" y="1273"/>
                        <a:pt x="1926" y="751"/>
                      </a:cubicBezTo>
                      <a:cubicBezTo>
                        <a:pt x="1926" y="751"/>
                        <a:pt x="1390" y="652"/>
                        <a:pt x="1357" y="548"/>
                      </a:cubicBezTo>
                      <a:cubicBezTo>
                        <a:pt x="1301" y="375"/>
                        <a:pt x="1352" y="16"/>
                        <a:pt x="1358" y="0"/>
                      </a:cubicBezTo>
                      <a:lnTo>
                        <a:pt x="620" y="16"/>
                      </a:lnTo>
                      <a:cubicBezTo>
                        <a:pt x="620" y="16"/>
                        <a:pt x="582" y="535"/>
                        <a:pt x="558" y="565"/>
                      </a:cubicBezTo>
                      <a:cubicBezTo>
                        <a:pt x="523" y="610"/>
                        <a:pt x="0" y="642"/>
                        <a:pt x="0" y="642"/>
                      </a:cubicBezTo>
                    </a:path>
                  </a:pathLst>
                </a:custGeom>
                <a:solidFill>
                  <a:srgbClr val="D0D0D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57" name="Freeform 190">
                  <a:extLst>
                    <a:ext uri="{FF2B5EF4-FFF2-40B4-BE49-F238E27FC236}">
                      <a16:creationId xmlns:a16="http://schemas.microsoft.com/office/drawing/2014/main" id="{A5904C3C-F868-9F6B-3B87-BD0863B23FD2}"/>
                    </a:ext>
                  </a:extLst>
                </p:cNvPr>
                <p:cNvSpPr>
                  <a:spLocks/>
                </p:cNvSpPr>
                <p:nvPr/>
              </p:nvSpPr>
              <p:spPr bwMode="auto">
                <a:xfrm>
                  <a:off x="6377845" y="4050048"/>
                  <a:ext cx="385513" cy="612446"/>
                </a:xfrm>
                <a:custGeom>
                  <a:avLst/>
                  <a:gdLst>
                    <a:gd name="T0" fmla="*/ 2708 w 2838"/>
                    <a:gd name="T1" fmla="*/ 4476 h 4509"/>
                    <a:gd name="T2" fmla="*/ 2232 w 2838"/>
                    <a:gd name="T3" fmla="*/ 3107 h 4509"/>
                    <a:gd name="T4" fmla="*/ 2278 w 2838"/>
                    <a:gd name="T5" fmla="*/ 2462 h 4509"/>
                    <a:gd name="T6" fmla="*/ 2350 w 2838"/>
                    <a:gd name="T7" fmla="*/ 1757 h 4509"/>
                    <a:gd name="T8" fmla="*/ 2277 w 2838"/>
                    <a:gd name="T9" fmla="*/ 1360 h 4509"/>
                    <a:gd name="T10" fmla="*/ 2838 w 2838"/>
                    <a:gd name="T11" fmla="*/ 244 h 4509"/>
                    <a:gd name="T12" fmla="*/ 2152 w 2838"/>
                    <a:gd name="T13" fmla="*/ 80 h 4509"/>
                    <a:gd name="T14" fmla="*/ 1133 w 2838"/>
                    <a:gd name="T15" fmla="*/ 1260 h 4509"/>
                    <a:gd name="T16" fmla="*/ 877 w 2838"/>
                    <a:gd name="T17" fmla="*/ 0 h 4509"/>
                    <a:gd name="T18" fmla="*/ 634 w 2838"/>
                    <a:gd name="T19" fmla="*/ 22 h 4509"/>
                    <a:gd name="T20" fmla="*/ 236 w 2838"/>
                    <a:gd name="T21" fmla="*/ 840 h 4509"/>
                    <a:gd name="T22" fmla="*/ 35 w 2838"/>
                    <a:gd name="T23" fmla="*/ 1605 h 4509"/>
                    <a:gd name="T24" fmla="*/ 341 w 2838"/>
                    <a:gd name="T25" fmla="*/ 2712 h 4509"/>
                    <a:gd name="T26" fmla="*/ 0 w 2838"/>
                    <a:gd name="T27" fmla="*/ 4509 h 4509"/>
                    <a:gd name="T28" fmla="*/ 2618 w 2838"/>
                    <a:gd name="T29" fmla="*/ 4509 h 4509"/>
                    <a:gd name="T30" fmla="*/ 2708 w 2838"/>
                    <a:gd name="T31" fmla="*/ 4476 h 4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38" h="4509">
                      <a:moveTo>
                        <a:pt x="2708" y="4476"/>
                      </a:moveTo>
                      <a:cubicBezTo>
                        <a:pt x="2450" y="3680"/>
                        <a:pt x="2258" y="3193"/>
                        <a:pt x="2232" y="3107"/>
                      </a:cubicBezTo>
                      <a:cubicBezTo>
                        <a:pt x="2194" y="2986"/>
                        <a:pt x="2216" y="2607"/>
                        <a:pt x="2278" y="2462"/>
                      </a:cubicBezTo>
                      <a:cubicBezTo>
                        <a:pt x="2346" y="2304"/>
                        <a:pt x="2350" y="1757"/>
                        <a:pt x="2350" y="1757"/>
                      </a:cubicBezTo>
                      <a:lnTo>
                        <a:pt x="2277" y="1360"/>
                      </a:lnTo>
                      <a:cubicBezTo>
                        <a:pt x="2350" y="776"/>
                        <a:pt x="2561" y="232"/>
                        <a:pt x="2838" y="244"/>
                      </a:cubicBezTo>
                      <a:cubicBezTo>
                        <a:pt x="2658" y="185"/>
                        <a:pt x="2152" y="80"/>
                        <a:pt x="2152" y="80"/>
                      </a:cubicBezTo>
                      <a:cubicBezTo>
                        <a:pt x="1737" y="705"/>
                        <a:pt x="1520" y="1281"/>
                        <a:pt x="1133" y="1260"/>
                      </a:cubicBezTo>
                      <a:cubicBezTo>
                        <a:pt x="737" y="1239"/>
                        <a:pt x="877" y="0"/>
                        <a:pt x="877" y="0"/>
                      </a:cubicBezTo>
                      <a:lnTo>
                        <a:pt x="634" y="22"/>
                      </a:lnTo>
                      <a:cubicBezTo>
                        <a:pt x="488" y="271"/>
                        <a:pt x="370" y="494"/>
                        <a:pt x="236" y="840"/>
                      </a:cubicBezTo>
                      <a:cubicBezTo>
                        <a:pt x="123" y="1131"/>
                        <a:pt x="43" y="1333"/>
                        <a:pt x="35" y="1605"/>
                      </a:cubicBezTo>
                      <a:cubicBezTo>
                        <a:pt x="28" y="1841"/>
                        <a:pt x="328" y="2144"/>
                        <a:pt x="341" y="2712"/>
                      </a:cubicBezTo>
                      <a:cubicBezTo>
                        <a:pt x="353" y="3220"/>
                        <a:pt x="193" y="3762"/>
                        <a:pt x="0" y="4509"/>
                      </a:cubicBezTo>
                      <a:lnTo>
                        <a:pt x="2618" y="4509"/>
                      </a:lnTo>
                      <a:cubicBezTo>
                        <a:pt x="2649" y="4498"/>
                        <a:pt x="2679" y="4487"/>
                        <a:pt x="2708" y="4476"/>
                      </a:cubicBezTo>
                    </a:path>
                  </a:pathLst>
                </a:custGeom>
                <a:solidFill>
                  <a:srgbClr val="F1F0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58" name="Freeform 191">
                  <a:extLst>
                    <a:ext uri="{FF2B5EF4-FFF2-40B4-BE49-F238E27FC236}">
                      <a16:creationId xmlns:a16="http://schemas.microsoft.com/office/drawing/2014/main" id="{0C814130-C794-F18E-0A54-E9560143E225}"/>
                    </a:ext>
                  </a:extLst>
                </p:cNvPr>
                <p:cNvSpPr>
                  <a:spLocks/>
                </p:cNvSpPr>
                <p:nvPr/>
              </p:nvSpPr>
              <p:spPr bwMode="auto">
                <a:xfrm>
                  <a:off x="6360893" y="4141914"/>
                  <a:ext cx="375125" cy="394808"/>
                </a:xfrm>
                <a:custGeom>
                  <a:avLst/>
                  <a:gdLst>
                    <a:gd name="T0" fmla="*/ 299 w 2765"/>
                    <a:gd name="T1" fmla="*/ 349 h 2906"/>
                    <a:gd name="T2" fmla="*/ 902 w 2765"/>
                    <a:gd name="T3" fmla="*/ 1047 h 2906"/>
                    <a:gd name="T4" fmla="*/ 2765 w 2765"/>
                    <a:gd name="T5" fmla="*/ 0 h 2906"/>
                    <a:gd name="T6" fmla="*/ 2212 w 2765"/>
                    <a:gd name="T7" fmla="*/ 1838 h 2906"/>
                    <a:gd name="T8" fmla="*/ 2393 w 2765"/>
                    <a:gd name="T9" fmla="*/ 2519 h 2906"/>
                    <a:gd name="T10" fmla="*/ 2199 w 2765"/>
                    <a:gd name="T11" fmla="*/ 2899 h 2906"/>
                    <a:gd name="T12" fmla="*/ 1592 w 2765"/>
                    <a:gd name="T13" fmla="*/ 2816 h 2906"/>
                    <a:gd name="T14" fmla="*/ 410 w 2765"/>
                    <a:gd name="T15" fmla="*/ 2658 h 2906"/>
                    <a:gd name="T16" fmla="*/ 320 w 2765"/>
                    <a:gd name="T17" fmla="*/ 1479 h 2906"/>
                    <a:gd name="T18" fmla="*/ 299 w 2765"/>
                    <a:gd name="T19" fmla="*/ 349 h 2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5" h="2906">
                      <a:moveTo>
                        <a:pt x="299" y="349"/>
                      </a:moveTo>
                      <a:cubicBezTo>
                        <a:pt x="299" y="349"/>
                        <a:pt x="164" y="1005"/>
                        <a:pt x="902" y="1047"/>
                      </a:cubicBezTo>
                      <a:cubicBezTo>
                        <a:pt x="1575" y="1085"/>
                        <a:pt x="2365" y="1130"/>
                        <a:pt x="2765" y="0"/>
                      </a:cubicBezTo>
                      <a:cubicBezTo>
                        <a:pt x="2765" y="0"/>
                        <a:pt x="2179" y="1762"/>
                        <a:pt x="2212" y="1838"/>
                      </a:cubicBezTo>
                      <a:cubicBezTo>
                        <a:pt x="2246" y="1915"/>
                        <a:pt x="2393" y="2519"/>
                        <a:pt x="2393" y="2519"/>
                      </a:cubicBezTo>
                      <a:cubicBezTo>
                        <a:pt x="2393" y="2519"/>
                        <a:pt x="2252" y="2906"/>
                        <a:pt x="2199" y="2899"/>
                      </a:cubicBezTo>
                      <a:cubicBezTo>
                        <a:pt x="2052" y="2880"/>
                        <a:pt x="1801" y="2855"/>
                        <a:pt x="1592" y="2816"/>
                      </a:cubicBezTo>
                      <a:cubicBezTo>
                        <a:pt x="1405" y="2780"/>
                        <a:pt x="430" y="2686"/>
                        <a:pt x="410" y="2658"/>
                      </a:cubicBezTo>
                      <a:cubicBezTo>
                        <a:pt x="417" y="2579"/>
                        <a:pt x="581" y="1953"/>
                        <a:pt x="320" y="1479"/>
                      </a:cubicBezTo>
                      <a:cubicBezTo>
                        <a:pt x="0" y="897"/>
                        <a:pt x="299" y="349"/>
                        <a:pt x="299" y="349"/>
                      </a:cubicBezTo>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59" name="Freeform 193">
                  <a:extLst>
                    <a:ext uri="{FF2B5EF4-FFF2-40B4-BE49-F238E27FC236}">
                      <a16:creationId xmlns:a16="http://schemas.microsoft.com/office/drawing/2014/main" id="{7212EFA7-649A-C70F-C039-FEE229226FBA}"/>
                    </a:ext>
                  </a:extLst>
                </p:cNvPr>
                <p:cNvSpPr>
                  <a:spLocks/>
                </p:cNvSpPr>
                <p:nvPr/>
              </p:nvSpPr>
              <p:spPr bwMode="auto">
                <a:xfrm>
                  <a:off x="6424873" y="4103090"/>
                  <a:ext cx="260290" cy="170610"/>
                </a:xfrm>
                <a:custGeom>
                  <a:avLst/>
                  <a:gdLst>
                    <a:gd name="T0" fmla="*/ 343 w 1919"/>
                    <a:gd name="T1" fmla="*/ 0 h 1254"/>
                    <a:gd name="T2" fmla="*/ 802 w 1919"/>
                    <a:gd name="T3" fmla="*/ 834 h 1254"/>
                    <a:gd name="T4" fmla="*/ 1836 w 1919"/>
                    <a:gd name="T5" fmla="*/ 135 h 1254"/>
                    <a:gd name="T6" fmla="*/ 1251 w 1919"/>
                    <a:gd name="T7" fmla="*/ 1162 h 1254"/>
                    <a:gd name="T8" fmla="*/ 34 w 1919"/>
                    <a:gd name="T9" fmla="*/ 896 h 1254"/>
                    <a:gd name="T10" fmla="*/ 343 w 1919"/>
                    <a:gd name="T11" fmla="*/ 0 h 1254"/>
                  </a:gdLst>
                  <a:ahLst/>
                  <a:cxnLst>
                    <a:cxn ang="0">
                      <a:pos x="T0" y="T1"/>
                    </a:cxn>
                    <a:cxn ang="0">
                      <a:pos x="T2" y="T3"/>
                    </a:cxn>
                    <a:cxn ang="0">
                      <a:pos x="T4" y="T5"/>
                    </a:cxn>
                    <a:cxn ang="0">
                      <a:pos x="T6" y="T7"/>
                    </a:cxn>
                    <a:cxn ang="0">
                      <a:pos x="T8" y="T9"/>
                    </a:cxn>
                    <a:cxn ang="0">
                      <a:pos x="T10" y="T11"/>
                    </a:cxn>
                  </a:cxnLst>
                  <a:rect l="0" t="0" r="r" b="b"/>
                  <a:pathLst>
                    <a:path w="1919" h="1254">
                      <a:moveTo>
                        <a:pt x="343" y="0"/>
                      </a:moveTo>
                      <a:cubicBezTo>
                        <a:pt x="618" y="214"/>
                        <a:pt x="666" y="811"/>
                        <a:pt x="802" y="834"/>
                      </a:cubicBezTo>
                      <a:cubicBezTo>
                        <a:pt x="938" y="857"/>
                        <a:pt x="1332" y="341"/>
                        <a:pt x="1836" y="135"/>
                      </a:cubicBezTo>
                      <a:cubicBezTo>
                        <a:pt x="1919" y="101"/>
                        <a:pt x="1703" y="1069"/>
                        <a:pt x="1251" y="1162"/>
                      </a:cubicBezTo>
                      <a:cubicBezTo>
                        <a:pt x="800" y="1254"/>
                        <a:pt x="0" y="1121"/>
                        <a:pt x="34" y="896"/>
                      </a:cubicBezTo>
                      <a:cubicBezTo>
                        <a:pt x="68" y="671"/>
                        <a:pt x="343" y="0"/>
                        <a:pt x="343" y="0"/>
                      </a:cubicBezTo>
                    </a:path>
                  </a:pathLst>
                </a:custGeom>
                <a:solidFill>
                  <a:srgbClr val="F8F7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60" name="Freeform 194">
                  <a:extLst>
                    <a:ext uri="{FF2B5EF4-FFF2-40B4-BE49-F238E27FC236}">
                      <a16:creationId xmlns:a16="http://schemas.microsoft.com/office/drawing/2014/main" id="{2FAD2564-EE2E-183A-D5EC-E539A91F1DE6}"/>
                    </a:ext>
                  </a:extLst>
                </p:cNvPr>
                <p:cNvSpPr>
                  <a:spLocks/>
                </p:cNvSpPr>
                <p:nvPr/>
              </p:nvSpPr>
              <p:spPr bwMode="auto">
                <a:xfrm>
                  <a:off x="6520020" y="4046220"/>
                  <a:ext cx="177171" cy="207248"/>
                </a:xfrm>
                <a:custGeom>
                  <a:avLst/>
                  <a:gdLst>
                    <a:gd name="T0" fmla="*/ 914 w 1306"/>
                    <a:gd name="T1" fmla="*/ 325 h 1523"/>
                    <a:gd name="T2" fmla="*/ 703 w 1306"/>
                    <a:gd name="T3" fmla="*/ 541 h 1523"/>
                    <a:gd name="T4" fmla="*/ 95 w 1306"/>
                    <a:gd name="T5" fmla="*/ 1242 h 1523"/>
                    <a:gd name="T6" fmla="*/ 0 w 1306"/>
                    <a:gd name="T7" fmla="*/ 1523 h 1523"/>
                    <a:gd name="T8" fmla="*/ 653 w 1306"/>
                    <a:gd name="T9" fmla="*/ 867 h 1523"/>
                    <a:gd name="T10" fmla="*/ 1025 w 1306"/>
                    <a:gd name="T11" fmla="*/ 362 h 1523"/>
                    <a:gd name="T12" fmla="*/ 1306 w 1306"/>
                    <a:gd name="T13" fmla="*/ 145 h 1523"/>
                    <a:gd name="T14" fmla="*/ 1084 w 1306"/>
                    <a:gd name="T15" fmla="*/ 0 h 1523"/>
                    <a:gd name="T16" fmla="*/ 914 w 1306"/>
                    <a:gd name="T17" fmla="*/ 325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523">
                      <a:moveTo>
                        <a:pt x="914" y="325"/>
                      </a:moveTo>
                      <a:cubicBezTo>
                        <a:pt x="914" y="325"/>
                        <a:pt x="760" y="476"/>
                        <a:pt x="703" y="541"/>
                      </a:cubicBezTo>
                      <a:cubicBezTo>
                        <a:pt x="576" y="687"/>
                        <a:pt x="377" y="918"/>
                        <a:pt x="95" y="1242"/>
                      </a:cubicBezTo>
                      <a:lnTo>
                        <a:pt x="0" y="1523"/>
                      </a:lnTo>
                      <a:cubicBezTo>
                        <a:pt x="0" y="1523"/>
                        <a:pt x="206" y="1340"/>
                        <a:pt x="653" y="867"/>
                      </a:cubicBezTo>
                      <a:cubicBezTo>
                        <a:pt x="835" y="674"/>
                        <a:pt x="1024" y="391"/>
                        <a:pt x="1025" y="362"/>
                      </a:cubicBezTo>
                      <a:cubicBezTo>
                        <a:pt x="1025" y="362"/>
                        <a:pt x="1229" y="180"/>
                        <a:pt x="1306" y="145"/>
                      </a:cubicBezTo>
                      <a:lnTo>
                        <a:pt x="1084" y="0"/>
                      </a:lnTo>
                      <a:lnTo>
                        <a:pt x="914" y="325"/>
                      </a:lnTo>
                    </a:path>
                  </a:pathLst>
                </a:custGeom>
                <a:solidFill>
                  <a:srgbClr val="F8F7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61" name="Freeform 195">
                  <a:extLst>
                    <a:ext uri="{FF2B5EF4-FFF2-40B4-BE49-F238E27FC236}">
                      <a16:creationId xmlns:a16="http://schemas.microsoft.com/office/drawing/2014/main" id="{8F0FDF2F-DF98-3709-5A6A-CD7D474FF7E8}"/>
                    </a:ext>
                  </a:extLst>
                </p:cNvPr>
                <p:cNvSpPr>
                  <a:spLocks/>
                </p:cNvSpPr>
                <p:nvPr/>
              </p:nvSpPr>
              <p:spPr bwMode="auto">
                <a:xfrm>
                  <a:off x="6509084" y="4215188"/>
                  <a:ext cx="29528" cy="141082"/>
                </a:xfrm>
                <a:custGeom>
                  <a:avLst/>
                  <a:gdLst>
                    <a:gd name="T0" fmla="*/ 173 w 217"/>
                    <a:gd name="T1" fmla="*/ 0 h 1037"/>
                    <a:gd name="T2" fmla="*/ 0 w 217"/>
                    <a:gd name="T3" fmla="*/ 345 h 1037"/>
                    <a:gd name="T4" fmla="*/ 60 w 217"/>
                    <a:gd name="T5" fmla="*/ 948 h 1037"/>
                    <a:gd name="T6" fmla="*/ 173 w 217"/>
                    <a:gd name="T7" fmla="*/ 1037 h 1037"/>
                    <a:gd name="T8" fmla="*/ 210 w 217"/>
                    <a:gd name="T9" fmla="*/ 515 h 1037"/>
                    <a:gd name="T10" fmla="*/ 173 w 217"/>
                    <a:gd name="T11" fmla="*/ 0 h 1037"/>
                  </a:gdLst>
                  <a:ahLst/>
                  <a:cxnLst>
                    <a:cxn ang="0">
                      <a:pos x="T0" y="T1"/>
                    </a:cxn>
                    <a:cxn ang="0">
                      <a:pos x="T2" y="T3"/>
                    </a:cxn>
                    <a:cxn ang="0">
                      <a:pos x="T4" y="T5"/>
                    </a:cxn>
                    <a:cxn ang="0">
                      <a:pos x="T6" y="T7"/>
                    </a:cxn>
                    <a:cxn ang="0">
                      <a:pos x="T8" y="T9"/>
                    </a:cxn>
                    <a:cxn ang="0">
                      <a:pos x="T10" y="T11"/>
                    </a:cxn>
                  </a:cxnLst>
                  <a:rect l="0" t="0" r="r" b="b"/>
                  <a:pathLst>
                    <a:path w="217" h="1037">
                      <a:moveTo>
                        <a:pt x="173" y="0"/>
                      </a:moveTo>
                      <a:lnTo>
                        <a:pt x="0" y="345"/>
                      </a:lnTo>
                      <a:lnTo>
                        <a:pt x="60" y="948"/>
                      </a:lnTo>
                      <a:lnTo>
                        <a:pt x="173" y="1037"/>
                      </a:lnTo>
                      <a:cubicBezTo>
                        <a:pt x="173" y="1037"/>
                        <a:pt x="202" y="777"/>
                        <a:pt x="210" y="515"/>
                      </a:cubicBezTo>
                      <a:cubicBezTo>
                        <a:pt x="217" y="252"/>
                        <a:pt x="173" y="0"/>
                        <a:pt x="173" y="0"/>
                      </a:cubicBezTo>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62" name="Freeform 196">
                  <a:extLst>
                    <a:ext uri="{FF2B5EF4-FFF2-40B4-BE49-F238E27FC236}">
                      <a16:creationId xmlns:a16="http://schemas.microsoft.com/office/drawing/2014/main" id="{D1EEFED3-CEA5-E844-3261-2A512037F7ED}"/>
                    </a:ext>
                  </a:extLst>
                </p:cNvPr>
                <p:cNvSpPr>
                  <a:spLocks/>
                </p:cNvSpPr>
                <p:nvPr/>
              </p:nvSpPr>
              <p:spPr bwMode="auto">
                <a:xfrm>
                  <a:off x="6481196" y="4073562"/>
                  <a:ext cx="51402" cy="295833"/>
                </a:xfrm>
                <a:custGeom>
                  <a:avLst/>
                  <a:gdLst>
                    <a:gd name="T0" fmla="*/ 0 w 381"/>
                    <a:gd name="T1" fmla="*/ 0 h 2178"/>
                    <a:gd name="T2" fmla="*/ 240 w 381"/>
                    <a:gd name="T3" fmla="*/ 89 h 2178"/>
                    <a:gd name="T4" fmla="*/ 381 w 381"/>
                    <a:gd name="T5" fmla="*/ 1042 h 2178"/>
                    <a:gd name="T6" fmla="*/ 371 w 381"/>
                    <a:gd name="T7" fmla="*/ 1495 h 2178"/>
                    <a:gd name="T8" fmla="*/ 307 w 381"/>
                    <a:gd name="T9" fmla="*/ 2142 h 2178"/>
                    <a:gd name="T10" fmla="*/ 152 w 381"/>
                    <a:gd name="T11" fmla="*/ 2142 h 2178"/>
                    <a:gd name="T12" fmla="*/ 175 w 381"/>
                    <a:gd name="T13" fmla="*/ 1557 h 2178"/>
                    <a:gd name="T14" fmla="*/ 191 w 381"/>
                    <a:gd name="T15" fmla="*/ 999 h 2178"/>
                    <a:gd name="T16" fmla="*/ 0 w 381"/>
                    <a:gd name="T17" fmla="*/ 0 h 2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1" h="2178">
                      <a:moveTo>
                        <a:pt x="0" y="0"/>
                      </a:moveTo>
                      <a:lnTo>
                        <a:pt x="240" y="89"/>
                      </a:lnTo>
                      <a:cubicBezTo>
                        <a:pt x="240" y="89"/>
                        <a:pt x="286" y="587"/>
                        <a:pt x="381" y="1042"/>
                      </a:cubicBezTo>
                      <a:cubicBezTo>
                        <a:pt x="381" y="1042"/>
                        <a:pt x="372" y="1236"/>
                        <a:pt x="371" y="1495"/>
                      </a:cubicBezTo>
                      <a:cubicBezTo>
                        <a:pt x="370" y="1702"/>
                        <a:pt x="307" y="2142"/>
                        <a:pt x="307" y="2142"/>
                      </a:cubicBezTo>
                      <a:cubicBezTo>
                        <a:pt x="307" y="2142"/>
                        <a:pt x="312" y="2178"/>
                        <a:pt x="152" y="2142"/>
                      </a:cubicBezTo>
                      <a:cubicBezTo>
                        <a:pt x="140" y="2140"/>
                        <a:pt x="175" y="1557"/>
                        <a:pt x="175" y="1557"/>
                      </a:cubicBezTo>
                      <a:cubicBezTo>
                        <a:pt x="188" y="1384"/>
                        <a:pt x="202" y="1138"/>
                        <a:pt x="191" y="999"/>
                      </a:cubicBezTo>
                      <a:cubicBezTo>
                        <a:pt x="176" y="968"/>
                        <a:pt x="96" y="439"/>
                        <a:pt x="0" y="0"/>
                      </a:cubicBezTo>
                    </a:path>
                  </a:pathLst>
                </a:custGeom>
                <a:solidFill>
                  <a:srgbClr val="F8F7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63" name="Freeform 197">
                  <a:extLst>
                    <a:ext uri="{FF2B5EF4-FFF2-40B4-BE49-F238E27FC236}">
                      <a16:creationId xmlns:a16="http://schemas.microsoft.com/office/drawing/2014/main" id="{132B343A-F2A8-26BE-07FF-6D3DC2752406}"/>
                    </a:ext>
                  </a:extLst>
                </p:cNvPr>
                <p:cNvSpPr>
                  <a:spLocks/>
                </p:cNvSpPr>
                <p:nvPr/>
              </p:nvSpPr>
              <p:spPr bwMode="auto">
                <a:xfrm>
                  <a:off x="6646338" y="4179645"/>
                  <a:ext cx="121396" cy="435274"/>
                </a:xfrm>
                <a:custGeom>
                  <a:avLst/>
                  <a:gdLst>
                    <a:gd name="T0" fmla="*/ 723 w 893"/>
                    <a:gd name="T1" fmla="*/ 0 h 3204"/>
                    <a:gd name="T2" fmla="*/ 893 w 893"/>
                    <a:gd name="T3" fmla="*/ 491 h 3204"/>
                    <a:gd name="T4" fmla="*/ 355 w 893"/>
                    <a:gd name="T5" fmla="*/ 1463 h 3204"/>
                    <a:gd name="T6" fmla="*/ 310 w 893"/>
                    <a:gd name="T7" fmla="*/ 2006 h 3204"/>
                    <a:gd name="T8" fmla="*/ 729 w 893"/>
                    <a:gd name="T9" fmla="*/ 3204 h 3204"/>
                    <a:gd name="T10" fmla="*/ 62 w 893"/>
                    <a:gd name="T11" fmla="*/ 1729 h 3204"/>
                    <a:gd name="T12" fmla="*/ 274 w 893"/>
                    <a:gd name="T13" fmla="*/ 940 h 3204"/>
                    <a:gd name="T14" fmla="*/ 723 w 893"/>
                    <a:gd name="T15" fmla="*/ 0 h 3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3" h="3204">
                      <a:moveTo>
                        <a:pt x="723" y="0"/>
                      </a:moveTo>
                      <a:cubicBezTo>
                        <a:pt x="723" y="0"/>
                        <a:pt x="695" y="419"/>
                        <a:pt x="893" y="491"/>
                      </a:cubicBezTo>
                      <a:cubicBezTo>
                        <a:pt x="893" y="491"/>
                        <a:pt x="642" y="788"/>
                        <a:pt x="355" y="1463"/>
                      </a:cubicBezTo>
                      <a:cubicBezTo>
                        <a:pt x="327" y="1531"/>
                        <a:pt x="275" y="1889"/>
                        <a:pt x="310" y="2006"/>
                      </a:cubicBezTo>
                      <a:cubicBezTo>
                        <a:pt x="345" y="2123"/>
                        <a:pt x="485" y="2454"/>
                        <a:pt x="729" y="3204"/>
                      </a:cubicBezTo>
                      <a:cubicBezTo>
                        <a:pt x="653" y="3048"/>
                        <a:pt x="144" y="1893"/>
                        <a:pt x="62" y="1729"/>
                      </a:cubicBezTo>
                      <a:cubicBezTo>
                        <a:pt x="0" y="1604"/>
                        <a:pt x="109" y="1220"/>
                        <a:pt x="274" y="940"/>
                      </a:cubicBezTo>
                      <a:cubicBezTo>
                        <a:pt x="438" y="659"/>
                        <a:pt x="655" y="297"/>
                        <a:pt x="723" y="0"/>
                      </a:cubicBezTo>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64" name="Freeform 198">
                  <a:extLst>
                    <a:ext uri="{FF2B5EF4-FFF2-40B4-BE49-F238E27FC236}">
                      <a16:creationId xmlns:a16="http://schemas.microsoft.com/office/drawing/2014/main" id="{2543831E-AB72-EFA6-814A-D8CD3C2130EF}"/>
                    </a:ext>
                  </a:extLst>
                </p:cNvPr>
                <p:cNvSpPr>
                  <a:spLocks/>
                </p:cNvSpPr>
                <p:nvPr/>
              </p:nvSpPr>
              <p:spPr bwMode="auto">
                <a:xfrm>
                  <a:off x="6378938" y="4129883"/>
                  <a:ext cx="94601" cy="433635"/>
                </a:xfrm>
                <a:custGeom>
                  <a:avLst/>
                  <a:gdLst>
                    <a:gd name="T0" fmla="*/ 263 w 698"/>
                    <a:gd name="T1" fmla="*/ 0 h 3190"/>
                    <a:gd name="T2" fmla="*/ 80 w 698"/>
                    <a:gd name="T3" fmla="*/ 720 h 3190"/>
                    <a:gd name="T4" fmla="*/ 138 w 698"/>
                    <a:gd name="T5" fmla="*/ 1321 h 3190"/>
                    <a:gd name="T6" fmla="*/ 370 w 698"/>
                    <a:gd name="T7" fmla="*/ 1999 h 3190"/>
                    <a:gd name="T8" fmla="*/ 204 w 698"/>
                    <a:gd name="T9" fmla="*/ 3190 h 3190"/>
                    <a:gd name="T10" fmla="*/ 683 w 698"/>
                    <a:gd name="T11" fmla="*/ 1905 h 3190"/>
                    <a:gd name="T12" fmla="*/ 134 w 698"/>
                    <a:gd name="T13" fmla="*/ 886 h 3190"/>
                    <a:gd name="T14" fmla="*/ 263 w 698"/>
                    <a:gd name="T15" fmla="*/ 0 h 31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8" h="3190">
                      <a:moveTo>
                        <a:pt x="263" y="0"/>
                      </a:moveTo>
                      <a:cubicBezTo>
                        <a:pt x="263" y="0"/>
                        <a:pt x="91" y="667"/>
                        <a:pt x="80" y="720"/>
                      </a:cubicBezTo>
                      <a:cubicBezTo>
                        <a:pt x="67" y="781"/>
                        <a:pt x="0" y="917"/>
                        <a:pt x="138" y="1321"/>
                      </a:cubicBezTo>
                      <a:cubicBezTo>
                        <a:pt x="250" y="1647"/>
                        <a:pt x="348" y="1709"/>
                        <a:pt x="370" y="1999"/>
                      </a:cubicBezTo>
                      <a:cubicBezTo>
                        <a:pt x="402" y="2415"/>
                        <a:pt x="204" y="3190"/>
                        <a:pt x="204" y="3190"/>
                      </a:cubicBezTo>
                      <a:cubicBezTo>
                        <a:pt x="204" y="3190"/>
                        <a:pt x="662" y="2234"/>
                        <a:pt x="683" y="1905"/>
                      </a:cubicBezTo>
                      <a:cubicBezTo>
                        <a:pt x="698" y="1664"/>
                        <a:pt x="205" y="1691"/>
                        <a:pt x="134" y="886"/>
                      </a:cubicBezTo>
                      <a:cubicBezTo>
                        <a:pt x="115" y="676"/>
                        <a:pt x="284" y="70"/>
                        <a:pt x="263" y="0"/>
                      </a:cubicBezTo>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65" name="Freeform 199">
                  <a:extLst>
                    <a:ext uri="{FF2B5EF4-FFF2-40B4-BE49-F238E27FC236}">
                      <a16:creationId xmlns:a16="http://schemas.microsoft.com/office/drawing/2014/main" id="{1A723FF7-2631-3F74-9F71-5801EAA8909F}"/>
                    </a:ext>
                  </a:extLst>
                </p:cNvPr>
                <p:cNvSpPr>
                  <a:spLocks/>
                </p:cNvSpPr>
                <p:nvPr/>
              </p:nvSpPr>
              <p:spPr bwMode="auto">
                <a:xfrm>
                  <a:off x="6378938" y="4487509"/>
                  <a:ext cx="388794" cy="660019"/>
                </a:xfrm>
                <a:custGeom>
                  <a:avLst/>
                  <a:gdLst>
                    <a:gd name="T0" fmla="*/ 257 w 2865"/>
                    <a:gd name="T1" fmla="*/ 0 h 4859"/>
                    <a:gd name="T2" fmla="*/ 2222 w 2865"/>
                    <a:gd name="T3" fmla="*/ 9 h 4859"/>
                    <a:gd name="T4" fmla="*/ 2865 w 2865"/>
                    <a:gd name="T5" fmla="*/ 1442 h 4859"/>
                    <a:gd name="T6" fmla="*/ 2228 w 2865"/>
                    <a:gd name="T7" fmla="*/ 4859 h 4859"/>
                    <a:gd name="T8" fmla="*/ 487 w 2865"/>
                    <a:gd name="T9" fmla="*/ 4807 h 4859"/>
                    <a:gd name="T10" fmla="*/ 115 w 2865"/>
                    <a:gd name="T11" fmla="*/ 1143 h 4859"/>
                    <a:gd name="T12" fmla="*/ 257 w 2865"/>
                    <a:gd name="T13" fmla="*/ 0 h 4859"/>
                  </a:gdLst>
                  <a:ahLst/>
                  <a:cxnLst>
                    <a:cxn ang="0">
                      <a:pos x="T0" y="T1"/>
                    </a:cxn>
                    <a:cxn ang="0">
                      <a:pos x="T2" y="T3"/>
                    </a:cxn>
                    <a:cxn ang="0">
                      <a:pos x="T4" y="T5"/>
                    </a:cxn>
                    <a:cxn ang="0">
                      <a:pos x="T6" y="T7"/>
                    </a:cxn>
                    <a:cxn ang="0">
                      <a:pos x="T8" y="T9"/>
                    </a:cxn>
                    <a:cxn ang="0">
                      <a:pos x="T10" y="T11"/>
                    </a:cxn>
                    <a:cxn ang="0">
                      <a:pos x="T12" y="T13"/>
                    </a:cxn>
                  </a:cxnLst>
                  <a:rect l="0" t="0" r="r" b="b"/>
                  <a:pathLst>
                    <a:path w="2865" h="4859">
                      <a:moveTo>
                        <a:pt x="257" y="0"/>
                      </a:moveTo>
                      <a:cubicBezTo>
                        <a:pt x="257" y="0"/>
                        <a:pt x="1091" y="423"/>
                        <a:pt x="2222" y="9"/>
                      </a:cubicBezTo>
                      <a:cubicBezTo>
                        <a:pt x="2222" y="9"/>
                        <a:pt x="2865" y="1238"/>
                        <a:pt x="2865" y="1442"/>
                      </a:cubicBezTo>
                      <a:cubicBezTo>
                        <a:pt x="2865" y="2293"/>
                        <a:pt x="2136" y="4073"/>
                        <a:pt x="2228" y="4859"/>
                      </a:cubicBezTo>
                      <a:cubicBezTo>
                        <a:pt x="1677" y="4859"/>
                        <a:pt x="1055" y="4843"/>
                        <a:pt x="487" y="4807"/>
                      </a:cubicBezTo>
                      <a:cubicBezTo>
                        <a:pt x="306" y="3552"/>
                        <a:pt x="0" y="2192"/>
                        <a:pt x="115" y="1143"/>
                      </a:cubicBezTo>
                      <a:cubicBezTo>
                        <a:pt x="230" y="93"/>
                        <a:pt x="257" y="0"/>
                        <a:pt x="257" y="0"/>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66" name="Freeform 200">
                  <a:extLst>
                    <a:ext uri="{FF2B5EF4-FFF2-40B4-BE49-F238E27FC236}">
                      <a16:creationId xmlns:a16="http://schemas.microsoft.com/office/drawing/2014/main" id="{3DB46BAE-3598-4B57-5F8F-68EFF0F57501}"/>
                    </a:ext>
                  </a:extLst>
                </p:cNvPr>
                <p:cNvSpPr>
                  <a:spLocks/>
                </p:cNvSpPr>
                <p:nvPr/>
              </p:nvSpPr>
              <p:spPr bwMode="auto">
                <a:xfrm>
                  <a:off x="6520020" y="4453059"/>
                  <a:ext cx="8750" cy="68354"/>
                </a:xfrm>
                <a:custGeom>
                  <a:avLst/>
                  <a:gdLst>
                    <a:gd name="T0" fmla="*/ 0 w 16"/>
                    <a:gd name="T1" fmla="*/ 0 h 125"/>
                    <a:gd name="T2" fmla="*/ 16 w 16"/>
                    <a:gd name="T3" fmla="*/ 0 h 125"/>
                    <a:gd name="T4" fmla="*/ 16 w 16"/>
                    <a:gd name="T5" fmla="*/ 125 h 125"/>
                    <a:gd name="T6" fmla="*/ 7 w 16"/>
                    <a:gd name="T7" fmla="*/ 121 h 125"/>
                    <a:gd name="T8" fmla="*/ 0 w 16"/>
                    <a:gd name="T9" fmla="*/ 0 h 125"/>
                  </a:gdLst>
                  <a:ahLst/>
                  <a:cxnLst>
                    <a:cxn ang="0">
                      <a:pos x="T0" y="T1"/>
                    </a:cxn>
                    <a:cxn ang="0">
                      <a:pos x="T2" y="T3"/>
                    </a:cxn>
                    <a:cxn ang="0">
                      <a:pos x="T4" y="T5"/>
                    </a:cxn>
                    <a:cxn ang="0">
                      <a:pos x="T6" y="T7"/>
                    </a:cxn>
                    <a:cxn ang="0">
                      <a:pos x="T8" y="T9"/>
                    </a:cxn>
                  </a:cxnLst>
                  <a:rect l="0" t="0" r="r" b="b"/>
                  <a:pathLst>
                    <a:path w="16" h="125">
                      <a:moveTo>
                        <a:pt x="0" y="0"/>
                      </a:moveTo>
                      <a:lnTo>
                        <a:pt x="16" y="0"/>
                      </a:lnTo>
                      <a:lnTo>
                        <a:pt x="16" y="125"/>
                      </a:lnTo>
                      <a:lnTo>
                        <a:pt x="7" y="121"/>
                      </a:lnTo>
                      <a:lnTo>
                        <a:pt x="0" y="0"/>
                      </a:lnTo>
                      <a:close/>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67" name="Freeform 201">
                  <a:extLst>
                    <a:ext uri="{FF2B5EF4-FFF2-40B4-BE49-F238E27FC236}">
                      <a16:creationId xmlns:a16="http://schemas.microsoft.com/office/drawing/2014/main" id="{6502F3AC-2B8D-F24B-A7E8-766C0B816052}"/>
                    </a:ext>
                  </a:extLst>
                </p:cNvPr>
                <p:cNvSpPr>
                  <a:spLocks/>
                </p:cNvSpPr>
                <p:nvPr/>
              </p:nvSpPr>
              <p:spPr bwMode="auto">
                <a:xfrm>
                  <a:off x="6495414" y="4449231"/>
                  <a:ext cx="30075" cy="76555"/>
                </a:xfrm>
                <a:custGeom>
                  <a:avLst/>
                  <a:gdLst>
                    <a:gd name="T0" fmla="*/ 1 w 55"/>
                    <a:gd name="T1" fmla="*/ 0 h 140"/>
                    <a:gd name="T2" fmla="*/ 52 w 55"/>
                    <a:gd name="T3" fmla="*/ 8 h 140"/>
                    <a:gd name="T4" fmla="*/ 55 w 55"/>
                    <a:gd name="T5" fmla="*/ 140 h 140"/>
                    <a:gd name="T6" fmla="*/ 0 w 55"/>
                    <a:gd name="T7" fmla="*/ 136 h 140"/>
                    <a:gd name="T8" fmla="*/ 1 w 55"/>
                    <a:gd name="T9" fmla="*/ 0 h 140"/>
                  </a:gdLst>
                  <a:ahLst/>
                  <a:cxnLst>
                    <a:cxn ang="0">
                      <a:pos x="T0" y="T1"/>
                    </a:cxn>
                    <a:cxn ang="0">
                      <a:pos x="T2" y="T3"/>
                    </a:cxn>
                    <a:cxn ang="0">
                      <a:pos x="T4" y="T5"/>
                    </a:cxn>
                    <a:cxn ang="0">
                      <a:pos x="T6" y="T7"/>
                    </a:cxn>
                    <a:cxn ang="0">
                      <a:pos x="T8" y="T9"/>
                    </a:cxn>
                  </a:cxnLst>
                  <a:rect l="0" t="0" r="r" b="b"/>
                  <a:pathLst>
                    <a:path w="55" h="140">
                      <a:moveTo>
                        <a:pt x="1" y="0"/>
                      </a:moveTo>
                      <a:lnTo>
                        <a:pt x="52" y="8"/>
                      </a:lnTo>
                      <a:lnTo>
                        <a:pt x="55" y="140"/>
                      </a:lnTo>
                      <a:lnTo>
                        <a:pt x="0" y="136"/>
                      </a:lnTo>
                      <a:lnTo>
                        <a:pt x="1" y="0"/>
                      </a:lnTo>
                      <a:close/>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68" name="Freeform 202">
                  <a:extLst>
                    <a:ext uri="{FF2B5EF4-FFF2-40B4-BE49-F238E27FC236}">
                      <a16:creationId xmlns:a16="http://schemas.microsoft.com/office/drawing/2014/main" id="{A2270263-5D6B-0319-701D-2DD7B0DA7BF7}"/>
                    </a:ext>
                  </a:extLst>
                </p:cNvPr>
                <p:cNvSpPr>
                  <a:spLocks/>
                </p:cNvSpPr>
                <p:nvPr/>
              </p:nvSpPr>
              <p:spPr bwMode="auto">
                <a:xfrm>
                  <a:off x="6416123" y="4489695"/>
                  <a:ext cx="244979" cy="62885"/>
                </a:xfrm>
                <a:custGeom>
                  <a:avLst/>
                  <a:gdLst>
                    <a:gd name="T0" fmla="*/ 57 w 1807"/>
                    <a:gd name="T1" fmla="*/ 0 h 463"/>
                    <a:gd name="T2" fmla="*/ 862 w 1807"/>
                    <a:gd name="T3" fmla="*/ 173 h 463"/>
                    <a:gd name="T4" fmla="*/ 1766 w 1807"/>
                    <a:gd name="T5" fmla="*/ 28 h 463"/>
                    <a:gd name="T6" fmla="*/ 1807 w 1807"/>
                    <a:gd name="T7" fmla="*/ 340 h 463"/>
                    <a:gd name="T8" fmla="*/ 801 w 1807"/>
                    <a:gd name="T9" fmla="*/ 436 h 463"/>
                    <a:gd name="T10" fmla="*/ 0 w 1807"/>
                    <a:gd name="T11" fmla="*/ 239 h 463"/>
                    <a:gd name="T12" fmla="*/ 57 w 1807"/>
                    <a:gd name="T13" fmla="*/ 0 h 463"/>
                  </a:gdLst>
                  <a:ahLst/>
                  <a:cxnLst>
                    <a:cxn ang="0">
                      <a:pos x="T0" y="T1"/>
                    </a:cxn>
                    <a:cxn ang="0">
                      <a:pos x="T2" y="T3"/>
                    </a:cxn>
                    <a:cxn ang="0">
                      <a:pos x="T4" y="T5"/>
                    </a:cxn>
                    <a:cxn ang="0">
                      <a:pos x="T6" y="T7"/>
                    </a:cxn>
                    <a:cxn ang="0">
                      <a:pos x="T8" y="T9"/>
                    </a:cxn>
                    <a:cxn ang="0">
                      <a:pos x="T10" y="T11"/>
                    </a:cxn>
                    <a:cxn ang="0">
                      <a:pos x="T12" y="T13"/>
                    </a:cxn>
                  </a:cxnLst>
                  <a:rect l="0" t="0" r="r" b="b"/>
                  <a:pathLst>
                    <a:path w="1807" h="463">
                      <a:moveTo>
                        <a:pt x="57" y="0"/>
                      </a:moveTo>
                      <a:cubicBezTo>
                        <a:pt x="57" y="0"/>
                        <a:pt x="291" y="147"/>
                        <a:pt x="862" y="173"/>
                      </a:cubicBezTo>
                      <a:cubicBezTo>
                        <a:pt x="1433" y="199"/>
                        <a:pt x="1766" y="28"/>
                        <a:pt x="1766" y="28"/>
                      </a:cubicBezTo>
                      <a:lnTo>
                        <a:pt x="1807" y="340"/>
                      </a:lnTo>
                      <a:cubicBezTo>
                        <a:pt x="1807" y="340"/>
                        <a:pt x="1333" y="463"/>
                        <a:pt x="801" y="436"/>
                      </a:cubicBezTo>
                      <a:cubicBezTo>
                        <a:pt x="239" y="409"/>
                        <a:pt x="0" y="239"/>
                        <a:pt x="0" y="239"/>
                      </a:cubicBezTo>
                      <a:lnTo>
                        <a:pt x="57" y="0"/>
                      </a:ln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69" name="Freeform 203">
                  <a:extLst>
                    <a:ext uri="{FF2B5EF4-FFF2-40B4-BE49-F238E27FC236}">
                      <a16:creationId xmlns:a16="http://schemas.microsoft.com/office/drawing/2014/main" id="{3D62E11C-0151-5E4E-796F-8E38BEFEC75E}"/>
                    </a:ext>
                  </a:extLst>
                </p:cNvPr>
                <p:cNvSpPr>
                  <a:spLocks/>
                </p:cNvSpPr>
                <p:nvPr/>
              </p:nvSpPr>
              <p:spPr bwMode="auto">
                <a:xfrm>
                  <a:off x="6501975" y="4285182"/>
                  <a:ext cx="28982" cy="54137"/>
                </a:xfrm>
                <a:custGeom>
                  <a:avLst/>
                  <a:gdLst>
                    <a:gd name="T0" fmla="*/ 20 w 214"/>
                    <a:gd name="T1" fmla="*/ 0 h 399"/>
                    <a:gd name="T2" fmla="*/ 214 w 214"/>
                    <a:gd name="T3" fmla="*/ 3 h 399"/>
                    <a:gd name="T4" fmla="*/ 197 w 214"/>
                    <a:gd name="T5" fmla="*/ 399 h 399"/>
                    <a:gd name="T6" fmla="*/ 1 w 214"/>
                    <a:gd name="T7" fmla="*/ 350 h 399"/>
                    <a:gd name="T8" fmla="*/ 20 w 214"/>
                    <a:gd name="T9" fmla="*/ 0 h 399"/>
                  </a:gdLst>
                  <a:ahLst/>
                  <a:cxnLst>
                    <a:cxn ang="0">
                      <a:pos x="T0" y="T1"/>
                    </a:cxn>
                    <a:cxn ang="0">
                      <a:pos x="T2" y="T3"/>
                    </a:cxn>
                    <a:cxn ang="0">
                      <a:pos x="T4" y="T5"/>
                    </a:cxn>
                    <a:cxn ang="0">
                      <a:pos x="T6" y="T7"/>
                    </a:cxn>
                    <a:cxn ang="0">
                      <a:pos x="T8" y="T9"/>
                    </a:cxn>
                  </a:cxnLst>
                  <a:rect l="0" t="0" r="r" b="b"/>
                  <a:pathLst>
                    <a:path w="214" h="399">
                      <a:moveTo>
                        <a:pt x="20" y="0"/>
                      </a:moveTo>
                      <a:lnTo>
                        <a:pt x="214" y="3"/>
                      </a:lnTo>
                      <a:lnTo>
                        <a:pt x="197" y="399"/>
                      </a:lnTo>
                      <a:cubicBezTo>
                        <a:pt x="197" y="399"/>
                        <a:pt x="2" y="365"/>
                        <a:pt x="1" y="350"/>
                      </a:cubicBezTo>
                      <a:cubicBezTo>
                        <a:pt x="0" y="334"/>
                        <a:pt x="20" y="0"/>
                        <a:pt x="20" y="0"/>
                      </a:cubicBezTo>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70" name="Freeform 204">
                  <a:extLst>
                    <a:ext uri="{FF2B5EF4-FFF2-40B4-BE49-F238E27FC236}">
                      <a16:creationId xmlns:a16="http://schemas.microsoft.com/office/drawing/2014/main" id="{32ED4A2E-767A-35CD-8A7E-0270CD96D9BC}"/>
                    </a:ext>
                  </a:extLst>
                </p:cNvPr>
                <p:cNvSpPr>
                  <a:spLocks/>
                </p:cNvSpPr>
                <p:nvPr/>
              </p:nvSpPr>
              <p:spPr bwMode="auto">
                <a:xfrm>
                  <a:off x="6368002" y="4243076"/>
                  <a:ext cx="37731" cy="113740"/>
                </a:xfrm>
                <a:custGeom>
                  <a:avLst/>
                  <a:gdLst>
                    <a:gd name="T0" fmla="*/ 260 w 281"/>
                    <a:gd name="T1" fmla="*/ 184 h 837"/>
                    <a:gd name="T2" fmla="*/ 159 w 281"/>
                    <a:gd name="T3" fmla="*/ 0 h 837"/>
                    <a:gd name="T4" fmla="*/ 0 w 281"/>
                    <a:gd name="T5" fmla="*/ 837 h 837"/>
                    <a:gd name="T6" fmla="*/ 276 w 281"/>
                    <a:gd name="T7" fmla="*/ 407 h 837"/>
                    <a:gd name="T8" fmla="*/ 260 w 281"/>
                    <a:gd name="T9" fmla="*/ 184 h 837"/>
                  </a:gdLst>
                  <a:ahLst/>
                  <a:cxnLst>
                    <a:cxn ang="0">
                      <a:pos x="T0" y="T1"/>
                    </a:cxn>
                    <a:cxn ang="0">
                      <a:pos x="T2" y="T3"/>
                    </a:cxn>
                    <a:cxn ang="0">
                      <a:pos x="T4" y="T5"/>
                    </a:cxn>
                    <a:cxn ang="0">
                      <a:pos x="T6" y="T7"/>
                    </a:cxn>
                    <a:cxn ang="0">
                      <a:pos x="T8" y="T9"/>
                    </a:cxn>
                  </a:cxnLst>
                  <a:rect l="0" t="0" r="r" b="b"/>
                  <a:pathLst>
                    <a:path w="281" h="837">
                      <a:moveTo>
                        <a:pt x="260" y="184"/>
                      </a:moveTo>
                      <a:cubicBezTo>
                        <a:pt x="239" y="164"/>
                        <a:pt x="183" y="108"/>
                        <a:pt x="159" y="0"/>
                      </a:cubicBezTo>
                      <a:cubicBezTo>
                        <a:pt x="145" y="229"/>
                        <a:pt x="234" y="430"/>
                        <a:pt x="0" y="837"/>
                      </a:cubicBezTo>
                      <a:cubicBezTo>
                        <a:pt x="0" y="837"/>
                        <a:pt x="281" y="442"/>
                        <a:pt x="276" y="407"/>
                      </a:cubicBezTo>
                      <a:cubicBezTo>
                        <a:pt x="279" y="430"/>
                        <a:pt x="280" y="194"/>
                        <a:pt x="260" y="184"/>
                      </a:cubicBezTo>
                    </a:path>
                  </a:pathLst>
                </a:custGeom>
                <a:solidFill>
                  <a:srgbClr val="2120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71" name="Freeform 205">
                  <a:extLst>
                    <a:ext uri="{FF2B5EF4-FFF2-40B4-BE49-F238E27FC236}">
                      <a16:creationId xmlns:a16="http://schemas.microsoft.com/office/drawing/2014/main" id="{ACAEF748-049E-1884-520E-38862698915E}"/>
                    </a:ext>
                  </a:extLst>
                </p:cNvPr>
                <p:cNvSpPr>
                  <a:spLocks/>
                </p:cNvSpPr>
                <p:nvPr/>
              </p:nvSpPr>
              <p:spPr bwMode="auto">
                <a:xfrm>
                  <a:off x="6385502" y="4228314"/>
                  <a:ext cx="305131" cy="135065"/>
                </a:xfrm>
                <a:custGeom>
                  <a:avLst/>
                  <a:gdLst>
                    <a:gd name="T0" fmla="*/ 0 w 2248"/>
                    <a:gd name="T1" fmla="*/ 469 h 991"/>
                    <a:gd name="T2" fmla="*/ 525 w 2248"/>
                    <a:gd name="T3" fmla="*/ 705 h 991"/>
                    <a:gd name="T4" fmla="*/ 1703 w 2248"/>
                    <a:gd name="T5" fmla="*/ 620 h 991"/>
                    <a:gd name="T6" fmla="*/ 1895 w 2248"/>
                    <a:gd name="T7" fmla="*/ 629 h 991"/>
                    <a:gd name="T8" fmla="*/ 2248 w 2248"/>
                    <a:gd name="T9" fmla="*/ 0 h 991"/>
                    <a:gd name="T10" fmla="*/ 1901 w 2248"/>
                    <a:gd name="T11" fmla="*/ 991 h 991"/>
                    <a:gd name="T12" fmla="*/ 232 w 2248"/>
                    <a:gd name="T13" fmla="*/ 937 h 991"/>
                    <a:gd name="T14" fmla="*/ 0 w 2248"/>
                    <a:gd name="T15" fmla="*/ 469 h 9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48" h="991">
                      <a:moveTo>
                        <a:pt x="0" y="469"/>
                      </a:moveTo>
                      <a:cubicBezTo>
                        <a:pt x="0" y="469"/>
                        <a:pt x="216" y="677"/>
                        <a:pt x="525" y="705"/>
                      </a:cubicBezTo>
                      <a:cubicBezTo>
                        <a:pt x="1123" y="759"/>
                        <a:pt x="1630" y="627"/>
                        <a:pt x="1703" y="620"/>
                      </a:cubicBezTo>
                      <a:cubicBezTo>
                        <a:pt x="1728" y="618"/>
                        <a:pt x="1895" y="629"/>
                        <a:pt x="1895" y="629"/>
                      </a:cubicBezTo>
                      <a:cubicBezTo>
                        <a:pt x="1895" y="629"/>
                        <a:pt x="2020" y="464"/>
                        <a:pt x="2248" y="0"/>
                      </a:cubicBezTo>
                      <a:cubicBezTo>
                        <a:pt x="2105" y="535"/>
                        <a:pt x="1901" y="991"/>
                        <a:pt x="1901" y="991"/>
                      </a:cubicBezTo>
                      <a:lnTo>
                        <a:pt x="232" y="937"/>
                      </a:lnTo>
                      <a:lnTo>
                        <a:pt x="0" y="469"/>
                      </a:lnTo>
                    </a:path>
                  </a:pathLst>
                </a:custGeom>
                <a:solidFill>
                  <a:srgbClr val="D9D8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72" name="Freeform 206">
                  <a:extLst>
                    <a:ext uri="{FF2B5EF4-FFF2-40B4-BE49-F238E27FC236}">
                      <a16:creationId xmlns:a16="http://schemas.microsoft.com/office/drawing/2014/main" id="{38BC5B4C-BC01-9421-2EC2-DE9683C3893C}"/>
                    </a:ext>
                  </a:extLst>
                </p:cNvPr>
                <p:cNvSpPr>
                  <a:spLocks/>
                </p:cNvSpPr>
                <p:nvPr/>
              </p:nvSpPr>
              <p:spPr bwMode="auto">
                <a:xfrm>
                  <a:off x="6628839" y="4499540"/>
                  <a:ext cx="139989" cy="208341"/>
                </a:xfrm>
                <a:custGeom>
                  <a:avLst/>
                  <a:gdLst>
                    <a:gd name="T0" fmla="*/ 0 w 1030"/>
                    <a:gd name="T1" fmla="*/ 27 h 1534"/>
                    <a:gd name="T2" fmla="*/ 30 w 1030"/>
                    <a:gd name="T3" fmla="*/ 708 h 1534"/>
                    <a:gd name="T4" fmla="*/ 132 w 1030"/>
                    <a:gd name="T5" fmla="*/ 1336 h 1534"/>
                    <a:gd name="T6" fmla="*/ 1013 w 1030"/>
                    <a:gd name="T7" fmla="*/ 1534 h 1534"/>
                    <a:gd name="T8" fmla="*/ 1030 w 1030"/>
                    <a:gd name="T9" fmla="*/ 1355 h 1534"/>
                    <a:gd name="T10" fmla="*/ 127 w 1030"/>
                    <a:gd name="T11" fmla="*/ 0 h 1534"/>
                    <a:gd name="T12" fmla="*/ 0 w 1030"/>
                    <a:gd name="T13" fmla="*/ 27 h 1534"/>
                  </a:gdLst>
                  <a:ahLst/>
                  <a:cxnLst>
                    <a:cxn ang="0">
                      <a:pos x="T0" y="T1"/>
                    </a:cxn>
                    <a:cxn ang="0">
                      <a:pos x="T2" y="T3"/>
                    </a:cxn>
                    <a:cxn ang="0">
                      <a:pos x="T4" y="T5"/>
                    </a:cxn>
                    <a:cxn ang="0">
                      <a:pos x="T6" y="T7"/>
                    </a:cxn>
                    <a:cxn ang="0">
                      <a:pos x="T8" y="T9"/>
                    </a:cxn>
                    <a:cxn ang="0">
                      <a:pos x="T10" y="T11"/>
                    </a:cxn>
                    <a:cxn ang="0">
                      <a:pos x="T12" y="T13"/>
                    </a:cxn>
                  </a:cxnLst>
                  <a:rect l="0" t="0" r="r" b="b"/>
                  <a:pathLst>
                    <a:path w="1030" h="1534">
                      <a:moveTo>
                        <a:pt x="0" y="27"/>
                      </a:moveTo>
                      <a:cubicBezTo>
                        <a:pt x="0" y="27"/>
                        <a:pt x="17" y="528"/>
                        <a:pt x="30" y="708"/>
                      </a:cubicBezTo>
                      <a:cubicBezTo>
                        <a:pt x="44" y="887"/>
                        <a:pt x="68" y="1290"/>
                        <a:pt x="132" y="1336"/>
                      </a:cubicBezTo>
                      <a:cubicBezTo>
                        <a:pt x="197" y="1382"/>
                        <a:pt x="843" y="1510"/>
                        <a:pt x="1013" y="1534"/>
                      </a:cubicBezTo>
                      <a:lnTo>
                        <a:pt x="1030" y="1355"/>
                      </a:lnTo>
                      <a:lnTo>
                        <a:pt x="127" y="0"/>
                      </a:lnTo>
                      <a:lnTo>
                        <a:pt x="0" y="27"/>
                      </a:ln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73" name="Freeform 207">
                  <a:extLst>
                    <a:ext uri="{FF2B5EF4-FFF2-40B4-BE49-F238E27FC236}">
                      <a16:creationId xmlns:a16="http://schemas.microsoft.com/office/drawing/2014/main" id="{E71044E4-48A8-DAE0-673E-43B9AD999DB9}"/>
                    </a:ext>
                  </a:extLst>
                </p:cNvPr>
                <p:cNvSpPr>
                  <a:spLocks/>
                </p:cNvSpPr>
                <p:nvPr/>
              </p:nvSpPr>
              <p:spPr bwMode="auto">
                <a:xfrm>
                  <a:off x="6625013" y="4038563"/>
                  <a:ext cx="164594" cy="666034"/>
                </a:xfrm>
                <a:custGeom>
                  <a:avLst/>
                  <a:gdLst>
                    <a:gd name="T0" fmla="*/ 668 w 1213"/>
                    <a:gd name="T1" fmla="*/ 2500 h 4901"/>
                    <a:gd name="T2" fmla="*/ 889 w 1213"/>
                    <a:gd name="T3" fmla="*/ 1725 h 4901"/>
                    <a:gd name="T4" fmla="*/ 858 w 1213"/>
                    <a:gd name="T5" fmla="*/ 943 h 4901"/>
                    <a:gd name="T6" fmla="*/ 1213 w 1213"/>
                    <a:gd name="T7" fmla="*/ 368 h 4901"/>
                    <a:gd name="T8" fmla="*/ 385 w 1213"/>
                    <a:gd name="T9" fmla="*/ 0 h 4901"/>
                    <a:gd name="T10" fmla="*/ 381 w 1213"/>
                    <a:gd name="T11" fmla="*/ 19 h 4901"/>
                    <a:gd name="T12" fmla="*/ 461 w 1213"/>
                    <a:gd name="T13" fmla="*/ 168 h 4901"/>
                    <a:gd name="T14" fmla="*/ 88 w 1213"/>
                    <a:gd name="T15" fmla="*/ 1572 h 4901"/>
                    <a:gd name="T16" fmla="*/ 2 w 1213"/>
                    <a:gd name="T17" fmla="*/ 2240 h 4901"/>
                    <a:gd name="T18" fmla="*/ 88 w 1213"/>
                    <a:gd name="T19" fmla="*/ 3549 h 4901"/>
                    <a:gd name="T20" fmla="*/ 216 w 1213"/>
                    <a:gd name="T21" fmla="*/ 4703 h 4901"/>
                    <a:gd name="T22" fmla="*/ 1081 w 1213"/>
                    <a:gd name="T23" fmla="*/ 4863 h 4901"/>
                    <a:gd name="T24" fmla="*/ 835 w 1213"/>
                    <a:gd name="T25" fmla="*/ 3576 h 4901"/>
                    <a:gd name="T26" fmla="*/ 668 w 1213"/>
                    <a:gd name="T27" fmla="*/ 2500 h 4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3" h="4901">
                      <a:moveTo>
                        <a:pt x="668" y="2500"/>
                      </a:moveTo>
                      <a:cubicBezTo>
                        <a:pt x="687" y="2412"/>
                        <a:pt x="889" y="1725"/>
                        <a:pt x="889" y="1725"/>
                      </a:cubicBezTo>
                      <a:cubicBezTo>
                        <a:pt x="889" y="1725"/>
                        <a:pt x="817" y="1021"/>
                        <a:pt x="858" y="943"/>
                      </a:cubicBezTo>
                      <a:cubicBezTo>
                        <a:pt x="900" y="864"/>
                        <a:pt x="1213" y="368"/>
                        <a:pt x="1213" y="368"/>
                      </a:cubicBezTo>
                      <a:cubicBezTo>
                        <a:pt x="1213" y="368"/>
                        <a:pt x="1022" y="250"/>
                        <a:pt x="385" y="0"/>
                      </a:cubicBezTo>
                      <a:cubicBezTo>
                        <a:pt x="384" y="6"/>
                        <a:pt x="383" y="13"/>
                        <a:pt x="381" y="19"/>
                      </a:cubicBezTo>
                      <a:cubicBezTo>
                        <a:pt x="420" y="54"/>
                        <a:pt x="452" y="102"/>
                        <a:pt x="461" y="168"/>
                      </a:cubicBezTo>
                      <a:cubicBezTo>
                        <a:pt x="496" y="424"/>
                        <a:pt x="107" y="1481"/>
                        <a:pt x="88" y="1572"/>
                      </a:cubicBezTo>
                      <a:cubicBezTo>
                        <a:pt x="69" y="1664"/>
                        <a:pt x="0" y="2166"/>
                        <a:pt x="2" y="2240"/>
                      </a:cubicBezTo>
                      <a:cubicBezTo>
                        <a:pt x="5" y="2314"/>
                        <a:pt x="70" y="3410"/>
                        <a:pt x="88" y="3549"/>
                      </a:cubicBezTo>
                      <a:cubicBezTo>
                        <a:pt x="106" y="3688"/>
                        <a:pt x="124" y="4670"/>
                        <a:pt x="216" y="4703"/>
                      </a:cubicBezTo>
                      <a:cubicBezTo>
                        <a:pt x="449" y="4786"/>
                        <a:pt x="1081" y="4901"/>
                        <a:pt x="1081" y="4863"/>
                      </a:cubicBezTo>
                      <a:cubicBezTo>
                        <a:pt x="1081" y="4479"/>
                        <a:pt x="888" y="3864"/>
                        <a:pt x="835" y="3576"/>
                      </a:cubicBezTo>
                      <a:cubicBezTo>
                        <a:pt x="812" y="3447"/>
                        <a:pt x="649" y="2587"/>
                        <a:pt x="668" y="2500"/>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74" name="Freeform 208">
                  <a:extLst>
                    <a:ext uri="{FF2B5EF4-FFF2-40B4-BE49-F238E27FC236}">
                      <a16:creationId xmlns:a16="http://schemas.microsoft.com/office/drawing/2014/main" id="{7EF6DC78-CD5E-B48C-D130-489ECF569230}"/>
                    </a:ext>
                  </a:extLst>
                </p:cNvPr>
                <p:cNvSpPr>
                  <a:spLocks/>
                </p:cNvSpPr>
                <p:nvPr/>
              </p:nvSpPr>
              <p:spPr bwMode="auto">
                <a:xfrm>
                  <a:off x="6695005" y="4246905"/>
                  <a:ext cx="52495" cy="295288"/>
                </a:xfrm>
                <a:custGeom>
                  <a:avLst/>
                  <a:gdLst>
                    <a:gd name="T0" fmla="*/ 301 w 383"/>
                    <a:gd name="T1" fmla="*/ 0 h 2175"/>
                    <a:gd name="T2" fmla="*/ 336 w 383"/>
                    <a:gd name="T3" fmla="*/ 312 h 2175"/>
                    <a:gd name="T4" fmla="*/ 195 w 383"/>
                    <a:gd name="T5" fmla="*/ 800 h 2175"/>
                    <a:gd name="T6" fmla="*/ 149 w 383"/>
                    <a:gd name="T7" fmla="*/ 969 h 2175"/>
                    <a:gd name="T8" fmla="*/ 344 w 383"/>
                    <a:gd name="T9" fmla="*/ 2175 h 2175"/>
                    <a:gd name="T10" fmla="*/ 118 w 383"/>
                    <a:gd name="T11" fmla="*/ 1516 h 2175"/>
                    <a:gd name="T12" fmla="*/ 4 w 383"/>
                    <a:gd name="T13" fmla="*/ 819 h 2175"/>
                    <a:gd name="T14" fmla="*/ 301 w 383"/>
                    <a:gd name="T15" fmla="*/ 0 h 2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3" h="2175">
                      <a:moveTo>
                        <a:pt x="301" y="0"/>
                      </a:moveTo>
                      <a:cubicBezTo>
                        <a:pt x="383" y="0"/>
                        <a:pt x="334" y="296"/>
                        <a:pt x="336" y="312"/>
                      </a:cubicBezTo>
                      <a:cubicBezTo>
                        <a:pt x="336" y="312"/>
                        <a:pt x="201" y="779"/>
                        <a:pt x="195" y="800"/>
                      </a:cubicBezTo>
                      <a:cubicBezTo>
                        <a:pt x="189" y="820"/>
                        <a:pt x="149" y="969"/>
                        <a:pt x="149" y="969"/>
                      </a:cubicBezTo>
                      <a:cubicBezTo>
                        <a:pt x="149" y="969"/>
                        <a:pt x="293" y="1966"/>
                        <a:pt x="344" y="2175"/>
                      </a:cubicBezTo>
                      <a:cubicBezTo>
                        <a:pt x="344" y="2175"/>
                        <a:pt x="160" y="1680"/>
                        <a:pt x="118" y="1516"/>
                      </a:cubicBezTo>
                      <a:cubicBezTo>
                        <a:pt x="75" y="1351"/>
                        <a:pt x="7" y="879"/>
                        <a:pt x="4" y="819"/>
                      </a:cubicBezTo>
                      <a:cubicBezTo>
                        <a:pt x="0" y="760"/>
                        <a:pt x="218" y="0"/>
                        <a:pt x="301" y="0"/>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75" name="Freeform 209">
                  <a:extLst>
                    <a:ext uri="{FF2B5EF4-FFF2-40B4-BE49-F238E27FC236}">
                      <a16:creationId xmlns:a16="http://schemas.microsoft.com/office/drawing/2014/main" id="{0D95534D-E5E3-A59A-E07B-9AD459E6A176}"/>
                    </a:ext>
                  </a:extLst>
                </p:cNvPr>
                <p:cNvSpPr>
                  <a:spLocks/>
                </p:cNvSpPr>
                <p:nvPr/>
              </p:nvSpPr>
              <p:spPr bwMode="auto">
                <a:xfrm>
                  <a:off x="6609700" y="4088326"/>
                  <a:ext cx="91320" cy="415040"/>
                </a:xfrm>
                <a:custGeom>
                  <a:avLst/>
                  <a:gdLst>
                    <a:gd name="T0" fmla="*/ 599 w 672"/>
                    <a:gd name="T1" fmla="*/ 549 h 3055"/>
                    <a:gd name="T2" fmla="*/ 672 w 672"/>
                    <a:gd name="T3" fmla="*/ 223 h 3055"/>
                    <a:gd name="T4" fmla="*/ 475 w 672"/>
                    <a:gd name="T5" fmla="*/ 60 h 3055"/>
                    <a:gd name="T6" fmla="*/ 18 w 672"/>
                    <a:gd name="T7" fmla="*/ 1431 h 3055"/>
                    <a:gd name="T8" fmla="*/ 90 w 672"/>
                    <a:gd name="T9" fmla="*/ 2602 h 3055"/>
                    <a:gd name="T10" fmla="*/ 136 w 672"/>
                    <a:gd name="T11" fmla="*/ 3055 h 3055"/>
                    <a:gd name="T12" fmla="*/ 227 w 672"/>
                    <a:gd name="T13" fmla="*/ 3035 h 3055"/>
                    <a:gd name="T14" fmla="*/ 197 w 672"/>
                    <a:gd name="T15" fmla="*/ 1538 h 3055"/>
                    <a:gd name="T16" fmla="*/ 599 w 672"/>
                    <a:gd name="T17" fmla="*/ 549 h 3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2" h="3055">
                      <a:moveTo>
                        <a:pt x="599" y="549"/>
                      </a:moveTo>
                      <a:cubicBezTo>
                        <a:pt x="653" y="437"/>
                        <a:pt x="672" y="325"/>
                        <a:pt x="672" y="223"/>
                      </a:cubicBezTo>
                      <a:cubicBezTo>
                        <a:pt x="570" y="259"/>
                        <a:pt x="574" y="0"/>
                        <a:pt x="475" y="60"/>
                      </a:cubicBezTo>
                      <a:cubicBezTo>
                        <a:pt x="354" y="409"/>
                        <a:pt x="33" y="1341"/>
                        <a:pt x="18" y="1431"/>
                      </a:cubicBezTo>
                      <a:cubicBezTo>
                        <a:pt x="0" y="1536"/>
                        <a:pt x="79" y="2498"/>
                        <a:pt x="90" y="2602"/>
                      </a:cubicBezTo>
                      <a:cubicBezTo>
                        <a:pt x="102" y="2706"/>
                        <a:pt x="136" y="3055"/>
                        <a:pt x="136" y="3055"/>
                      </a:cubicBezTo>
                      <a:lnTo>
                        <a:pt x="227" y="3035"/>
                      </a:lnTo>
                      <a:cubicBezTo>
                        <a:pt x="227" y="3035"/>
                        <a:pt x="159" y="1645"/>
                        <a:pt x="197" y="1538"/>
                      </a:cubicBezTo>
                      <a:cubicBezTo>
                        <a:pt x="235" y="1431"/>
                        <a:pt x="419" y="915"/>
                        <a:pt x="599" y="549"/>
                      </a:cubicBezTo>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76" name="Freeform 210">
                  <a:extLst>
                    <a:ext uri="{FF2B5EF4-FFF2-40B4-BE49-F238E27FC236}">
                      <a16:creationId xmlns:a16="http://schemas.microsoft.com/office/drawing/2014/main" id="{5E8FF7A6-D53B-EAFD-4AB8-A82CD7C96A06}"/>
                    </a:ext>
                  </a:extLst>
                </p:cNvPr>
                <p:cNvSpPr>
                  <a:spLocks/>
                </p:cNvSpPr>
                <p:nvPr/>
              </p:nvSpPr>
              <p:spPr bwMode="auto">
                <a:xfrm>
                  <a:off x="6635947" y="4408765"/>
                  <a:ext cx="92960" cy="107177"/>
                </a:xfrm>
                <a:custGeom>
                  <a:avLst/>
                  <a:gdLst>
                    <a:gd name="T0" fmla="*/ 312 w 686"/>
                    <a:gd name="T1" fmla="*/ 781 h 787"/>
                    <a:gd name="T2" fmla="*/ 686 w 686"/>
                    <a:gd name="T3" fmla="*/ 430 h 787"/>
                    <a:gd name="T4" fmla="*/ 620 w 686"/>
                    <a:gd name="T5" fmla="*/ 0 h 787"/>
                    <a:gd name="T6" fmla="*/ 0 w 686"/>
                    <a:gd name="T7" fmla="*/ 265 h 787"/>
                    <a:gd name="T8" fmla="*/ 3 w 686"/>
                    <a:gd name="T9" fmla="*/ 695 h 787"/>
                    <a:gd name="T10" fmla="*/ 312 w 686"/>
                    <a:gd name="T11" fmla="*/ 781 h 787"/>
                  </a:gdLst>
                  <a:ahLst/>
                  <a:cxnLst>
                    <a:cxn ang="0">
                      <a:pos x="T0" y="T1"/>
                    </a:cxn>
                    <a:cxn ang="0">
                      <a:pos x="T2" y="T3"/>
                    </a:cxn>
                    <a:cxn ang="0">
                      <a:pos x="T4" y="T5"/>
                    </a:cxn>
                    <a:cxn ang="0">
                      <a:pos x="T6" y="T7"/>
                    </a:cxn>
                    <a:cxn ang="0">
                      <a:pos x="T8" y="T9"/>
                    </a:cxn>
                    <a:cxn ang="0">
                      <a:pos x="T10" y="T11"/>
                    </a:cxn>
                  </a:cxnLst>
                  <a:rect l="0" t="0" r="r" b="b"/>
                  <a:pathLst>
                    <a:path w="686" h="787">
                      <a:moveTo>
                        <a:pt x="312" y="781"/>
                      </a:moveTo>
                      <a:cubicBezTo>
                        <a:pt x="352" y="775"/>
                        <a:pt x="686" y="430"/>
                        <a:pt x="686" y="430"/>
                      </a:cubicBezTo>
                      <a:lnTo>
                        <a:pt x="620" y="0"/>
                      </a:lnTo>
                      <a:lnTo>
                        <a:pt x="0" y="265"/>
                      </a:lnTo>
                      <a:lnTo>
                        <a:pt x="3" y="695"/>
                      </a:lnTo>
                      <a:cubicBezTo>
                        <a:pt x="3" y="695"/>
                        <a:pt x="272" y="787"/>
                        <a:pt x="312" y="781"/>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77" name="Freeform 211">
                  <a:extLst>
                    <a:ext uri="{FF2B5EF4-FFF2-40B4-BE49-F238E27FC236}">
                      <a16:creationId xmlns:a16="http://schemas.microsoft.com/office/drawing/2014/main" id="{321F8A8C-C4C9-C628-9B29-10A7017F97C7}"/>
                    </a:ext>
                  </a:extLst>
                </p:cNvPr>
                <p:cNvSpPr>
                  <a:spLocks/>
                </p:cNvSpPr>
                <p:nvPr/>
              </p:nvSpPr>
              <p:spPr bwMode="auto">
                <a:xfrm>
                  <a:off x="6638135" y="4052234"/>
                  <a:ext cx="103351" cy="456600"/>
                </a:xfrm>
                <a:custGeom>
                  <a:avLst/>
                  <a:gdLst>
                    <a:gd name="T0" fmla="*/ 497 w 759"/>
                    <a:gd name="T1" fmla="*/ 0 h 3359"/>
                    <a:gd name="T2" fmla="*/ 747 w 759"/>
                    <a:gd name="T3" fmla="*/ 353 h 3359"/>
                    <a:gd name="T4" fmla="*/ 463 w 759"/>
                    <a:gd name="T5" fmla="*/ 387 h 3359"/>
                    <a:gd name="T6" fmla="*/ 759 w 759"/>
                    <a:gd name="T7" fmla="*/ 586 h 3359"/>
                    <a:gd name="T8" fmla="*/ 228 w 759"/>
                    <a:gd name="T9" fmla="*/ 1490 h 3359"/>
                    <a:gd name="T10" fmla="*/ 140 w 759"/>
                    <a:gd name="T11" fmla="*/ 1749 h 3359"/>
                    <a:gd name="T12" fmla="*/ 69 w 759"/>
                    <a:gd name="T13" fmla="*/ 2635 h 3359"/>
                    <a:gd name="T14" fmla="*/ 0 w 759"/>
                    <a:gd name="T15" fmla="*/ 3359 h 3359"/>
                    <a:gd name="T16" fmla="*/ 17 w 759"/>
                    <a:gd name="T17" fmla="*/ 2287 h 3359"/>
                    <a:gd name="T18" fmla="*/ 155 w 759"/>
                    <a:gd name="T19" fmla="*/ 1282 h 3359"/>
                    <a:gd name="T20" fmla="*/ 497 w 759"/>
                    <a:gd name="T21" fmla="*/ 0 h 3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9" h="3359">
                      <a:moveTo>
                        <a:pt x="497" y="0"/>
                      </a:moveTo>
                      <a:lnTo>
                        <a:pt x="747" y="353"/>
                      </a:lnTo>
                      <a:lnTo>
                        <a:pt x="463" y="387"/>
                      </a:lnTo>
                      <a:lnTo>
                        <a:pt x="759" y="586"/>
                      </a:lnTo>
                      <a:cubicBezTo>
                        <a:pt x="759" y="586"/>
                        <a:pt x="256" y="1438"/>
                        <a:pt x="228" y="1490"/>
                      </a:cubicBezTo>
                      <a:cubicBezTo>
                        <a:pt x="201" y="1542"/>
                        <a:pt x="158" y="1676"/>
                        <a:pt x="140" y="1749"/>
                      </a:cubicBezTo>
                      <a:cubicBezTo>
                        <a:pt x="121" y="1823"/>
                        <a:pt x="69" y="2635"/>
                        <a:pt x="69" y="2635"/>
                      </a:cubicBezTo>
                      <a:lnTo>
                        <a:pt x="0" y="3359"/>
                      </a:lnTo>
                      <a:lnTo>
                        <a:pt x="17" y="2287"/>
                      </a:lnTo>
                      <a:cubicBezTo>
                        <a:pt x="17" y="2287"/>
                        <a:pt x="75" y="1539"/>
                        <a:pt x="155" y="1282"/>
                      </a:cubicBezTo>
                      <a:cubicBezTo>
                        <a:pt x="234" y="1026"/>
                        <a:pt x="497" y="0"/>
                        <a:pt x="497" y="0"/>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78" name="Freeform 212">
                  <a:extLst>
                    <a:ext uri="{FF2B5EF4-FFF2-40B4-BE49-F238E27FC236}">
                      <a16:creationId xmlns:a16="http://schemas.microsoft.com/office/drawing/2014/main" id="{CE59256F-84D5-D3C3-4421-8AC687786902}"/>
                    </a:ext>
                  </a:extLst>
                </p:cNvPr>
                <p:cNvSpPr>
                  <a:spLocks/>
                </p:cNvSpPr>
                <p:nvPr/>
              </p:nvSpPr>
              <p:spPr bwMode="auto">
                <a:xfrm>
                  <a:off x="6588375" y="4053329"/>
                  <a:ext cx="123583" cy="100071"/>
                </a:xfrm>
                <a:custGeom>
                  <a:avLst/>
                  <a:gdLst>
                    <a:gd name="T0" fmla="*/ 566 w 911"/>
                    <a:gd name="T1" fmla="*/ 0 h 737"/>
                    <a:gd name="T2" fmla="*/ 0 w 911"/>
                    <a:gd name="T3" fmla="*/ 737 h 737"/>
                    <a:gd name="T4" fmla="*/ 514 w 911"/>
                    <a:gd name="T5" fmla="*/ 260 h 737"/>
                    <a:gd name="T6" fmla="*/ 775 w 911"/>
                    <a:gd name="T7" fmla="*/ 481 h 737"/>
                    <a:gd name="T8" fmla="*/ 911 w 911"/>
                    <a:gd name="T9" fmla="*/ 162 h 737"/>
                    <a:gd name="T10" fmla="*/ 566 w 911"/>
                    <a:gd name="T11" fmla="*/ 0 h 737"/>
                  </a:gdLst>
                  <a:ahLst/>
                  <a:cxnLst>
                    <a:cxn ang="0">
                      <a:pos x="T0" y="T1"/>
                    </a:cxn>
                    <a:cxn ang="0">
                      <a:pos x="T2" y="T3"/>
                    </a:cxn>
                    <a:cxn ang="0">
                      <a:pos x="T4" y="T5"/>
                    </a:cxn>
                    <a:cxn ang="0">
                      <a:pos x="T6" y="T7"/>
                    </a:cxn>
                    <a:cxn ang="0">
                      <a:pos x="T8" y="T9"/>
                    </a:cxn>
                    <a:cxn ang="0">
                      <a:pos x="T10" y="T11"/>
                    </a:cxn>
                  </a:cxnLst>
                  <a:rect l="0" t="0" r="r" b="b"/>
                  <a:pathLst>
                    <a:path w="911" h="737">
                      <a:moveTo>
                        <a:pt x="566" y="0"/>
                      </a:moveTo>
                      <a:cubicBezTo>
                        <a:pt x="566" y="0"/>
                        <a:pt x="153" y="537"/>
                        <a:pt x="0" y="737"/>
                      </a:cubicBezTo>
                      <a:cubicBezTo>
                        <a:pt x="0" y="737"/>
                        <a:pt x="476" y="255"/>
                        <a:pt x="514" y="260"/>
                      </a:cubicBezTo>
                      <a:lnTo>
                        <a:pt x="775" y="481"/>
                      </a:lnTo>
                      <a:lnTo>
                        <a:pt x="911" y="162"/>
                      </a:lnTo>
                      <a:lnTo>
                        <a:pt x="566" y="0"/>
                      </a:lnTo>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79" name="Freeform 213">
                  <a:extLst>
                    <a:ext uri="{FF2B5EF4-FFF2-40B4-BE49-F238E27FC236}">
                      <a16:creationId xmlns:a16="http://schemas.microsoft.com/office/drawing/2014/main" id="{80206BCE-CFA1-BB25-6F17-E103EDCCC9C2}"/>
                    </a:ext>
                  </a:extLst>
                </p:cNvPr>
                <p:cNvSpPr>
                  <a:spLocks/>
                </p:cNvSpPr>
                <p:nvPr/>
              </p:nvSpPr>
              <p:spPr bwMode="auto">
                <a:xfrm>
                  <a:off x="6644150" y="4195503"/>
                  <a:ext cx="66713" cy="148736"/>
                </a:xfrm>
                <a:custGeom>
                  <a:avLst/>
                  <a:gdLst>
                    <a:gd name="T0" fmla="*/ 18 w 492"/>
                    <a:gd name="T1" fmla="*/ 1094 h 1094"/>
                    <a:gd name="T2" fmla="*/ 20 w 492"/>
                    <a:gd name="T3" fmla="*/ 739 h 1094"/>
                    <a:gd name="T4" fmla="*/ 492 w 492"/>
                    <a:gd name="T5" fmla="*/ 0 h 1094"/>
                    <a:gd name="T6" fmla="*/ 18 w 492"/>
                    <a:gd name="T7" fmla="*/ 1094 h 1094"/>
                  </a:gdLst>
                  <a:ahLst/>
                  <a:cxnLst>
                    <a:cxn ang="0">
                      <a:pos x="T0" y="T1"/>
                    </a:cxn>
                    <a:cxn ang="0">
                      <a:pos x="T2" y="T3"/>
                    </a:cxn>
                    <a:cxn ang="0">
                      <a:pos x="T4" y="T5"/>
                    </a:cxn>
                    <a:cxn ang="0">
                      <a:pos x="T6" y="T7"/>
                    </a:cxn>
                  </a:cxnLst>
                  <a:rect l="0" t="0" r="r" b="b"/>
                  <a:pathLst>
                    <a:path w="492" h="1094">
                      <a:moveTo>
                        <a:pt x="18" y="1094"/>
                      </a:moveTo>
                      <a:cubicBezTo>
                        <a:pt x="18" y="1094"/>
                        <a:pt x="0" y="850"/>
                        <a:pt x="20" y="739"/>
                      </a:cubicBezTo>
                      <a:cubicBezTo>
                        <a:pt x="39" y="628"/>
                        <a:pt x="492" y="0"/>
                        <a:pt x="492" y="0"/>
                      </a:cubicBezTo>
                      <a:lnTo>
                        <a:pt x="18" y="1094"/>
                      </a:ln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80" name="Freeform 214">
                  <a:extLst>
                    <a:ext uri="{FF2B5EF4-FFF2-40B4-BE49-F238E27FC236}">
                      <a16:creationId xmlns:a16="http://schemas.microsoft.com/office/drawing/2014/main" id="{DC75DA95-52CB-943A-BC40-45A9AEB2B442}"/>
                    </a:ext>
                  </a:extLst>
                </p:cNvPr>
                <p:cNvSpPr>
                  <a:spLocks/>
                </p:cNvSpPr>
                <p:nvPr/>
              </p:nvSpPr>
              <p:spPr bwMode="auto">
                <a:xfrm>
                  <a:off x="6617903" y="4028721"/>
                  <a:ext cx="123583" cy="494877"/>
                </a:xfrm>
                <a:custGeom>
                  <a:avLst/>
                  <a:gdLst>
                    <a:gd name="T0" fmla="*/ 910 w 910"/>
                    <a:gd name="T1" fmla="*/ 488 h 3639"/>
                    <a:gd name="T2" fmla="*/ 563 w 910"/>
                    <a:gd name="T3" fmla="*/ 80 h 3639"/>
                    <a:gd name="T4" fmla="*/ 363 w 910"/>
                    <a:gd name="T5" fmla="*/ 0 h 3639"/>
                    <a:gd name="T6" fmla="*/ 373 w 910"/>
                    <a:gd name="T7" fmla="*/ 68 h 3639"/>
                    <a:gd name="T8" fmla="*/ 486 w 910"/>
                    <a:gd name="T9" fmla="*/ 443 h 3639"/>
                    <a:gd name="T10" fmla="*/ 308 w 910"/>
                    <a:gd name="T11" fmla="*/ 998 h 3639"/>
                    <a:gd name="T12" fmla="*/ 27 w 910"/>
                    <a:gd name="T13" fmla="*/ 1888 h 3639"/>
                    <a:gd name="T14" fmla="*/ 140 w 910"/>
                    <a:gd name="T15" fmla="*/ 3639 h 3639"/>
                    <a:gd name="T16" fmla="*/ 250 w 910"/>
                    <a:gd name="T17" fmla="*/ 1857 h 3639"/>
                    <a:gd name="T18" fmla="*/ 862 w 910"/>
                    <a:gd name="T19" fmla="*/ 706 h 3639"/>
                    <a:gd name="T20" fmla="*/ 614 w 910"/>
                    <a:gd name="T21" fmla="*/ 526 h 3639"/>
                    <a:gd name="T22" fmla="*/ 910 w 910"/>
                    <a:gd name="T23" fmla="*/ 488 h 3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0" h="3639">
                      <a:moveTo>
                        <a:pt x="910" y="488"/>
                      </a:moveTo>
                      <a:cubicBezTo>
                        <a:pt x="910" y="488"/>
                        <a:pt x="659" y="126"/>
                        <a:pt x="563" y="80"/>
                      </a:cubicBezTo>
                      <a:cubicBezTo>
                        <a:pt x="491" y="46"/>
                        <a:pt x="421" y="20"/>
                        <a:pt x="363" y="0"/>
                      </a:cubicBezTo>
                      <a:cubicBezTo>
                        <a:pt x="369" y="21"/>
                        <a:pt x="372" y="44"/>
                        <a:pt x="373" y="68"/>
                      </a:cubicBezTo>
                      <a:cubicBezTo>
                        <a:pt x="449" y="153"/>
                        <a:pt x="503" y="280"/>
                        <a:pt x="486" y="443"/>
                      </a:cubicBezTo>
                      <a:cubicBezTo>
                        <a:pt x="476" y="544"/>
                        <a:pt x="308" y="998"/>
                        <a:pt x="308" y="998"/>
                      </a:cubicBezTo>
                      <a:cubicBezTo>
                        <a:pt x="308" y="998"/>
                        <a:pt x="78" y="1631"/>
                        <a:pt x="27" y="1888"/>
                      </a:cubicBezTo>
                      <a:cubicBezTo>
                        <a:pt x="0" y="2021"/>
                        <a:pt x="140" y="3639"/>
                        <a:pt x="140" y="3639"/>
                      </a:cubicBezTo>
                      <a:cubicBezTo>
                        <a:pt x="169" y="3459"/>
                        <a:pt x="203" y="2083"/>
                        <a:pt x="250" y="1857"/>
                      </a:cubicBezTo>
                      <a:cubicBezTo>
                        <a:pt x="289" y="1669"/>
                        <a:pt x="862" y="706"/>
                        <a:pt x="862" y="706"/>
                      </a:cubicBezTo>
                      <a:lnTo>
                        <a:pt x="614" y="526"/>
                      </a:lnTo>
                      <a:lnTo>
                        <a:pt x="910" y="488"/>
                      </a:ln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81" name="Freeform 215">
                  <a:extLst>
                    <a:ext uri="{FF2B5EF4-FFF2-40B4-BE49-F238E27FC236}">
                      <a16:creationId xmlns:a16="http://schemas.microsoft.com/office/drawing/2014/main" id="{8FCF54D7-ED7E-F5E9-28E3-2419E16A5F09}"/>
                    </a:ext>
                  </a:extLst>
                </p:cNvPr>
                <p:cNvSpPr>
                  <a:spLocks/>
                </p:cNvSpPr>
                <p:nvPr/>
              </p:nvSpPr>
              <p:spPr bwMode="auto">
                <a:xfrm>
                  <a:off x="6390970" y="4486416"/>
                  <a:ext cx="50854" cy="200685"/>
                </a:xfrm>
                <a:custGeom>
                  <a:avLst/>
                  <a:gdLst>
                    <a:gd name="T0" fmla="*/ 2 w 374"/>
                    <a:gd name="T1" fmla="*/ 1475 h 1475"/>
                    <a:gd name="T2" fmla="*/ 187 w 374"/>
                    <a:gd name="T3" fmla="*/ 1363 h 1475"/>
                    <a:gd name="T4" fmla="*/ 374 w 374"/>
                    <a:gd name="T5" fmla="*/ 81 h 1475"/>
                    <a:gd name="T6" fmla="*/ 168 w 374"/>
                    <a:gd name="T7" fmla="*/ 0 h 1475"/>
                    <a:gd name="T8" fmla="*/ 23 w 374"/>
                    <a:gd name="T9" fmla="*/ 1223 h 1475"/>
                    <a:gd name="T10" fmla="*/ 2 w 374"/>
                    <a:gd name="T11" fmla="*/ 1475 h 1475"/>
                  </a:gdLst>
                  <a:ahLst/>
                  <a:cxnLst>
                    <a:cxn ang="0">
                      <a:pos x="T0" y="T1"/>
                    </a:cxn>
                    <a:cxn ang="0">
                      <a:pos x="T2" y="T3"/>
                    </a:cxn>
                    <a:cxn ang="0">
                      <a:pos x="T4" y="T5"/>
                    </a:cxn>
                    <a:cxn ang="0">
                      <a:pos x="T6" y="T7"/>
                    </a:cxn>
                    <a:cxn ang="0">
                      <a:pos x="T8" y="T9"/>
                    </a:cxn>
                    <a:cxn ang="0">
                      <a:pos x="T10" y="T11"/>
                    </a:cxn>
                  </a:cxnLst>
                  <a:rect l="0" t="0" r="r" b="b"/>
                  <a:pathLst>
                    <a:path w="374" h="1475">
                      <a:moveTo>
                        <a:pt x="2" y="1475"/>
                      </a:moveTo>
                      <a:cubicBezTo>
                        <a:pt x="2" y="1475"/>
                        <a:pt x="165" y="1391"/>
                        <a:pt x="187" y="1363"/>
                      </a:cubicBezTo>
                      <a:cubicBezTo>
                        <a:pt x="208" y="1336"/>
                        <a:pt x="374" y="81"/>
                        <a:pt x="374" y="81"/>
                      </a:cubicBezTo>
                      <a:lnTo>
                        <a:pt x="168" y="0"/>
                      </a:lnTo>
                      <a:cubicBezTo>
                        <a:pt x="168" y="0"/>
                        <a:pt x="107" y="656"/>
                        <a:pt x="23" y="1223"/>
                      </a:cubicBezTo>
                      <a:cubicBezTo>
                        <a:pt x="10" y="1308"/>
                        <a:pt x="0" y="1391"/>
                        <a:pt x="2" y="1475"/>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82" name="Freeform 216">
                  <a:extLst>
                    <a:ext uri="{FF2B5EF4-FFF2-40B4-BE49-F238E27FC236}">
                      <a16:creationId xmlns:a16="http://schemas.microsoft.com/office/drawing/2014/main" id="{32787835-F4F5-F753-F48D-3C0F33B04401}"/>
                    </a:ext>
                  </a:extLst>
                </p:cNvPr>
                <p:cNvSpPr>
                  <a:spLocks/>
                </p:cNvSpPr>
                <p:nvPr/>
              </p:nvSpPr>
              <p:spPr bwMode="auto">
                <a:xfrm>
                  <a:off x="6393704" y="4060984"/>
                  <a:ext cx="89680" cy="436368"/>
                </a:xfrm>
                <a:custGeom>
                  <a:avLst/>
                  <a:gdLst>
                    <a:gd name="T0" fmla="*/ 660 w 660"/>
                    <a:gd name="T1" fmla="*/ 163 h 3215"/>
                    <a:gd name="T2" fmla="*/ 642 w 660"/>
                    <a:gd name="T3" fmla="*/ 0 h 3215"/>
                    <a:gd name="T4" fmla="*/ 24 w 660"/>
                    <a:gd name="T5" fmla="*/ 1396 h 3215"/>
                    <a:gd name="T6" fmla="*/ 209 w 660"/>
                    <a:gd name="T7" fmla="*/ 2531 h 3215"/>
                    <a:gd name="T8" fmla="*/ 220 w 660"/>
                    <a:gd name="T9" fmla="*/ 3156 h 3215"/>
                    <a:gd name="T10" fmla="*/ 353 w 660"/>
                    <a:gd name="T11" fmla="*/ 3215 h 3215"/>
                    <a:gd name="T12" fmla="*/ 383 w 660"/>
                    <a:gd name="T13" fmla="*/ 2722 h 3215"/>
                    <a:gd name="T14" fmla="*/ 173 w 660"/>
                    <a:gd name="T15" fmla="*/ 1444 h 3215"/>
                    <a:gd name="T16" fmla="*/ 660 w 660"/>
                    <a:gd name="T17" fmla="*/ 163 h 3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0" h="3215">
                      <a:moveTo>
                        <a:pt x="660" y="163"/>
                      </a:moveTo>
                      <a:cubicBezTo>
                        <a:pt x="651" y="108"/>
                        <a:pt x="643" y="52"/>
                        <a:pt x="642" y="0"/>
                      </a:cubicBezTo>
                      <a:cubicBezTo>
                        <a:pt x="519" y="274"/>
                        <a:pt x="45" y="1331"/>
                        <a:pt x="24" y="1396"/>
                      </a:cubicBezTo>
                      <a:cubicBezTo>
                        <a:pt x="0" y="1471"/>
                        <a:pt x="210" y="2479"/>
                        <a:pt x="209" y="2531"/>
                      </a:cubicBezTo>
                      <a:cubicBezTo>
                        <a:pt x="208" y="2583"/>
                        <a:pt x="220" y="3156"/>
                        <a:pt x="220" y="3156"/>
                      </a:cubicBezTo>
                      <a:cubicBezTo>
                        <a:pt x="236" y="3174"/>
                        <a:pt x="353" y="3215"/>
                        <a:pt x="353" y="3215"/>
                      </a:cubicBezTo>
                      <a:cubicBezTo>
                        <a:pt x="353" y="3215"/>
                        <a:pt x="392" y="2788"/>
                        <a:pt x="383" y="2722"/>
                      </a:cubicBezTo>
                      <a:cubicBezTo>
                        <a:pt x="374" y="2656"/>
                        <a:pt x="170" y="1541"/>
                        <a:pt x="173" y="1444"/>
                      </a:cubicBezTo>
                      <a:cubicBezTo>
                        <a:pt x="177" y="1353"/>
                        <a:pt x="560" y="381"/>
                        <a:pt x="660" y="163"/>
                      </a:cubicBezTo>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83" name="Freeform 217">
                  <a:extLst>
                    <a:ext uri="{FF2B5EF4-FFF2-40B4-BE49-F238E27FC236}">
                      <a16:creationId xmlns:a16="http://schemas.microsoft.com/office/drawing/2014/main" id="{8BA84BC3-2208-2BA3-B7AE-97F3D932B588}"/>
                    </a:ext>
                  </a:extLst>
                </p:cNvPr>
                <p:cNvSpPr>
                  <a:spLocks/>
                </p:cNvSpPr>
                <p:nvPr/>
              </p:nvSpPr>
              <p:spPr bwMode="auto">
                <a:xfrm>
                  <a:off x="6372377" y="4275340"/>
                  <a:ext cx="68355" cy="402465"/>
                </a:xfrm>
                <a:custGeom>
                  <a:avLst/>
                  <a:gdLst>
                    <a:gd name="T0" fmla="*/ 300 w 504"/>
                    <a:gd name="T1" fmla="*/ 369 h 2965"/>
                    <a:gd name="T2" fmla="*/ 499 w 504"/>
                    <a:gd name="T3" fmla="*/ 1165 h 2965"/>
                    <a:gd name="T4" fmla="*/ 272 w 504"/>
                    <a:gd name="T5" fmla="*/ 2890 h 2965"/>
                    <a:gd name="T6" fmla="*/ 0 w 504"/>
                    <a:gd name="T7" fmla="*/ 2965 h 2965"/>
                    <a:gd name="T8" fmla="*/ 244 w 504"/>
                    <a:gd name="T9" fmla="*/ 991 h 2965"/>
                    <a:gd name="T10" fmla="*/ 174 w 504"/>
                    <a:gd name="T11" fmla="*/ 0 h 2965"/>
                    <a:gd name="T12" fmla="*/ 300 w 504"/>
                    <a:gd name="T13" fmla="*/ 369 h 2965"/>
                  </a:gdLst>
                  <a:ahLst/>
                  <a:cxnLst>
                    <a:cxn ang="0">
                      <a:pos x="T0" y="T1"/>
                    </a:cxn>
                    <a:cxn ang="0">
                      <a:pos x="T2" y="T3"/>
                    </a:cxn>
                    <a:cxn ang="0">
                      <a:pos x="T4" y="T5"/>
                    </a:cxn>
                    <a:cxn ang="0">
                      <a:pos x="T6" y="T7"/>
                    </a:cxn>
                    <a:cxn ang="0">
                      <a:pos x="T8" y="T9"/>
                    </a:cxn>
                    <a:cxn ang="0">
                      <a:pos x="T10" y="T11"/>
                    </a:cxn>
                    <a:cxn ang="0">
                      <a:pos x="T12" y="T13"/>
                    </a:cxn>
                  </a:cxnLst>
                  <a:rect l="0" t="0" r="r" b="b"/>
                  <a:pathLst>
                    <a:path w="504" h="2965">
                      <a:moveTo>
                        <a:pt x="300" y="369"/>
                      </a:moveTo>
                      <a:cubicBezTo>
                        <a:pt x="300" y="369"/>
                        <a:pt x="493" y="1110"/>
                        <a:pt x="499" y="1165"/>
                      </a:cubicBezTo>
                      <a:cubicBezTo>
                        <a:pt x="504" y="1220"/>
                        <a:pt x="305" y="2852"/>
                        <a:pt x="272" y="2890"/>
                      </a:cubicBezTo>
                      <a:cubicBezTo>
                        <a:pt x="222" y="2947"/>
                        <a:pt x="0" y="2965"/>
                        <a:pt x="0" y="2965"/>
                      </a:cubicBezTo>
                      <a:cubicBezTo>
                        <a:pt x="0" y="2965"/>
                        <a:pt x="251" y="1046"/>
                        <a:pt x="244" y="991"/>
                      </a:cubicBezTo>
                      <a:cubicBezTo>
                        <a:pt x="238" y="936"/>
                        <a:pt x="174" y="0"/>
                        <a:pt x="174" y="0"/>
                      </a:cubicBezTo>
                      <a:lnTo>
                        <a:pt x="300" y="369"/>
                      </a:ln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84" name="Freeform 218">
                  <a:extLst>
                    <a:ext uri="{FF2B5EF4-FFF2-40B4-BE49-F238E27FC236}">
                      <a16:creationId xmlns:a16="http://schemas.microsoft.com/office/drawing/2014/main" id="{62FE2E54-6DF0-A016-DC0B-42F920020354}"/>
                    </a:ext>
                  </a:extLst>
                </p:cNvPr>
                <p:cNvSpPr>
                  <a:spLocks/>
                </p:cNvSpPr>
                <p:nvPr/>
              </p:nvSpPr>
              <p:spPr bwMode="auto">
                <a:xfrm>
                  <a:off x="6378392" y="4073562"/>
                  <a:ext cx="82025" cy="251540"/>
                </a:xfrm>
                <a:custGeom>
                  <a:avLst/>
                  <a:gdLst>
                    <a:gd name="T0" fmla="*/ 409 w 605"/>
                    <a:gd name="T1" fmla="*/ 76 h 1852"/>
                    <a:gd name="T2" fmla="*/ 351 w 605"/>
                    <a:gd name="T3" fmla="*/ 123 h 1852"/>
                    <a:gd name="T4" fmla="*/ 529 w 605"/>
                    <a:gd name="T5" fmla="*/ 162 h 1852"/>
                    <a:gd name="T6" fmla="*/ 207 w 605"/>
                    <a:gd name="T7" fmla="*/ 260 h 1852"/>
                    <a:gd name="T8" fmla="*/ 123 w 605"/>
                    <a:gd name="T9" fmla="*/ 733 h 1852"/>
                    <a:gd name="T10" fmla="*/ 0 w 605"/>
                    <a:gd name="T11" fmla="*/ 1220 h 1852"/>
                    <a:gd name="T12" fmla="*/ 156 w 605"/>
                    <a:gd name="T13" fmla="*/ 1851 h 1852"/>
                    <a:gd name="T14" fmla="*/ 254 w 605"/>
                    <a:gd name="T15" fmla="*/ 1852 h 1852"/>
                    <a:gd name="T16" fmla="*/ 165 w 605"/>
                    <a:gd name="T17" fmla="*/ 948 h 1852"/>
                    <a:gd name="T18" fmla="*/ 605 w 605"/>
                    <a:gd name="T19" fmla="*/ 0 h 1852"/>
                    <a:gd name="T20" fmla="*/ 409 w 605"/>
                    <a:gd name="T21" fmla="*/ 76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1852">
                      <a:moveTo>
                        <a:pt x="409" y="76"/>
                      </a:moveTo>
                      <a:lnTo>
                        <a:pt x="351" y="123"/>
                      </a:lnTo>
                      <a:lnTo>
                        <a:pt x="529" y="162"/>
                      </a:lnTo>
                      <a:lnTo>
                        <a:pt x="207" y="260"/>
                      </a:lnTo>
                      <a:cubicBezTo>
                        <a:pt x="207" y="260"/>
                        <a:pt x="144" y="611"/>
                        <a:pt x="123" y="733"/>
                      </a:cubicBezTo>
                      <a:cubicBezTo>
                        <a:pt x="102" y="856"/>
                        <a:pt x="0" y="1220"/>
                        <a:pt x="0" y="1220"/>
                      </a:cubicBezTo>
                      <a:lnTo>
                        <a:pt x="156" y="1851"/>
                      </a:lnTo>
                      <a:lnTo>
                        <a:pt x="254" y="1852"/>
                      </a:lnTo>
                      <a:lnTo>
                        <a:pt x="165" y="948"/>
                      </a:lnTo>
                      <a:lnTo>
                        <a:pt x="605" y="0"/>
                      </a:lnTo>
                      <a:lnTo>
                        <a:pt x="409" y="76"/>
                      </a:ln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85" name="Freeform 219">
                  <a:extLst>
                    <a:ext uri="{FF2B5EF4-FFF2-40B4-BE49-F238E27FC236}">
                      <a16:creationId xmlns:a16="http://schemas.microsoft.com/office/drawing/2014/main" id="{26AB00F2-ECCF-91FA-C540-CBF54266135B}"/>
                    </a:ext>
                  </a:extLst>
                </p:cNvPr>
                <p:cNvSpPr>
                  <a:spLocks/>
                </p:cNvSpPr>
                <p:nvPr/>
              </p:nvSpPr>
              <p:spPr bwMode="auto">
                <a:xfrm>
                  <a:off x="6401359" y="4409860"/>
                  <a:ext cx="38278" cy="54684"/>
                </a:xfrm>
                <a:custGeom>
                  <a:avLst/>
                  <a:gdLst>
                    <a:gd name="T0" fmla="*/ 7 w 70"/>
                    <a:gd name="T1" fmla="*/ 0 h 100"/>
                    <a:gd name="T2" fmla="*/ 0 w 70"/>
                    <a:gd name="T3" fmla="*/ 67 h 100"/>
                    <a:gd name="T4" fmla="*/ 60 w 70"/>
                    <a:gd name="T5" fmla="*/ 100 h 100"/>
                    <a:gd name="T6" fmla="*/ 70 w 70"/>
                    <a:gd name="T7" fmla="*/ 17 h 100"/>
                    <a:gd name="T8" fmla="*/ 7 w 70"/>
                    <a:gd name="T9" fmla="*/ 0 h 100"/>
                  </a:gdLst>
                  <a:ahLst/>
                  <a:cxnLst>
                    <a:cxn ang="0">
                      <a:pos x="T0" y="T1"/>
                    </a:cxn>
                    <a:cxn ang="0">
                      <a:pos x="T2" y="T3"/>
                    </a:cxn>
                    <a:cxn ang="0">
                      <a:pos x="T4" y="T5"/>
                    </a:cxn>
                    <a:cxn ang="0">
                      <a:pos x="T6" y="T7"/>
                    </a:cxn>
                    <a:cxn ang="0">
                      <a:pos x="T8" y="T9"/>
                    </a:cxn>
                  </a:cxnLst>
                  <a:rect l="0" t="0" r="r" b="b"/>
                  <a:pathLst>
                    <a:path w="70" h="100">
                      <a:moveTo>
                        <a:pt x="7" y="0"/>
                      </a:moveTo>
                      <a:lnTo>
                        <a:pt x="0" y="67"/>
                      </a:lnTo>
                      <a:lnTo>
                        <a:pt x="60" y="100"/>
                      </a:lnTo>
                      <a:lnTo>
                        <a:pt x="70" y="17"/>
                      </a:lnTo>
                      <a:lnTo>
                        <a:pt x="7" y="0"/>
                      </a:lnTo>
                      <a:close/>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86" name="Freeform 220">
                  <a:extLst>
                    <a:ext uri="{FF2B5EF4-FFF2-40B4-BE49-F238E27FC236}">
                      <a16:creationId xmlns:a16="http://schemas.microsoft.com/office/drawing/2014/main" id="{C59348B7-8BCD-9FAF-44CF-BB4F8426BC1D}"/>
                    </a:ext>
                  </a:extLst>
                </p:cNvPr>
                <p:cNvSpPr>
                  <a:spLocks/>
                </p:cNvSpPr>
                <p:nvPr/>
              </p:nvSpPr>
              <p:spPr bwMode="auto">
                <a:xfrm>
                  <a:off x="6454947" y="4055516"/>
                  <a:ext cx="68355" cy="108819"/>
                </a:xfrm>
                <a:custGeom>
                  <a:avLst/>
                  <a:gdLst>
                    <a:gd name="T0" fmla="*/ 501 w 501"/>
                    <a:gd name="T1" fmla="*/ 800 h 800"/>
                    <a:gd name="T2" fmla="*/ 322 w 501"/>
                    <a:gd name="T3" fmla="*/ 19 h 800"/>
                    <a:gd name="T4" fmla="*/ 0 w 501"/>
                    <a:gd name="T5" fmla="*/ 329 h 800"/>
                    <a:gd name="T6" fmla="*/ 211 w 501"/>
                    <a:gd name="T7" fmla="*/ 224 h 800"/>
                    <a:gd name="T8" fmla="*/ 345 w 501"/>
                    <a:gd name="T9" fmla="*/ 293 h 800"/>
                    <a:gd name="T10" fmla="*/ 501 w 501"/>
                    <a:gd name="T11" fmla="*/ 800 h 800"/>
                  </a:gdLst>
                  <a:ahLst/>
                  <a:cxnLst>
                    <a:cxn ang="0">
                      <a:pos x="T0" y="T1"/>
                    </a:cxn>
                    <a:cxn ang="0">
                      <a:pos x="T2" y="T3"/>
                    </a:cxn>
                    <a:cxn ang="0">
                      <a:pos x="T4" y="T5"/>
                    </a:cxn>
                    <a:cxn ang="0">
                      <a:pos x="T6" y="T7"/>
                    </a:cxn>
                    <a:cxn ang="0">
                      <a:pos x="T8" y="T9"/>
                    </a:cxn>
                    <a:cxn ang="0">
                      <a:pos x="T10" y="T11"/>
                    </a:cxn>
                  </a:cxnLst>
                  <a:rect l="0" t="0" r="r" b="b"/>
                  <a:pathLst>
                    <a:path w="501" h="800">
                      <a:moveTo>
                        <a:pt x="501" y="800"/>
                      </a:moveTo>
                      <a:cubicBezTo>
                        <a:pt x="501" y="800"/>
                        <a:pt x="351" y="39"/>
                        <a:pt x="322" y="19"/>
                      </a:cubicBezTo>
                      <a:cubicBezTo>
                        <a:pt x="294" y="0"/>
                        <a:pt x="0" y="329"/>
                        <a:pt x="0" y="329"/>
                      </a:cubicBezTo>
                      <a:cubicBezTo>
                        <a:pt x="0" y="329"/>
                        <a:pt x="202" y="230"/>
                        <a:pt x="211" y="224"/>
                      </a:cubicBezTo>
                      <a:cubicBezTo>
                        <a:pt x="216" y="221"/>
                        <a:pt x="345" y="293"/>
                        <a:pt x="345" y="293"/>
                      </a:cubicBezTo>
                      <a:lnTo>
                        <a:pt x="501" y="800"/>
                      </a:lnTo>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87" name="Freeform 221">
                  <a:extLst>
                    <a:ext uri="{FF2B5EF4-FFF2-40B4-BE49-F238E27FC236}">
                      <a16:creationId xmlns:a16="http://schemas.microsoft.com/office/drawing/2014/main" id="{3DFE8BAA-2CC0-5AF4-D53C-D1B8654B2A15}"/>
                    </a:ext>
                  </a:extLst>
                </p:cNvPr>
                <p:cNvSpPr>
                  <a:spLocks/>
                </p:cNvSpPr>
                <p:nvPr/>
              </p:nvSpPr>
              <p:spPr bwMode="auto">
                <a:xfrm>
                  <a:off x="6349957" y="4239797"/>
                  <a:ext cx="57417" cy="90773"/>
                </a:xfrm>
                <a:custGeom>
                  <a:avLst/>
                  <a:gdLst>
                    <a:gd name="T0" fmla="*/ 72 w 105"/>
                    <a:gd name="T1" fmla="*/ 0 h 166"/>
                    <a:gd name="T2" fmla="*/ 0 w 105"/>
                    <a:gd name="T3" fmla="*/ 154 h 166"/>
                    <a:gd name="T4" fmla="*/ 105 w 105"/>
                    <a:gd name="T5" fmla="*/ 166 h 166"/>
                    <a:gd name="T6" fmla="*/ 72 w 105"/>
                    <a:gd name="T7" fmla="*/ 0 h 166"/>
                  </a:gdLst>
                  <a:ahLst/>
                  <a:cxnLst>
                    <a:cxn ang="0">
                      <a:pos x="T0" y="T1"/>
                    </a:cxn>
                    <a:cxn ang="0">
                      <a:pos x="T2" y="T3"/>
                    </a:cxn>
                    <a:cxn ang="0">
                      <a:pos x="T4" y="T5"/>
                    </a:cxn>
                    <a:cxn ang="0">
                      <a:pos x="T6" y="T7"/>
                    </a:cxn>
                  </a:cxnLst>
                  <a:rect l="0" t="0" r="r" b="b"/>
                  <a:pathLst>
                    <a:path w="105" h="166">
                      <a:moveTo>
                        <a:pt x="72" y="0"/>
                      </a:moveTo>
                      <a:lnTo>
                        <a:pt x="0" y="154"/>
                      </a:lnTo>
                      <a:lnTo>
                        <a:pt x="105" y="166"/>
                      </a:lnTo>
                      <a:lnTo>
                        <a:pt x="72" y="0"/>
                      </a:lnTo>
                      <a:close/>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88" name="Freeform 222">
                  <a:extLst>
                    <a:ext uri="{FF2B5EF4-FFF2-40B4-BE49-F238E27FC236}">
                      <a16:creationId xmlns:a16="http://schemas.microsoft.com/office/drawing/2014/main" id="{F827A139-533C-1E02-08DD-E92FC9B7F2C5}"/>
                    </a:ext>
                  </a:extLst>
                </p:cNvPr>
                <p:cNvSpPr>
                  <a:spLocks/>
                </p:cNvSpPr>
                <p:nvPr/>
              </p:nvSpPr>
              <p:spPr bwMode="auto">
                <a:xfrm>
                  <a:off x="6382767" y="4027081"/>
                  <a:ext cx="130146" cy="490503"/>
                </a:xfrm>
                <a:custGeom>
                  <a:avLst/>
                  <a:gdLst>
                    <a:gd name="T0" fmla="*/ 726 w 958"/>
                    <a:gd name="T1" fmla="*/ 86 h 3611"/>
                    <a:gd name="T2" fmla="*/ 317 w 958"/>
                    <a:gd name="T3" fmla="*/ 429 h 3611"/>
                    <a:gd name="T4" fmla="*/ 511 w 958"/>
                    <a:gd name="T5" fmla="*/ 448 h 3611"/>
                    <a:gd name="T6" fmla="*/ 232 w 958"/>
                    <a:gd name="T7" fmla="*/ 549 h 3611"/>
                    <a:gd name="T8" fmla="*/ 160 w 958"/>
                    <a:gd name="T9" fmla="*/ 992 h 3611"/>
                    <a:gd name="T10" fmla="*/ 15 w 958"/>
                    <a:gd name="T11" fmla="*/ 1584 h 3611"/>
                    <a:gd name="T12" fmla="*/ 86 w 958"/>
                    <a:gd name="T13" fmla="*/ 1914 h 3611"/>
                    <a:gd name="T14" fmla="*/ 339 w 958"/>
                    <a:gd name="T15" fmla="*/ 2983 h 3611"/>
                    <a:gd name="T16" fmla="*/ 351 w 958"/>
                    <a:gd name="T17" fmla="*/ 3611 h 3611"/>
                    <a:gd name="T18" fmla="*/ 419 w 958"/>
                    <a:gd name="T19" fmla="*/ 2991 h 3611"/>
                    <a:gd name="T20" fmla="*/ 202 w 958"/>
                    <a:gd name="T21" fmla="*/ 1662 h 3611"/>
                    <a:gd name="T22" fmla="*/ 747 w 958"/>
                    <a:gd name="T23" fmla="*/ 305 h 3611"/>
                    <a:gd name="T24" fmla="*/ 958 w 958"/>
                    <a:gd name="T25" fmla="*/ 69 h 3611"/>
                    <a:gd name="T26" fmla="*/ 939 w 958"/>
                    <a:gd name="T27" fmla="*/ 0 h 3611"/>
                    <a:gd name="T28" fmla="*/ 726 w 958"/>
                    <a:gd name="T29" fmla="*/ 86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8" h="3611">
                      <a:moveTo>
                        <a:pt x="726" y="86"/>
                      </a:moveTo>
                      <a:cubicBezTo>
                        <a:pt x="647" y="123"/>
                        <a:pt x="317" y="429"/>
                        <a:pt x="317" y="429"/>
                      </a:cubicBezTo>
                      <a:lnTo>
                        <a:pt x="511" y="448"/>
                      </a:lnTo>
                      <a:lnTo>
                        <a:pt x="232" y="549"/>
                      </a:lnTo>
                      <a:cubicBezTo>
                        <a:pt x="232" y="549"/>
                        <a:pt x="168" y="959"/>
                        <a:pt x="160" y="992"/>
                      </a:cubicBezTo>
                      <a:cubicBezTo>
                        <a:pt x="133" y="1113"/>
                        <a:pt x="0" y="1525"/>
                        <a:pt x="15" y="1584"/>
                      </a:cubicBezTo>
                      <a:cubicBezTo>
                        <a:pt x="31" y="1643"/>
                        <a:pt x="86" y="1914"/>
                        <a:pt x="86" y="1914"/>
                      </a:cubicBezTo>
                      <a:lnTo>
                        <a:pt x="339" y="2983"/>
                      </a:lnTo>
                      <a:lnTo>
                        <a:pt x="351" y="3611"/>
                      </a:lnTo>
                      <a:cubicBezTo>
                        <a:pt x="351" y="3611"/>
                        <a:pt x="422" y="3029"/>
                        <a:pt x="419" y="2991"/>
                      </a:cubicBezTo>
                      <a:cubicBezTo>
                        <a:pt x="415" y="2953"/>
                        <a:pt x="249" y="2298"/>
                        <a:pt x="202" y="1662"/>
                      </a:cubicBezTo>
                      <a:cubicBezTo>
                        <a:pt x="275" y="1446"/>
                        <a:pt x="655" y="438"/>
                        <a:pt x="747" y="305"/>
                      </a:cubicBezTo>
                      <a:cubicBezTo>
                        <a:pt x="819" y="199"/>
                        <a:pt x="893" y="123"/>
                        <a:pt x="958" y="69"/>
                      </a:cubicBezTo>
                      <a:cubicBezTo>
                        <a:pt x="953" y="46"/>
                        <a:pt x="947" y="23"/>
                        <a:pt x="939" y="0"/>
                      </a:cubicBezTo>
                      <a:cubicBezTo>
                        <a:pt x="882" y="20"/>
                        <a:pt x="811" y="47"/>
                        <a:pt x="726" y="86"/>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89" name="Freeform 223">
                  <a:extLst>
                    <a:ext uri="{FF2B5EF4-FFF2-40B4-BE49-F238E27FC236}">
                      <a16:creationId xmlns:a16="http://schemas.microsoft.com/office/drawing/2014/main" id="{DA956723-3EE3-7C1D-0D97-4FA775B60D0F}"/>
                    </a:ext>
                  </a:extLst>
                </p:cNvPr>
                <p:cNvSpPr>
                  <a:spLocks/>
                </p:cNvSpPr>
                <p:nvPr/>
              </p:nvSpPr>
              <p:spPr bwMode="auto">
                <a:xfrm>
                  <a:off x="6647978" y="4834197"/>
                  <a:ext cx="94055" cy="313332"/>
                </a:xfrm>
                <a:custGeom>
                  <a:avLst/>
                  <a:gdLst>
                    <a:gd name="T0" fmla="*/ 246 w 692"/>
                    <a:gd name="T1" fmla="*/ 2308 h 2308"/>
                    <a:gd name="T2" fmla="*/ 255 w 692"/>
                    <a:gd name="T3" fmla="*/ 1887 h 2308"/>
                    <a:gd name="T4" fmla="*/ 692 w 692"/>
                    <a:gd name="T5" fmla="*/ 0 h 2308"/>
                    <a:gd name="T6" fmla="*/ 270 w 692"/>
                    <a:gd name="T7" fmla="*/ 1300 h 2308"/>
                    <a:gd name="T8" fmla="*/ 0 w 692"/>
                    <a:gd name="T9" fmla="*/ 2307 h 2308"/>
                    <a:gd name="T10" fmla="*/ 246 w 692"/>
                    <a:gd name="T11" fmla="*/ 2308 h 2308"/>
                  </a:gdLst>
                  <a:ahLst/>
                  <a:cxnLst>
                    <a:cxn ang="0">
                      <a:pos x="T0" y="T1"/>
                    </a:cxn>
                    <a:cxn ang="0">
                      <a:pos x="T2" y="T3"/>
                    </a:cxn>
                    <a:cxn ang="0">
                      <a:pos x="T4" y="T5"/>
                    </a:cxn>
                    <a:cxn ang="0">
                      <a:pos x="T6" y="T7"/>
                    </a:cxn>
                    <a:cxn ang="0">
                      <a:pos x="T8" y="T9"/>
                    </a:cxn>
                    <a:cxn ang="0">
                      <a:pos x="T10" y="T11"/>
                    </a:cxn>
                  </a:cxnLst>
                  <a:rect l="0" t="0" r="r" b="b"/>
                  <a:pathLst>
                    <a:path w="692" h="2308">
                      <a:moveTo>
                        <a:pt x="246" y="2308"/>
                      </a:moveTo>
                      <a:cubicBezTo>
                        <a:pt x="246" y="2308"/>
                        <a:pt x="221" y="2120"/>
                        <a:pt x="255" y="1887"/>
                      </a:cubicBezTo>
                      <a:cubicBezTo>
                        <a:pt x="290" y="1654"/>
                        <a:pt x="573" y="520"/>
                        <a:pt x="692" y="0"/>
                      </a:cubicBezTo>
                      <a:cubicBezTo>
                        <a:pt x="692" y="0"/>
                        <a:pt x="472" y="691"/>
                        <a:pt x="270" y="1300"/>
                      </a:cubicBezTo>
                      <a:cubicBezTo>
                        <a:pt x="70" y="1906"/>
                        <a:pt x="0" y="2307"/>
                        <a:pt x="0" y="2307"/>
                      </a:cubicBezTo>
                      <a:lnTo>
                        <a:pt x="246" y="2308"/>
                      </a:ln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90" name="Freeform 224">
                  <a:extLst>
                    <a:ext uri="{FF2B5EF4-FFF2-40B4-BE49-F238E27FC236}">
                      <a16:creationId xmlns:a16="http://schemas.microsoft.com/office/drawing/2014/main" id="{04FD9C8E-88EE-C9A1-7129-D6AEEF72094B}"/>
                    </a:ext>
                  </a:extLst>
                </p:cNvPr>
                <p:cNvSpPr>
                  <a:spLocks/>
                </p:cNvSpPr>
                <p:nvPr/>
              </p:nvSpPr>
              <p:spPr bwMode="auto">
                <a:xfrm>
                  <a:off x="6400812" y="4850054"/>
                  <a:ext cx="74914" cy="292004"/>
                </a:xfrm>
                <a:custGeom>
                  <a:avLst/>
                  <a:gdLst>
                    <a:gd name="T0" fmla="*/ 326 w 554"/>
                    <a:gd name="T1" fmla="*/ 2139 h 2152"/>
                    <a:gd name="T2" fmla="*/ 554 w 554"/>
                    <a:gd name="T3" fmla="*/ 2152 h 2152"/>
                    <a:gd name="T4" fmla="*/ 0 w 554"/>
                    <a:gd name="T5" fmla="*/ 0 h 2152"/>
                    <a:gd name="T6" fmla="*/ 326 w 554"/>
                    <a:gd name="T7" fmla="*/ 2139 h 2152"/>
                  </a:gdLst>
                  <a:ahLst/>
                  <a:cxnLst>
                    <a:cxn ang="0">
                      <a:pos x="T0" y="T1"/>
                    </a:cxn>
                    <a:cxn ang="0">
                      <a:pos x="T2" y="T3"/>
                    </a:cxn>
                    <a:cxn ang="0">
                      <a:pos x="T4" y="T5"/>
                    </a:cxn>
                    <a:cxn ang="0">
                      <a:pos x="T6" y="T7"/>
                    </a:cxn>
                  </a:cxnLst>
                  <a:rect l="0" t="0" r="r" b="b"/>
                  <a:pathLst>
                    <a:path w="554" h="2152">
                      <a:moveTo>
                        <a:pt x="326" y="2139"/>
                      </a:moveTo>
                      <a:lnTo>
                        <a:pt x="554" y="2152"/>
                      </a:lnTo>
                      <a:cubicBezTo>
                        <a:pt x="554" y="2152"/>
                        <a:pt x="136" y="884"/>
                        <a:pt x="0" y="0"/>
                      </a:cubicBezTo>
                      <a:cubicBezTo>
                        <a:pt x="0" y="0"/>
                        <a:pt x="102" y="888"/>
                        <a:pt x="326" y="2139"/>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91" name="Freeform 225">
                  <a:extLst>
                    <a:ext uri="{FF2B5EF4-FFF2-40B4-BE49-F238E27FC236}">
                      <a16:creationId xmlns:a16="http://schemas.microsoft.com/office/drawing/2014/main" id="{A9C96972-D45D-18C2-155E-84FC9117C92B}"/>
                    </a:ext>
                  </a:extLst>
                </p:cNvPr>
                <p:cNvSpPr>
                  <a:spLocks/>
                </p:cNvSpPr>
                <p:nvPr/>
              </p:nvSpPr>
              <p:spPr bwMode="auto">
                <a:xfrm>
                  <a:off x="6486117" y="4736863"/>
                  <a:ext cx="154751" cy="366373"/>
                </a:xfrm>
                <a:custGeom>
                  <a:avLst/>
                  <a:gdLst>
                    <a:gd name="T0" fmla="*/ 919 w 1140"/>
                    <a:gd name="T1" fmla="*/ 181 h 2698"/>
                    <a:gd name="T2" fmla="*/ 375 w 1140"/>
                    <a:gd name="T3" fmla="*/ 2620 h 2698"/>
                    <a:gd name="T4" fmla="*/ 232 w 1140"/>
                    <a:gd name="T5" fmla="*/ 1486 h 2698"/>
                    <a:gd name="T6" fmla="*/ 919 w 1140"/>
                    <a:gd name="T7" fmla="*/ 181 h 2698"/>
                  </a:gdLst>
                  <a:ahLst/>
                  <a:cxnLst>
                    <a:cxn ang="0">
                      <a:pos x="T0" y="T1"/>
                    </a:cxn>
                    <a:cxn ang="0">
                      <a:pos x="T2" y="T3"/>
                    </a:cxn>
                    <a:cxn ang="0">
                      <a:pos x="T4" y="T5"/>
                    </a:cxn>
                    <a:cxn ang="0">
                      <a:pos x="T6" y="T7"/>
                    </a:cxn>
                  </a:cxnLst>
                  <a:rect l="0" t="0" r="r" b="b"/>
                  <a:pathLst>
                    <a:path w="1140" h="2698">
                      <a:moveTo>
                        <a:pt x="919" y="181"/>
                      </a:moveTo>
                      <a:cubicBezTo>
                        <a:pt x="1140" y="266"/>
                        <a:pt x="750" y="2541"/>
                        <a:pt x="375" y="2620"/>
                      </a:cubicBezTo>
                      <a:cubicBezTo>
                        <a:pt x="0" y="2698"/>
                        <a:pt x="145" y="1970"/>
                        <a:pt x="232" y="1486"/>
                      </a:cubicBezTo>
                      <a:cubicBezTo>
                        <a:pt x="319" y="1001"/>
                        <a:pt x="447" y="0"/>
                        <a:pt x="919" y="181"/>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92" name="Freeform 226">
                  <a:extLst>
                    <a:ext uri="{FF2B5EF4-FFF2-40B4-BE49-F238E27FC236}">
                      <a16:creationId xmlns:a16="http://schemas.microsoft.com/office/drawing/2014/main" id="{0997F1EA-4DE0-C20F-FBCC-96CDC57A59FB}"/>
                    </a:ext>
                  </a:extLst>
                </p:cNvPr>
                <p:cNvSpPr>
                  <a:spLocks/>
                </p:cNvSpPr>
                <p:nvPr/>
              </p:nvSpPr>
              <p:spPr bwMode="auto">
                <a:xfrm>
                  <a:off x="6441825" y="4589218"/>
                  <a:ext cx="184281" cy="107177"/>
                </a:xfrm>
                <a:custGeom>
                  <a:avLst/>
                  <a:gdLst>
                    <a:gd name="T0" fmla="*/ 36 w 1358"/>
                    <a:gd name="T1" fmla="*/ 77 h 787"/>
                    <a:gd name="T2" fmla="*/ 1356 w 1358"/>
                    <a:gd name="T3" fmla="*/ 139 h 787"/>
                    <a:gd name="T4" fmla="*/ 695 w 1358"/>
                    <a:gd name="T5" fmla="*/ 781 h 787"/>
                    <a:gd name="T6" fmla="*/ 36 w 1358"/>
                    <a:gd name="T7" fmla="*/ 77 h 787"/>
                  </a:gdLst>
                  <a:ahLst/>
                  <a:cxnLst>
                    <a:cxn ang="0">
                      <a:pos x="T0" y="T1"/>
                    </a:cxn>
                    <a:cxn ang="0">
                      <a:pos x="T2" y="T3"/>
                    </a:cxn>
                    <a:cxn ang="0">
                      <a:pos x="T4" y="T5"/>
                    </a:cxn>
                    <a:cxn ang="0">
                      <a:pos x="T6" y="T7"/>
                    </a:cxn>
                  </a:cxnLst>
                  <a:rect l="0" t="0" r="r" b="b"/>
                  <a:pathLst>
                    <a:path w="1358" h="787">
                      <a:moveTo>
                        <a:pt x="36" y="77"/>
                      </a:moveTo>
                      <a:cubicBezTo>
                        <a:pt x="59" y="0"/>
                        <a:pt x="1358" y="90"/>
                        <a:pt x="1356" y="139"/>
                      </a:cubicBezTo>
                      <a:cubicBezTo>
                        <a:pt x="1354" y="189"/>
                        <a:pt x="1013" y="787"/>
                        <a:pt x="695" y="781"/>
                      </a:cubicBezTo>
                      <a:cubicBezTo>
                        <a:pt x="377" y="775"/>
                        <a:pt x="0" y="196"/>
                        <a:pt x="36" y="77"/>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93" name="Freeform 227">
                  <a:extLst>
                    <a:ext uri="{FF2B5EF4-FFF2-40B4-BE49-F238E27FC236}">
                      <a16:creationId xmlns:a16="http://schemas.microsoft.com/office/drawing/2014/main" id="{DD5D248F-5FEB-EC89-CB3C-C708816D213A}"/>
                    </a:ext>
                  </a:extLst>
                </p:cNvPr>
                <p:cNvSpPr>
                  <a:spLocks/>
                </p:cNvSpPr>
                <p:nvPr/>
              </p:nvSpPr>
              <p:spPr bwMode="auto">
                <a:xfrm>
                  <a:off x="6401359" y="4085044"/>
                  <a:ext cx="420511" cy="405198"/>
                </a:xfrm>
                <a:custGeom>
                  <a:avLst/>
                  <a:gdLst>
                    <a:gd name="T0" fmla="*/ 2858 w 3096"/>
                    <a:gd name="T1" fmla="*/ 27 h 2982"/>
                    <a:gd name="T2" fmla="*/ 3046 w 3096"/>
                    <a:gd name="T3" fmla="*/ 530 h 2982"/>
                    <a:gd name="T4" fmla="*/ 2682 w 3096"/>
                    <a:gd name="T5" fmla="*/ 1768 h 2982"/>
                    <a:gd name="T6" fmla="*/ 2004 w 3096"/>
                    <a:gd name="T7" fmla="*/ 2848 h 2982"/>
                    <a:gd name="T8" fmla="*/ 694 w 3096"/>
                    <a:gd name="T9" fmla="*/ 2679 h 2982"/>
                    <a:gd name="T10" fmla="*/ 18 w 3096"/>
                    <a:gd name="T11" fmla="*/ 2435 h 2982"/>
                    <a:gd name="T12" fmla="*/ 0 w 3096"/>
                    <a:gd name="T13" fmla="*/ 2422 h 2982"/>
                    <a:gd name="T14" fmla="*/ 820 w 3096"/>
                    <a:gd name="T15" fmla="*/ 2165 h 2982"/>
                    <a:gd name="T16" fmla="*/ 1662 w 3096"/>
                    <a:gd name="T17" fmla="*/ 2102 h 2982"/>
                    <a:gd name="T18" fmla="*/ 2008 w 3096"/>
                    <a:gd name="T19" fmla="*/ 1351 h 2982"/>
                    <a:gd name="T20" fmla="*/ 2572 w 3096"/>
                    <a:gd name="T21" fmla="*/ 154 h 2982"/>
                    <a:gd name="T22" fmla="*/ 2858 w 3096"/>
                    <a:gd name="T23" fmla="*/ 27 h 2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96" h="2982">
                      <a:moveTo>
                        <a:pt x="2858" y="27"/>
                      </a:moveTo>
                      <a:cubicBezTo>
                        <a:pt x="2927" y="65"/>
                        <a:pt x="3096" y="193"/>
                        <a:pt x="3046" y="530"/>
                      </a:cubicBezTo>
                      <a:cubicBezTo>
                        <a:pt x="2995" y="866"/>
                        <a:pt x="2793" y="1517"/>
                        <a:pt x="2682" y="1768"/>
                      </a:cubicBezTo>
                      <a:cubicBezTo>
                        <a:pt x="2572" y="2020"/>
                        <a:pt x="2250" y="2715"/>
                        <a:pt x="2004" y="2848"/>
                      </a:cubicBezTo>
                      <a:cubicBezTo>
                        <a:pt x="1758" y="2982"/>
                        <a:pt x="856" y="2731"/>
                        <a:pt x="694" y="2679"/>
                      </a:cubicBezTo>
                      <a:cubicBezTo>
                        <a:pt x="533" y="2626"/>
                        <a:pt x="35" y="2449"/>
                        <a:pt x="18" y="2435"/>
                      </a:cubicBezTo>
                      <a:lnTo>
                        <a:pt x="0" y="2422"/>
                      </a:lnTo>
                      <a:lnTo>
                        <a:pt x="820" y="2165"/>
                      </a:lnTo>
                      <a:cubicBezTo>
                        <a:pt x="820" y="2165"/>
                        <a:pt x="1615" y="2118"/>
                        <a:pt x="1662" y="2102"/>
                      </a:cubicBezTo>
                      <a:cubicBezTo>
                        <a:pt x="1708" y="2085"/>
                        <a:pt x="1992" y="1391"/>
                        <a:pt x="2008" y="1351"/>
                      </a:cubicBezTo>
                      <a:cubicBezTo>
                        <a:pt x="2023" y="1310"/>
                        <a:pt x="2522" y="216"/>
                        <a:pt x="2572" y="154"/>
                      </a:cubicBezTo>
                      <a:cubicBezTo>
                        <a:pt x="2698" y="0"/>
                        <a:pt x="2858" y="27"/>
                        <a:pt x="2858" y="27"/>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94" name="Freeform 228">
                  <a:extLst>
                    <a:ext uri="{FF2B5EF4-FFF2-40B4-BE49-F238E27FC236}">
                      <a16:creationId xmlns:a16="http://schemas.microsoft.com/office/drawing/2014/main" id="{51A676B9-253A-5DAF-54B5-65D5E2C0C876}"/>
                    </a:ext>
                  </a:extLst>
                </p:cNvPr>
                <p:cNvSpPr>
                  <a:spLocks/>
                </p:cNvSpPr>
                <p:nvPr/>
              </p:nvSpPr>
              <p:spPr bwMode="auto">
                <a:xfrm>
                  <a:off x="6392609" y="4053876"/>
                  <a:ext cx="62885" cy="60152"/>
                </a:xfrm>
                <a:custGeom>
                  <a:avLst/>
                  <a:gdLst>
                    <a:gd name="T0" fmla="*/ 0 w 463"/>
                    <a:gd name="T1" fmla="*/ 443 h 443"/>
                    <a:gd name="T2" fmla="*/ 172 w 463"/>
                    <a:gd name="T3" fmla="*/ 105 h 443"/>
                    <a:gd name="T4" fmla="*/ 463 w 463"/>
                    <a:gd name="T5" fmla="*/ 0 h 443"/>
                    <a:gd name="T6" fmla="*/ 246 w 463"/>
                    <a:gd name="T7" fmla="*/ 122 h 443"/>
                    <a:gd name="T8" fmla="*/ 0 w 463"/>
                    <a:gd name="T9" fmla="*/ 443 h 443"/>
                  </a:gdLst>
                  <a:ahLst/>
                  <a:cxnLst>
                    <a:cxn ang="0">
                      <a:pos x="T0" y="T1"/>
                    </a:cxn>
                    <a:cxn ang="0">
                      <a:pos x="T2" y="T3"/>
                    </a:cxn>
                    <a:cxn ang="0">
                      <a:pos x="T4" y="T5"/>
                    </a:cxn>
                    <a:cxn ang="0">
                      <a:pos x="T6" y="T7"/>
                    </a:cxn>
                    <a:cxn ang="0">
                      <a:pos x="T8" y="T9"/>
                    </a:cxn>
                  </a:cxnLst>
                  <a:rect l="0" t="0" r="r" b="b"/>
                  <a:pathLst>
                    <a:path w="463" h="443">
                      <a:moveTo>
                        <a:pt x="0" y="443"/>
                      </a:moveTo>
                      <a:cubicBezTo>
                        <a:pt x="0" y="443"/>
                        <a:pt x="129" y="140"/>
                        <a:pt x="172" y="105"/>
                      </a:cubicBezTo>
                      <a:cubicBezTo>
                        <a:pt x="215" y="70"/>
                        <a:pt x="463" y="0"/>
                        <a:pt x="463" y="0"/>
                      </a:cubicBezTo>
                      <a:cubicBezTo>
                        <a:pt x="463" y="0"/>
                        <a:pt x="278" y="99"/>
                        <a:pt x="246" y="122"/>
                      </a:cubicBezTo>
                      <a:cubicBezTo>
                        <a:pt x="214" y="145"/>
                        <a:pt x="0" y="443"/>
                        <a:pt x="0" y="443"/>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95" name="Freeform 229">
                  <a:extLst>
                    <a:ext uri="{FF2B5EF4-FFF2-40B4-BE49-F238E27FC236}">
                      <a16:creationId xmlns:a16="http://schemas.microsoft.com/office/drawing/2014/main" id="{64C2F270-F960-736D-B00C-535BE39CCD68}"/>
                    </a:ext>
                  </a:extLst>
                </p:cNvPr>
                <p:cNvSpPr>
                  <a:spLocks/>
                </p:cNvSpPr>
                <p:nvPr/>
              </p:nvSpPr>
              <p:spPr bwMode="auto">
                <a:xfrm>
                  <a:off x="6525490" y="4325102"/>
                  <a:ext cx="240056" cy="164595"/>
                </a:xfrm>
                <a:custGeom>
                  <a:avLst/>
                  <a:gdLst>
                    <a:gd name="T0" fmla="*/ 1768 w 1768"/>
                    <a:gd name="T1" fmla="*/ 0 h 1210"/>
                    <a:gd name="T2" fmla="*/ 1086 w 1768"/>
                    <a:gd name="T3" fmla="*/ 1127 h 1210"/>
                    <a:gd name="T4" fmla="*/ 0 w 1768"/>
                    <a:gd name="T5" fmla="*/ 996 h 1210"/>
                    <a:gd name="T6" fmla="*/ 1037 w 1768"/>
                    <a:gd name="T7" fmla="*/ 1020 h 1210"/>
                    <a:gd name="T8" fmla="*/ 1768 w 1768"/>
                    <a:gd name="T9" fmla="*/ 0 h 1210"/>
                  </a:gdLst>
                  <a:ahLst/>
                  <a:cxnLst>
                    <a:cxn ang="0">
                      <a:pos x="T0" y="T1"/>
                    </a:cxn>
                    <a:cxn ang="0">
                      <a:pos x="T2" y="T3"/>
                    </a:cxn>
                    <a:cxn ang="0">
                      <a:pos x="T4" y="T5"/>
                    </a:cxn>
                    <a:cxn ang="0">
                      <a:pos x="T6" y="T7"/>
                    </a:cxn>
                    <a:cxn ang="0">
                      <a:pos x="T8" y="T9"/>
                    </a:cxn>
                  </a:cxnLst>
                  <a:rect l="0" t="0" r="r" b="b"/>
                  <a:pathLst>
                    <a:path w="1768" h="1210">
                      <a:moveTo>
                        <a:pt x="1768" y="0"/>
                      </a:moveTo>
                      <a:cubicBezTo>
                        <a:pt x="1768" y="0"/>
                        <a:pt x="1411" y="893"/>
                        <a:pt x="1086" y="1127"/>
                      </a:cubicBezTo>
                      <a:cubicBezTo>
                        <a:pt x="971" y="1210"/>
                        <a:pt x="129" y="1019"/>
                        <a:pt x="0" y="996"/>
                      </a:cubicBezTo>
                      <a:cubicBezTo>
                        <a:pt x="0" y="996"/>
                        <a:pt x="885" y="1082"/>
                        <a:pt x="1037" y="1020"/>
                      </a:cubicBezTo>
                      <a:cubicBezTo>
                        <a:pt x="1188" y="957"/>
                        <a:pt x="1518" y="434"/>
                        <a:pt x="1768" y="0"/>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96" name="Freeform 230">
                  <a:extLst>
                    <a:ext uri="{FF2B5EF4-FFF2-40B4-BE49-F238E27FC236}">
                      <a16:creationId xmlns:a16="http://schemas.microsoft.com/office/drawing/2014/main" id="{26659EA3-C52B-507E-55CE-349D4C784C11}"/>
                    </a:ext>
                  </a:extLst>
                </p:cNvPr>
                <p:cNvSpPr>
                  <a:spLocks/>
                </p:cNvSpPr>
                <p:nvPr/>
              </p:nvSpPr>
              <p:spPr bwMode="auto">
                <a:xfrm>
                  <a:off x="6495960" y="4278621"/>
                  <a:ext cx="173892" cy="110458"/>
                </a:xfrm>
                <a:custGeom>
                  <a:avLst/>
                  <a:gdLst>
                    <a:gd name="T0" fmla="*/ 1085 w 1284"/>
                    <a:gd name="T1" fmla="*/ 749 h 816"/>
                    <a:gd name="T2" fmla="*/ 0 w 1284"/>
                    <a:gd name="T3" fmla="*/ 762 h 816"/>
                    <a:gd name="T4" fmla="*/ 306 w 1284"/>
                    <a:gd name="T5" fmla="*/ 713 h 816"/>
                    <a:gd name="T6" fmla="*/ 964 w 1284"/>
                    <a:gd name="T7" fmla="*/ 670 h 816"/>
                    <a:gd name="T8" fmla="*/ 1284 w 1284"/>
                    <a:gd name="T9" fmla="*/ 0 h 816"/>
                    <a:gd name="T10" fmla="*/ 1085 w 1284"/>
                    <a:gd name="T11" fmla="*/ 749 h 816"/>
                  </a:gdLst>
                  <a:ahLst/>
                  <a:cxnLst>
                    <a:cxn ang="0">
                      <a:pos x="T0" y="T1"/>
                    </a:cxn>
                    <a:cxn ang="0">
                      <a:pos x="T2" y="T3"/>
                    </a:cxn>
                    <a:cxn ang="0">
                      <a:pos x="T4" y="T5"/>
                    </a:cxn>
                    <a:cxn ang="0">
                      <a:pos x="T6" y="T7"/>
                    </a:cxn>
                    <a:cxn ang="0">
                      <a:pos x="T8" y="T9"/>
                    </a:cxn>
                    <a:cxn ang="0">
                      <a:pos x="T10" y="T11"/>
                    </a:cxn>
                  </a:cxnLst>
                  <a:rect l="0" t="0" r="r" b="b"/>
                  <a:pathLst>
                    <a:path w="1284" h="816">
                      <a:moveTo>
                        <a:pt x="1085" y="749"/>
                      </a:moveTo>
                      <a:cubicBezTo>
                        <a:pt x="1005" y="816"/>
                        <a:pt x="0" y="762"/>
                        <a:pt x="0" y="762"/>
                      </a:cubicBezTo>
                      <a:lnTo>
                        <a:pt x="306" y="713"/>
                      </a:lnTo>
                      <a:cubicBezTo>
                        <a:pt x="306" y="713"/>
                        <a:pt x="906" y="679"/>
                        <a:pt x="964" y="670"/>
                      </a:cubicBezTo>
                      <a:cubicBezTo>
                        <a:pt x="964" y="670"/>
                        <a:pt x="1101" y="446"/>
                        <a:pt x="1284" y="0"/>
                      </a:cubicBezTo>
                      <a:cubicBezTo>
                        <a:pt x="1247" y="134"/>
                        <a:pt x="1165" y="682"/>
                        <a:pt x="1085" y="749"/>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97" name="Freeform 242">
                  <a:extLst>
                    <a:ext uri="{FF2B5EF4-FFF2-40B4-BE49-F238E27FC236}">
                      <a16:creationId xmlns:a16="http://schemas.microsoft.com/office/drawing/2014/main" id="{489F3209-0728-6390-41B2-66FB39CD805E}"/>
                    </a:ext>
                  </a:extLst>
                </p:cNvPr>
                <p:cNvSpPr>
                  <a:spLocks/>
                </p:cNvSpPr>
                <p:nvPr/>
              </p:nvSpPr>
              <p:spPr bwMode="auto">
                <a:xfrm>
                  <a:off x="6306211" y="4287917"/>
                  <a:ext cx="51949" cy="32810"/>
                </a:xfrm>
                <a:custGeom>
                  <a:avLst/>
                  <a:gdLst>
                    <a:gd name="T0" fmla="*/ 383 w 383"/>
                    <a:gd name="T1" fmla="*/ 230 h 238"/>
                    <a:gd name="T2" fmla="*/ 205 w 383"/>
                    <a:gd name="T3" fmla="*/ 76 h 238"/>
                    <a:gd name="T4" fmla="*/ 68 w 383"/>
                    <a:gd name="T5" fmla="*/ 16 h 238"/>
                    <a:gd name="T6" fmla="*/ 44 w 383"/>
                    <a:gd name="T7" fmla="*/ 72 h 238"/>
                    <a:gd name="T8" fmla="*/ 246 w 383"/>
                    <a:gd name="T9" fmla="*/ 238 h 238"/>
                    <a:gd name="T10" fmla="*/ 383 w 383"/>
                    <a:gd name="T11" fmla="*/ 230 h 238"/>
                  </a:gdLst>
                  <a:ahLst/>
                  <a:cxnLst>
                    <a:cxn ang="0">
                      <a:pos x="T0" y="T1"/>
                    </a:cxn>
                    <a:cxn ang="0">
                      <a:pos x="T2" y="T3"/>
                    </a:cxn>
                    <a:cxn ang="0">
                      <a:pos x="T4" y="T5"/>
                    </a:cxn>
                    <a:cxn ang="0">
                      <a:pos x="T6" y="T7"/>
                    </a:cxn>
                    <a:cxn ang="0">
                      <a:pos x="T8" y="T9"/>
                    </a:cxn>
                    <a:cxn ang="0">
                      <a:pos x="T10" y="T11"/>
                    </a:cxn>
                  </a:cxnLst>
                  <a:rect l="0" t="0" r="r" b="b"/>
                  <a:pathLst>
                    <a:path w="383" h="238">
                      <a:moveTo>
                        <a:pt x="383" y="230"/>
                      </a:moveTo>
                      <a:cubicBezTo>
                        <a:pt x="383" y="230"/>
                        <a:pt x="243" y="102"/>
                        <a:pt x="205" y="76"/>
                      </a:cubicBezTo>
                      <a:cubicBezTo>
                        <a:pt x="167" y="49"/>
                        <a:pt x="103" y="33"/>
                        <a:pt x="68" y="16"/>
                      </a:cubicBezTo>
                      <a:cubicBezTo>
                        <a:pt x="32" y="0"/>
                        <a:pt x="0" y="34"/>
                        <a:pt x="44" y="72"/>
                      </a:cubicBezTo>
                      <a:cubicBezTo>
                        <a:pt x="84" y="107"/>
                        <a:pt x="246" y="238"/>
                        <a:pt x="246" y="238"/>
                      </a:cubicBezTo>
                      <a:lnTo>
                        <a:pt x="383" y="230"/>
                      </a:lnTo>
                    </a:path>
                  </a:pathLst>
                </a:custGeom>
                <a:solidFill>
                  <a:srgbClr val="D0D0D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98" name="Freeform 248">
                  <a:extLst>
                    <a:ext uri="{FF2B5EF4-FFF2-40B4-BE49-F238E27FC236}">
                      <a16:creationId xmlns:a16="http://schemas.microsoft.com/office/drawing/2014/main" id="{5E82804E-3941-3F6F-FC38-7E36BE0ACD95}"/>
                    </a:ext>
                  </a:extLst>
                </p:cNvPr>
                <p:cNvSpPr>
                  <a:spLocks/>
                </p:cNvSpPr>
                <p:nvPr/>
              </p:nvSpPr>
              <p:spPr bwMode="auto">
                <a:xfrm>
                  <a:off x="6401359" y="4400017"/>
                  <a:ext cx="278334" cy="80930"/>
                </a:xfrm>
                <a:custGeom>
                  <a:avLst/>
                  <a:gdLst>
                    <a:gd name="T0" fmla="*/ 336 w 2050"/>
                    <a:gd name="T1" fmla="*/ 0 h 596"/>
                    <a:gd name="T2" fmla="*/ 808 w 2050"/>
                    <a:gd name="T3" fmla="*/ 224 h 596"/>
                    <a:gd name="T4" fmla="*/ 2050 w 2050"/>
                    <a:gd name="T5" fmla="*/ 445 h 596"/>
                    <a:gd name="T6" fmla="*/ 1859 w 2050"/>
                    <a:gd name="T7" fmla="*/ 586 h 596"/>
                    <a:gd name="T8" fmla="*/ 684 w 2050"/>
                    <a:gd name="T9" fmla="*/ 401 h 596"/>
                    <a:gd name="T10" fmla="*/ 0 w 2050"/>
                    <a:gd name="T11" fmla="*/ 106 h 596"/>
                    <a:gd name="T12" fmla="*/ 336 w 2050"/>
                    <a:gd name="T13" fmla="*/ 0 h 596"/>
                  </a:gdLst>
                  <a:ahLst/>
                  <a:cxnLst>
                    <a:cxn ang="0">
                      <a:pos x="T0" y="T1"/>
                    </a:cxn>
                    <a:cxn ang="0">
                      <a:pos x="T2" y="T3"/>
                    </a:cxn>
                    <a:cxn ang="0">
                      <a:pos x="T4" y="T5"/>
                    </a:cxn>
                    <a:cxn ang="0">
                      <a:pos x="T6" y="T7"/>
                    </a:cxn>
                    <a:cxn ang="0">
                      <a:pos x="T8" y="T9"/>
                    </a:cxn>
                    <a:cxn ang="0">
                      <a:pos x="T10" y="T11"/>
                    </a:cxn>
                    <a:cxn ang="0">
                      <a:pos x="T12" y="T13"/>
                    </a:cxn>
                  </a:cxnLst>
                  <a:rect l="0" t="0" r="r" b="b"/>
                  <a:pathLst>
                    <a:path w="2050" h="596">
                      <a:moveTo>
                        <a:pt x="336" y="0"/>
                      </a:moveTo>
                      <a:cubicBezTo>
                        <a:pt x="336" y="0"/>
                        <a:pt x="544" y="160"/>
                        <a:pt x="808" y="224"/>
                      </a:cubicBezTo>
                      <a:cubicBezTo>
                        <a:pt x="1073" y="288"/>
                        <a:pt x="1792" y="512"/>
                        <a:pt x="2050" y="445"/>
                      </a:cubicBezTo>
                      <a:cubicBezTo>
                        <a:pt x="2050" y="445"/>
                        <a:pt x="1950" y="576"/>
                        <a:pt x="1859" y="586"/>
                      </a:cubicBezTo>
                      <a:cubicBezTo>
                        <a:pt x="1769" y="596"/>
                        <a:pt x="939" y="465"/>
                        <a:pt x="684" y="401"/>
                      </a:cubicBezTo>
                      <a:cubicBezTo>
                        <a:pt x="430" y="338"/>
                        <a:pt x="0" y="106"/>
                        <a:pt x="0" y="106"/>
                      </a:cubicBezTo>
                      <a:lnTo>
                        <a:pt x="336" y="0"/>
                      </a:ln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999" name="Freeform 249">
                  <a:extLst>
                    <a:ext uri="{FF2B5EF4-FFF2-40B4-BE49-F238E27FC236}">
                      <a16:creationId xmlns:a16="http://schemas.microsoft.com/office/drawing/2014/main" id="{FB42684E-7359-570F-ACA3-D9DF90D9B872}"/>
                    </a:ext>
                  </a:extLst>
                </p:cNvPr>
                <p:cNvSpPr>
                  <a:spLocks/>
                </p:cNvSpPr>
                <p:nvPr/>
              </p:nvSpPr>
              <p:spPr bwMode="auto">
                <a:xfrm>
                  <a:off x="6399719" y="4375411"/>
                  <a:ext cx="164049" cy="65073"/>
                </a:xfrm>
                <a:custGeom>
                  <a:avLst/>
                  <a:gdLst>
                    <a:gd name="T0" fmla="*/ 0 w 1210"/>
                    <a:gd name="T1" fmla="*/ 263 h 480"/>
                    <a:gd name="T2" fmla="*/ 381 w 1210"/>
                    <a:gd name="T3" fmla="*/ 464 h 480"/>
                    <a:gd name="T4" fmla="*/ 1210 w 1210"/>
                    <a:gd name="T5" fmla="*/ 0 h 480"/>
                    <a:gd name="T6" fmla="*/ 864 w 1210"/>
                    <a:gd name="T7" fmla="*/ 9 h 480"/>
                    <a:gd name="T8" fmla="*/ 0 w 1210"/>
                    <a:gd name="T9" fmla="*/ 263 h 480"/>
                  </a:gdLst>
                  <a:ahLst/>
                  <a:cxnLst>
                    <a:cxn ang="0">
                      <a:pos x="T0" y="T1"/>
                    </a:cxn>
                    <a:cxn ang="0">
                      <a:pos x="T2" y="T3"/>
                    </a:cxn>
                    <a:cxn ang="0">
                      <a:pos x="T4" y="T5"/>
                    </a:cxn>
                    <a:cxn ang="0">
                      <a:pos x="T6" y="T7"/>
                    </a:cxn>
                    <a:cxn ang="0">
                      <a:pos x="T8" y="T9"/>
                    </a:cxn>
                  </a:cxnLst>
                  <a:rect l="0" t="0" r="r" b="b"/>
                  <a:pathLst>
                    <a:path w="1210" h="480">
                      <a:moveTo>
                        <a:pt x="0" y="263"/>
                      </a:moveTo>
                      <a:cubicBezTo>
                        <a:pt x="0" y="263"/>
                        <a:pt x="231" y="382"/>
                        <a:pt x="381" y="464"/>
                      </a:cubicBezTo>
                      <a:cubicBezTo>
                        <a:pt x="410" y="480"/>
                        <a:pt x="1110" y="50"/>
                        <a:pt x="1210" y="0"/>
                      </a:cubicBezTo>
                      <a:lnTo>
                        <a:pt x="864" y="9"/>
                      </a:lnTo>
                      <a:lnTo>
                        <a:pt x="0" y="263"/>
                      </a:ln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1000" name="Freeform 250">
                  <a:extLst>
                    <a:ext uri="{FF2B5EF4-FFF2-40B4-BE49-F238E27FC236}">
                      <a16:creationId xmlns:a16="http://schemas.microsoft.com/office/drawing/2014/main" id="{E39C22D9-ABC8-D1E5-529F-07309BCD6F30}"/>
                    </a:ext>
                  </a:extLst>
                </p:cNvPr>
                <p:cNvSpPr>
                  <a:spLocks/>
                </p:cNvSpPr>
                <p:nvPr/>
              </p:nvSpPr>
              <p:spPr bwMode="auto">
                <a:xfrm>
                  <a:off x="6277776" y="4310884"/>
                  <a:ext cx="341767" cy="112100"/>
                </a:xfrm>
                <a:custGeom>
                  <a:avLst/>
                  <a:gdLst>
                    <a:gd name="T0" fmla="*/ 98 w 2516"/>
                    <a:gd name="T1" fmla="*/ 687 h 825"/>
                    <a:gd name="T2" fmla="*/ 133 w 2516"/>
                    <a:gd name="T3" fmla="*/ 257 h 825"/>
                    <a:gd name="T4" fmla="*/ 652 w 2516"/>
                    <a:gd name="T5" fmla="*/ 29 h 825"/>
                    <a:gd name="T6" fmla="*/ 1260 w 2516"/>
                    <a:gd name="T7" fmla="*/ 172 h 825"/>
                    <a:gd name="T8" fmla="*/ 2316 w 2516"/>
                    <a:gd name="T9" fmla="*/ 107 h 825"/>
                    <a:gd name="T10" fmla="*/ 2445 w 2516"/>
                    <a:gd name="T11" fmla="*/ 356 h 825"/>
                    <a:gd name="T12" fmla="*/ 1953 w 2516"/>
                    <a:gd name="T13" fmla="*/ 513 h 825"/>
                    <a:gd name="T14" fmla="*/ 1016 w 2516"/>
                    <a:gd name="T15" fmla="*/ 782 h 825"/>
                    <a:gd name="T16" fmla="*/ 98 w 2516"/>
                    <a:gd name="T17" fmla="*/ 687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6" h="825">
                      <a:moveTo>
                        <a:pt x="98" y="687"/>
                      </a:moveTo>
                      <a:cubicBezTo>
                        <a:pt x="82" y="654"/>
                        <a:pt x="0" y="405"/>
                        <a:pt x="133" y="257"/>
                      </a:cubicBezTo>
                      <a:cubicBezTo>
                        <a:pt x="283" y="89"/>
                        <a:pt x="397" y="0"/>
                        <a:pt x="652" y="29"/>
                      </a:cubicBezTo>
                      <a:cubicBezTo>
                        <a:pt x="908" y="58"/>
                        <a:pt x="1047" y="150"/>
                        <a:pt x="1260" y="172"/>
                      </a:cubicBezTo>
                      <a:cubicBezTo>
                        <a:pt x="1639" y="210"/>
                        <a:pt x="2287" y="109"/>
                        <a:pt x="2316" y="107"/>
                      </a:cubicBezTo>
                      <a:cubicBezTo>
                        <a:pt x="2344" y="104"/>
                        <a:pt x="2516" y="335"/>
                        <a:pt x="2445" y="356"/>
                      </a:cubicBezTo>
                      <a:cubicBezTo>
                        <a:pt x="2375" y="376"/>
                        <a:pt x="2015" y="479"/>
                        <a:pt x="1953" y="513"/>
                      </a:cubicBezTo>
                      <a:cubicBezTo>
                        <a:pt x="1891" y="547"/>
                        <a:pt x="1104" y="789"/>
                        <a:pt x="1016" y="782"/>
                      </a:cubicBezTo>
                      <a:cubicBezTo>
                        <a:pt x="929" y="775"/>
                        <a:pt x="168" y="825"/>
                        <a:pt x="98" y="687"/>
                      </a:cubicBezTo>
                    </a:path>
                  </a:pathLst>
                </a:custGeom>
                <a:solidFill>
                  <a:srgbClr val="D0D0D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1001" name="Freeform 253">
                  <a:extLst>
                    <a:ext uri="{FF2B5EF4-FFF2-40B4-BE49-F238E27FC236}">
                      <a16:creationId xmlns:a16="http://schemas.microsoft.com/office/drawing/2014/main" id="{0C38EC2F-EA34-62F9-171E-E6FCA48B4D7E}"/>
                    </a:ext>
                  </a:extLst>
                </p:cNvPr>
                <p:cNvSpPr>
                  <a:spLocks/>
                </p:cNvSpPr>
                <p:nvPr/>
              </p:nvSpPr>
              <p:spPr bwMode="auto">
                <a:xfrm>
                  <a:off x="6404094" y="4386893"/>
                  <a:ext cx="121396" cy="43199"/>
                </a:xfrm>
                <a:custGeom>
                  <a:avLst/>
                  <a:gdLst>
                    <a:gd name="T0" fmla="*/ 0 w 896"/>
                    <a:gd name="T1" fmla="*/ 214 h 320"/>
                    <a:gd name="T2" fmla="*/ 220 w 896"/>
                    <a:gd name="T3" fmla="*/ 320 h 320"/>
                    <a:gd name="T4" fmla="*/ 415 w 896"/>
                    <a:gd name="T5" fmla="*/ 236 h 320"/>
                    <a:gd name="T6" fmla="*/ 896 w 896"/>
                    <a:gd name="T7" fmla="*/ 0 h 320"/>
                    <a:gd name="T8" fmla="*/ 0 w 896"/>
                    <a:gd name="T9" fmla="*/ 214 h 320"/>
                  </a:gdLst>
                  <a:ahLst/>
                  <a:cxnLst>
                    <a:cxn ang="0">
                      <a:pos x="T0" y="T1"/>
                    </a:cxn>
                    <a:cxn ang="0">
                      <a:pos x="T2" y="T3"/>
                    </a:cxn>
                    <a:cxn ang="0">
                      <a:pos x="T4" y="T5"/>
                    </a:cxn>
                    <a:cxn ang="0">
                      <a:pos x="T6" y="T7"/>
                    </a:cxn>
                    <a:cxn ang="0">
                      <a:pos x="T8" y="T9"/>
                    </a:cxn>
                  </a:cxnLst>
                  <a:rect l="0" t="0" r="r" b="b"/>
                  <a:pathLst>
                    <a:path w="896" h="320">
                      <a:moveTo>
                        <a:pt x="0" y="214"/>
                      </a:moveTo>
                      <a:lnTo>
                        <a:pt x="220" y="320"/>
                      </a:lnTo>
                      <a:cubicBezTo>
                        <a:pt x="220" y="320"/>
                        <a:pt x="380" y="253"/>
                        <a:pt x="415" y="236"/>
                      </a:cubicBezTo>
                      <a:cubicBezTo>
                        <a:pt x="551" y="172"/>
                        <a:pt x="896" y="0"/>
                        <a:pt x="896" y="0"/>
                      </a:cubicBezTo>
                      <a:lnTo>
                        <a:pt x="0" y="214"/>
                      </a:ln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1002" name="Freeform 256">
                  <a:extLst>
                    <a:ext uri="{FF2B5EF4-FFF2-40B4-BE49-F238E27FC236}">
                      <a16:creationId xmlns:a16="http://schemas.microsoft.com/office/drawing/2014/main" id="{0C36515E-40EA-EEB3-AC5F-8ED4582ABA99}"/>
                    </a:ext>
                  </a:extLst>
                </p:cNvPr>
                <p:cNvSpPr>
                  <a:spLocks/>
                </p:cNvSpPr>
                <p:nvPr/>
              </p:nvSpPr>
              <p:spPr bwMode="auto">
                <a:xfrm>
                  <a:off x="6658916" y="4094889"/>
                  <a:ext cx="166782" cy="377858"/>
                </a:xfrm>
                <a:custGeom>
                  <a:avLst/>
                  <a:gdLst>
                    <a:gd name="T0" fmla="*/ 901 w 1227"/>
                    <a:gd name="T1" fmla="*/ 2 h 2778"/>
                    <a:gd name="T2" fmla="*/ 1133 w 1227"/>
                    <a:gd name="T3" fmla="*/ 500 h 2778"/>
                    <a:gd name="T4" fmla="*/ 522 w 1227"/>
                    <a:gd name="T5" fmla="*/ 2069 h 2778"/>
                    <a:gd name="T6" fmla="*/ 73 w 1227"/>
                    <a:gd name="T7" fmla="*/ 2410 h 2778"/>
                    <a:gd name="T8" fmla="*/ 901 w 1227"/>
                    <a:gd name="T9" fmla="*/ 2 h 2778"/>
                  </a:gdLst>
                  <a:ahLst/>
                  <a:cxnLst>
                    <a:cxn ang="0">
                      <a:pos x="T0" y="T1"/>
                    </a:cxn>
                    <a:cxn ang="0">
                      <a:pos x="T2" y="T3"/>
                    </a:cxn>
                    <a:cxn ang="0">
                      <a:pos x="T4" y="T5"/>
                    </a:cxn>
                    <a:cxn ang="0">
                      <a:pos x="T6" y="T7"/>
                    </a:cxn>
                    <a:cxn ang="0">
                      <a:pos x="T8" y="T9"/>
                    </a:cxn>
                  </a:cxnLst>
                  <a:rect l="0" t="0" r="r" b="b"/>
                  <a:pathLst>
                    <a:path w="1227" h="2778">
                      <a:moveTo>
                        <a:pt x="901" y="2"/>
                      </a:moveTo>
                      <a:cubicBezTo>
                        <a:pt x="992" y="0"/>
                        <a:pt x="1227" y="103"/>
                        <a:pt x="1133" y="500"/>
                      </a:cubicBezTo>
                      <a:cubicBezTo>
                        <a:pt x="1040" y="897"/>
                        <a:pt x="836" y="1567"/>
                        <a:pt x="522" y="2069"/>
                      </a:cubicBezTo>
                      <a:cubicBezTo>
                        <a:pt x="220" y="2550"/>
                        <a:pt x="0" y="2778"/>
                        <a:pt x="73" y="2410"/>
                      </a:cubicBezTo>
                      <a:cubicBezTo>
                        <a:pt x="134" y="2104"/>
                        <a:pt x="526" y="11"/>
                        <a:pt x="901" y="2"/>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1003" name="Freeform 258">
                  <a:extLst>
                    <a:ext uri="{FF2B5EF4-FFF2-40B4-BE49-F238E27FC236}">
                      <a16:creationId xmlns:a16="http://schemas.microsoft.com/office/drawing/2014/main" id="{DDDAA4C0-3DAA-3A68-EFB5-F63DE8582513}"/>
                    </a:ext>
                  </a:extLst>
                </p:cNvPr>
                <p:cNvSpPr>
                  <a:spLocks/>
                </p:cNvSpPr>
                <p:nvPr/>
              </p:nvSpPr>
              <p:spPr bwMode="auto">
                <a:xfrm>
                  <a:off x="6282697" y="4313071"/>
                  <a:ext cx="222012" cy="107177"/>
                </a:xfrm>
                <a:custGeom>
                  <a:avLst/>
                  <a:gdLst>
                    <a:gd name="T0" fmla="*/ 1571 w 1638"/>
                    <a:gd name="T1" fmla="*/ 154 h 789"/>
                    <a:gd name="T2" fmla="*/ 1638 w 1638"/>
                    <a:gd name="T3" fmla="*/ 665 h 789"/>
                    <a:gd name="T4" fmla="*/ 952 w 1638"/>
                    <a:gd name="T5" fmla="*/ 762 h 789"/>
                    <a:gd name="T6" fmla="*/ 86 w 1638"/>
                    <a:gd name="T7" fmla="*/ 702 h 789"/>
                    <a:gd name="T8" fmla="*/ 2 w 1638"/>
                    <a:gd name="T9" fmla="*/ 229 h 789"/>
                    <a:gd name="T10" fmla="*/ 282 w 1638"/>
                    <a:gd name="T11" fmla="*/ 48 h 789"/>
                    <a:gd name="T12" fmla="*/ 594 w 1638"/>
                    <a:gd name="T13" fmla="*/ 17 h 789"/>
                    <a:gd name="T14" fmla="*/ 1118 w 1638"/>
                    <a:gd name="T15" fmla="*/ 139 h 789"/>
                    <a:gd name="T16" fmla="*/ 1571 w 1638"/>
                    <a:gd name="T17" fmla="*/ 154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8" h="789">
                      <a:moveTo>
                        <a:pt x="1571" y="154"/>
                      </a:moveTo>
                      <a:cubicBezTo>
                        <a:pt x="1571" y="154"/>
                        <a:pt x="1629" y="650"/>
                        <a:pt x="1638" y="665"/>
                      </a:cubicBezTo>
                      <a:cubicBezTo>
                        <a:pt x="1618" y="673"/>
                        <a:pt x="1006" y="764"/>
                        <a:pt x="952" y="762"/>
                      </a:cubicBezTo>
                      <a:cubicBezTo>
                        <a:pt x="899" y="759"/>
                        <a:pt x="168" y="789"/>
                        <a:pt x="86" y="702"/>
                      </a:cubicBezTo>
                      <a:cubicBezTo>
                        <a:pt x="5" y="614"/>
                        <a:pt x="0" y="264"/>
                        <a:pt x="2" y="229"/>
                      </a:cubicBezTo>
                      <a:cubicBezTo>
                        <a:pt x="4" y="195"/>
                        <a:pt x="265" y="53"/>
                        <a:pt x="282" y="48"/>
                      </a:cubicBezTo>
                      <a:cubicBezTo>
                        <a:pt x="298" y="43"/>
                        <a:pt x="502" y="0"/>
                        <a:pt x="594" y="17"/>
                      </a:cubicBezTo>
                      <a:cubicBezTo>
                        <a:pt x="686" y="34"/>
                        <a:pt x="1011" y="122"/>
                        <a:pt x="1118" y="139"/>
                      </a:cubicBezTo>
                      <a:cubicBezTo>
                        <a:pt x="1226" y="156"/>
                        <a:pt x="1477" y="177"/>
                        <a:pt x="1571" y="154"/>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1004" name="Freeform 259">
                  <a:extLst>
                    <a:ext uri="{FF2B5EF4-FFF2-40B4-BE49-F238E27FC236}">
                      <a16:creationId xmlns:a16="http://schemas.microsoft.com/office/drawing/2014/main" id="{300B3F92-90EC-0733-C731-CB231ACBE02C}"/>
                    </a:ext>
                  </a:extLst>
                </p:cNvPr>
                <p:cNvSpPr>
                  <a:spLocks/>
                </p:cNvSpPr>
                <p:nvPr/>
              </p:nvSpPr>
              <p:spPr bwMode="auto">
                <a:xfrm>
                  <a:off x="6316600" y="4311431"/>
                  <a:ext cx="180453" cy="32810"/>
                </a:xfrm>
                <a:custGeom>
                  <a:avLst/>
                  <a:gdLst>
                    <a:gd name="T0" fmla="*/ 707 w 1331"/>
                    <a:gd name="T1" fmla="*/ 89 h 240"/>
                    <a:gd name="T2" fmla="*/ 197 w 1331"/>
                    <a:gd name="T3" fmla="*/ 19 h 240"/>
                    <a:gd name="T4" fmla="*/ 0 w 1331"/>
                    <a:gd name="T5" fmla="*/ 69 h 240"/>
                    <a:gd name="T6" fmla="*/ 1004 w 1331"/>
                    <a:gd name="T7" fmla="*/ 219 h 240"/>
                    <a:gd name="T8" fmla="*/ 1331 w 1331"/>
                    <a:gd name="T9" fmla="*/ 235 h 240"/>
                    <a:gd name="T10" fmla="*/ 1328 w 1331"/>
                    <a:gd name="T11" fmla="*/ 160 h 240"/>
                    <a:gd name="T12" fmla="*/ 707 w 1331"/>
                    <a:gd name="T13" fmla="*/ 89 h 240"/>
                  </a:gdLst>
                  <a:ahLst/>
                  <a:cxnLst>
                    <a:cxn ang="0">
                      <a:pos x="T0" y="T1"/>
                    </a:cxn>
                    <a:cxn ang="0">
                      <a:pos x="T2" y="T3"/>
                    </a:cxn>
                    <a:cxn ang="0">
                      <a:pos x="T4" y="T5"/>
                    </a:cxn>
                    <a:cxn ang="0">
                      <a:pos x="T6" y="T7"/>
                    </a:cxn>
                    <a:cxn ang="0">
                      <a:pos x="T8" y="T9"/>
                    </a:cxn>
                    <a:cxn ang="0">
                      <a:pos x="T10" y="T11"/>
                    </a:cxn>
                    <a:cxn ang="0">
                      <a:pos x="T12" y="T13"/>
                    </a:cxn>
                  </a:cxnLst>
                  <a:rect l="0" t="0" r="r" b="b"/>
                  <a:pathLst>
                    <a:path w="1331" h="240">
                      <a:moveTo>
                        <a:pt x="707" y="89"/>
                      </a:moveTo>
                      <a:cubicBezTo>
                        <a:pt x="539" y="42"/>
                        <a:pt x="343" y="3"/>
                        <a:pt x="197" y="19"/>
                      </a:cubicBezTo>
                      <a:cubicBezTo>
                        <a:pt x="84" y="32"/>
                        <a:pt x="0" y="69"/>
                        <a:pt x="0" y="69"/>
                      </a:cubicBezTo>
                      <a:cubicBezTo>
                        <a:pt x="437" y="0"/>
                        <a:pt x="687" y="178"/>
                        <a:pt x="1004" y="219"/>
                      </a:cubicBezTo>
                      <a:cubicBezTo>
                        <a:pt x="1132" y="236"/>
                        <a:pt x="1237" y="240"/>
                        <a:pt x="1331" y="235"/>
                      </a:cubicBezTo>
                      <a:cubicBezTo>
                        <a:pt x="1328" y="202"/>
                        <a:pt x="1328" y="182"/>
                        <a:pt x="1328" y="160"/>
                      </a:cubicBezTo>
                      <a:cubicBezTo>
                        <a:pt x="1153" y="163"/>
                        <a:pt x="933" y="152"/>
                        <a:pt x="707" y="89"/>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1005" name="Freeform 260">
                  <a:extLst>
                    <a:ext uri="{FF2B5EF4-FFF2-40B4-BE49-F238E27FC236}">
                      <a16:creationId xmlns:a16="http://schemas.microsoft.com/office/drawing/2014/main" id="{59D5D3F8-6640-B66B-DF22-7C4B86CF3419}"/>
                    </a:ext>
                  </a:extLst>
                </p:cNvPr>
                <p:cNvSpPr>
                  <a:spLocks/>
                </p:cNvSpPr>
                <p:nvPr/>
              </p:nvSpPr>
              <p:spPr bwMode="auto">
                <a:xfrm>
                  <a:off x="6283791" y="4366659"/>
                  <a:ext cx="220919" cy="53042"/>
                </a:xfrm>
                <a:custGeom>
                  <a:avLst/>
                  <a:gdLst>
                    <a:gd name="T0" fmla="*/ 1614 w 1630"/>
                    <a:gd name="T1" fmla="*/ 167 h 387"/>
                    <a:gd name="T2" fmla="*/ 676 w 1630"/>
                    <a:gd name="T3" fmla="*/ 255 h 387"/>
                    <a:gd name="T4" fmla="*/ 0 w 1630"/>
                    <a:gd name="T5" fmla="*/ 0 h 387"/>
                    <a:gd name="T6" fmla="*/ 79 w 1630"/>
                    <a:gd name="T7" fmla="*/ 306 h 387"/>
                    <a:gd name="T8" fmla="*/ 487 w 1630"/>
                    <a:gd name="T9" fmla="*/ 385 h 387"/>
                    <a:gd name="T10" fmla="*/ 962 w 1630"/>
                    <a:gd name="T11" fmla="*/ 382 h 387"/>
                    <a:gd name="T12" fmla="*/ 1630 w 1630"/>
                    <a:gd name="T13" fmla="*/ 268 h 387"/>
                    <a:gd name="T14" fmla="*/ 1614 w 1630"/>
                    <a:gd name="T15" fmla="*/ 167 h 3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0" h="387">
                      <a:moveTo>
                        <a:pt x="1614" y="167"/>
                      </a:moveTo>
                      <a:cubicBezTo>
                        <a:pt x="1387" y="209"/>
                        <a:pt x="1048" y="259"/>
                        <a:pt x="676" y="255"/>
                      </a:cubicBezTo>
                      <a:cubicBezTo>
                        <a:pt x="437" y="253"/>
                        <a:pt x="103" y="199"/>
                        <a:pt x="0" y="0"/>
                      </a:cubicBezTo>
                      <a:cubicBezTo>
                        <a:pt x="0" y="0"/>
                        <a:pt x="8" y="247"/>
                        <a:pt x="79" y="306"/>
                      </a:cubicBezTo>
                      <a:cubicBezTo>
                        <a:pt x="144" y="361"/>
                        <a:pt x="456" y="383"/>
                        <a:pt x="487" y="385"/>
                      </a:cubicBezTo>
                      <a:cubicBezTo>
                        <a:pt x="519" y="387"/>
                        <a:pt x="929" y="383"/>
                        <a:pt x="962" y="382"/>
                      </a:cubicBezTo>
                      <a:cubicBezTo>
                        <a:pt x="1106" y="378"/>
                        <a:pt x="1410" y="327"/>
                        <a:pt x="1630" y="268"/>
                      </a:cubicBezTo>
                      <a:cubicBezTo>
                        <a:pt x="1627" y="251"/>
                        <a:pt x="1616" y="183"/>
                        <a:pt x="1614" y="167"/>
                      </a:cubicBezTo>
                    </a:path>
                  </a:pathLst>
                </a:custGeom>
                <a:solidFill>
                  <a:srgbClr val="00A9F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1006" name="Freeform 261">
                  <a:extLst>
                    <a:ext uri="{FF2B5EF4-FFF2-40B4-BE49-F238E27FC236}">
                      <a16:creationId xmlns:a16="http://schemas.microsoft.com/office/drawing/2014/main" id="{5A4702BF-CBC1-C83F-BFE7-F48460D0AAA3}"/>
                    </a:ext>
                  </a:extLst>
                </p:cNvPr>
                <p:cNvSpPr>
                  <a:spLocks/>
                </p:cNvSpPr>
                <p:nvPr/>
              </p:nvSpPr>
              <p:spPr bwMode="auto">
                <a:xfrm>
                  <a:off x="6582907" y="4003567"/>
                  <a:ext cx="126863" cy="153659"/>
                </a:xfrm>
                <a:custGeom>
                  <a:avLst/>
                  <a:gdLst>
                    <a:gd name="T0" fmla="*/ 0 w 933"/>
                    <a:gd name="T1" fmla="*/ 1131 h 1131"/>
                    <a:gd name="T2" fmla="*/ 497 w 933"/>
                    <a:gd name="T3" fmla="*/ 593 h 1131"/>
                    <a:gd name="T4" fmla="*/ 617 w 933"/>
                    <a:gd name="T5" fmla="*/ 560 h 1131"/>
                    <a:gd name="T6" fmla="*/ 814 w 933"/>
                    <a:gd name="T7" fmla="*/ 845 h 1131"/>
                    <a:gd name="T8" fmla="*/ 898 w 933"/>
                    <a:gd name="T9" fmla="*/ 340 h 1131"/>
                    <a:gd name="T10" fmla="*/ 629 w 933"/>
                    <a:gd name="T11" fmla="*/ 71 h 1131"/>
                    <a:gd name="T12" fmla="*/ 463 w 933"/>
                    <a:gd name="T13" fmla="*/ 0 h 1131"/>
                    <a:gd name="T14" fmla="*/ 564 w 933"/>
                    <a:gd name="T15" fmla="*/ 384 h 1131"/>
                    <a:gd name="T16" fmla="*/ 0 w 933"/>
                    <a:gd name="T17" fmla="*/ 1131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3" h="1131">
                      <a:moveTo>
                        <a:pt x="0" y="1131"/>
                      </a:moveTo>
                      <a:cubicBezTo>
                        <a:pt x="0" y="1131"/>
                        <a:pt x="468" y="593"/>
                        <a:pt x="497" y="593"/>
                      </a:cubicBezTo>
                      <a:cubicBezTo>
                        <a:pt x="525" y="594"/>
                        <a:pt x="617" y="560"/>
                        <a:pt x="617" y="560"/>
                      </a:cubicBezTo>
                      <a:cubicBezTo>
                        <a:pt x="617" y="560"/>
                        <a:pt x="749" y="758"/>
                        <a:pt x="814" y="845"/>
                      </a:cubicBezTo>
                      <a:cubicBezTo>
                        <a:pt x="814" y="845"/>
                        <a:pt x="933" y="394"/>
                        <a:pt x="898" y="340"/>
                      </a:cubicBezTo>
                      <a:cubicBezTo>
                        <a:pt x="836" y="245"/>
                        <a:pt x="649" y="86"/>
                        <a:pt x="629" y="71"/>
                      </a:cubicBezTo>
                      <a:cubicBezTo>
                        <a:pt x="579" y="35"/>
                        <a:pt x="463" y="0"/>
                        <a:pt x="463" y="0"/>
                      </a:cubicBezTo>
                      <a:cubicBezTo>
                        <a:pt x="463" y="0"/>
                        <a:pt x="668" y="118"/>
                        <a:pt x="564" y="384"/>
                      </a:cubicBezTo>
                      <a:cubicBezTo>
                        <a:pt x="502" y="543"/>
                        <a:pt x="64" y="1016"/>
                        <a:pt x="0" y="1131"/>
                      </a:cubicBezTo>
                    </a:path>
                  </a:pathLst>
                </a:custGeom>
                <a:solidFill>
                  <a:srgbClr val="F8F7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1007" name="Freeform 262">
                  <a:extLst>
                    <a:ext uri="{FF2B5EF4-FFF2-40B4-BE49-F238E27FC236}">
                      <a16:creationId xmlns:a16="http://schemas.microsoft.com/office/drawing/2014/main" id="{1A2683D7-9EC7-175C-E27E-9F0A86D33962}"/>
                    </a:ext>
                  </a:extLst>
                </p:cNvPr>
                <p:cNvSpPr>
                  <a:spLocks/>
                </p:cNvSpPr>
                <p:nvPr/>
              </p:nvSpPr>
              <p:spPr bwMode="auto">
                <a:xfrm>
                  <a:off x="6446198" y="4005756"/>
                  <a:ext cx="91868" cy="170610"/>
                </a:xfrm>
                <a:custGeom>
                  <a:avLst/>
                  <a:gdLst>
                    <a:gd name="T0" fmla="*/ 585 w 676"/>
                    <a:gd name="T1" fmla="*/ 1255 h 1255"/>
                    <a:gd name="T2" fmla="*/ 494 w 676"/>
                    <a:gd name="T3" fmla="*/ 325 h 1255"/>
                    <a:gd name="T4" fmla="*/ 676 w 676"/>
                    <a:gd name="T5" fmla="*/ 0 h 1255"/>
                    <a:gd name="T6" fmla="*/ 409 w 676"/>
                    <a:gd name="T7" fmla="*/ 168 h 1255"/>
                    <a:gd name="T8" fmla="*/ 0 w 676"/>
                    <a:gd name="T9" fmla="*/ 718 h 1255"/>
                    <a:gd name="T10" fmla="*/ 291 w 676"/>
                    <a:gd name="T11" fmla="*/ 511 h 1255"/>
                    <a:gd name="T12" fmla="*/ 423 w 676"/>
                    <a:gd name="T13" fmla="*/ 610 h 1255"/>
                    <a:gd name="T14" fmla="*/ 585 w 676"/>
                    <a:gd name="T15" fmla="*/ 1255 h 1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6" h="1255">
                      <a:moveTo>
                        <a:pt x="585" y="1255"/>
                      </a:moveTo>
                      <a:cubicBezTo>
                        <a:pt x="585" y="1255"/>
                        <a:pt x="492" y="359"/>
                        <a:pt x="494" y="325"/>
                      </a:cubicBezTo>
                      <a:cubicBezTo>
                        <a:pt x="510" y="77"/>
                        <a:pt x="571" y="52"/>
                        <a:pt x="676" y="0"/>
                      </a:cubicBezTo>
                      <a:cubicBezTo>
                        <a:pt x="676" y="0"/>
                        <a:pt x="511" y="42"/>
                        <a:pt x="409" y="168"/>
                      </a:cubicBezTo>
                      <a:cubicBezTo>
                        <a:pt x="277" y="333"/>
                        <a:pt x="23" y="689"/>
                        <a:pt x="0" y="718"/>
                      </a:cubicBezTo>
                      <a:lnTo>
                        <a:pt x="291" y="511"/>
                      </a:lnTo>
                      <a:lnTo>
                        <a:pt x="423" y="610"/>
                      </a:lnTo>
                      <a:cubicBezTo>
                        <a:pt x="443" y="605"/>
                        <a:pt x="585" y="1255"/>
                        <a:pt x="585" y="1255"/>
                      </a:cubicBezTo>
                    </a:path>
                  </a:pathLst>
                </a:custGeom>
                <a:solidFill>
                  <a:srgbClr val="F8F7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1008" name="Freeform 263">
                  <a:extLst>
                    <a:ext uri="{FF2B5EF4-FFF2-40B4-BE49-F238E27FC236}">
                      <a16:creationId xmlns:a16="http://schemas.microsoft.com/office/drawing/2014/main" id="{94E5DADD-301A-FF4B-A059-71F0AF116540}"/>
                    </a:ext>
                  </a:extLst>
                </p:cNvPr>
                <p:cNvSpPr>
                  <a:spLocks/>
                </p:cNvSpPr>
                <p:nvPr/>
              </p:nvSpPr>
              <p:spPr bwMode="auto">
                <a:xfrm>
                  <a:off x="6641963" y="4006849"/>
                  <a:ext cx="53589" cy="76009"/>
                </a:xfrm>
                <a:custGeom>
                  <a:avLst/>
                  <a:gdLst>
                    <a:gd name="T0" fmla="*/ 28 w 393"/>
                    <a:gd name="T1" fmla="*/ 0 h 558"/>
                    <a:gd name="T2" fmla="*/ 139 w 393"/>
                    <a:gd name="T3" fmla="*/ 141 h 558"/>
                    <a:gd name="T4" fmla="*/ 0 w 393"/>
                    <a:gd name="T5" fmla="*/ 558 h 558"/>
                    <a:gd name="T6" fmla="*/ 28 w 393"/>
                    <a:gd name="T7" fmla="*/ 0 h 558"/>
                  </a:gdLst>
                  <a:ahLst/>
                  <a:cxnLst>
                    <a:cxn ang="0">
                      <a:pos x="T0" y="T1"/>
                    </a:cxn>
                    <a:cxn ang="0">
                      <a:pos x="T2" y="T3"/>
                    </a:cxn>
                    <a:cxn ang="0">
                      <a:pos x="T4" y="T5"/>
                    </a:cxn>
                    <a:cxn ang="0">
                      <a:pos x="T6" y="T7"/>
                    </a:cxn>
                  </a:cxnLst>
                  <a:rect l="0" t="0" r="r" b="b"/>
                  <a:pathLst>
                    <a:path w="393" h="558">
                      <a:moveTo>
                        <a:pt x="28" y="0"/>
                      </a:moveTo>
                      <a:cubicBezTo>
                        <a:pt x="28" y="0"/>
                        <a:pt x="92" y="45"/>
                        <a:pt x="139" y="141"/>
                      </a:cubicBezTo>
                      <a:cubicBezTo>
                        <a:pt x="198" y="264"/>
                        <a:pt x="30" y="515"/>
                        <a:pt x="0" y="558"/>
                      </a:cubicBezTo>
                      <a:cubicBezTo>
                        <a:pt x="0" y="558"/>
                        <a:pt x="393" y="143"/>
                        <a:pt x="28" y="0"/>
                      </a:cubicBezTo>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1009" name="Freeform 264">
                  <a:extLst>
                    <a:ext uri="{FF2B5EF4-FFF2-40B4-BE49-F238E27FC236}">
                      <a16:creationId xmlns:a16="http://schemas.microsoft.com/office/drawing/2014/main" id="{EF8F6D94-8DFE-B2B2-F502-50DC4709F1A9}"/>
                    </a:ext>
                  </a:extLst>
                </p:cNvPr>
                <p:cNvSpPr>
                  <a:spLocks/>
                </p:cNvSpPr>
                <p:nvPr/>
              </p:nvSpPr>
              <p:spPr bwMode="auto">
                <a:xfrm>
                  <a:off x="6511271" y="4008489"/>
                  <a:ext cx="26795" cy="73822"/>
                </a:xfrm>
                <a:custGeom>
                  <a:avLst/>
                  <a:gdLst>
                    <a:gd name="T0" fmla="*/ 197 w 197"/>
                    <a:gd name="T1" fmla="*/ 0 h 543"/>
                    <a:gd name="T2" fmla="*/ 83 w 197"/>
                    <a:gd name="T3" fmla="*/ 70 h 543"/>
                    <a:gd name="T4" fmla="*/ 22 w 197"/>
                    <a:gd name="T5" fmla="*/ 264 h 543"/>
                    <a:gd name="T6" fmla="*/ 36 w 197"/>
                    <a:gd name="T7" fmla="*/ 543 h 543"/>
                    <a:gd name="T8" fmla="*/ 6 w 197"/>
                    <a:gd name="T9" fmla="*/ 275 h 543"/>
                    <a:gd name="T10" fmla="*/ 79 w 197"/>
                    <a:gd name="T11" fmla="*/ 52 h 543"/>
                    <a:gd name="T12" fmla="*/ 197 w 197"/>
                    <a:gd name="T13" fmla="*/ 0 h 543"/>
                  </a:gdLst>
                  <a:ahLst/>
                  <a:cxnLst>
                    <a:cxn ang="0">
                      <a:pos x="T0" y="T1"/>
                    </a:cxn>
                    <a:cxn ang="0">
                      <a:pos x="T2" y="T3"/>
                    </a:cxn>
                    <a:cxn ang="0">
                      <a:pos x="T4" y="T5"/>
                    </a:cxn>
                    <a:cxn ang="0">
                      <a:pos x="T6" y="T7"/>
                    </a:cxn>
                    <a:cxn ang="0">
                      <a:pos x="T8" y="T9"/>
                    </a:cxn>
                    <a:cxn ang="0">
                      <a:pos x="T10" y="T11"/>
                    </a:cxn>
                    <a:cxn ang="0">
                      <a:pos x="T12" y="T13"/>
                    </a:cxn>
                  </a:cxnLst>
                  <a:rect l="0" t="0" r="r" b="b"/>
                  <a:pathLst>
                    <a:path w="197" h="543">
                      <a:moveTo>
                        <a:pt x="197" y="0"/>
                      </a:moveTo>
                      <a:cubicBezTo>
                        <a:pt x="197" y="0"/>
                        <a:pt x="112" y="31"/>
                        <a:pt x="83" y="70"/>
                      </a:cubicBezTo>
                      <a:cubicBezTo>
                        <a:pt x="62" y="98"/>
                        <a:pt x="25" y="141"/>
                        <a:pt x="22" y="264"/>
                      </a:cubicBezTo>
                      <a:cubicBezTo>
                        <a:pt x="20" y="336"/>
                        <a:pt x="36" y="543"/>
                        <a:pt x="36" y="543"/>
                      </a:cubicBezTo>
                      <a:cubicBezTo>
                        <a:pt x="36" y="543"/>
                        <a:pt x="5" y="332"/>
                        <a:pt x="6" y="275"/>
                      </a:cubicBezTo>
                      <a:cubicBezTo>
                        <a:pt x="7" y="234"/>
                        <a:pt x="0" y="114"/>
                        <a:pt x="79" y="52"/>
                      </a:cubicBezTo>
                      <a:cubicBezTo>
                        <a:pt x="138" y="5"/>
                        <a:pt x="197" y="0"/>
                        <a:pt x="197" y="0"/>
                      </a:cubicBezTo>
                    </a:path>
                  </a:pathLst>
                </a:custGeom>
                <a:solidFill>
                  <a:srgbClr val="E9E8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1010" name="Freeform 265">
                  <a:extLst>
                    <a:ext uri="{FF2B5EF4-FFF2-40B4-BE49-F238E27FC236}">
                      <a16:creationId xmlns:a16="http://schemas.microsoft.com/office/drawing/2014/main" id="{6018D997-5049-26EC-5782-40876BC9CE46}"/>
                    </a:ext>
                  </a:extLst>
                </p:cNvPr>
                <p:cNvSpPr>
                  <a:spLocks/>
                </p:cNvSpPr>
                <p:nvPr/>
              </p:nvSpPr>
              <p:spPr bwMode="auto">
                <a:xfrm>
                  <a:off x="6471900" y="3697345"/>
                  <a:ext cx="239511" cy="317160"/>
                </a:xfrm>
                <a:custGeom>
                  <a:avLst/>
                  <a:gdLst>
                    <a:gd name="T0" fmla="*/ 978 w 1766"/>
                    <a:gd name="T1" fmla="*/ 7 h 2331"/>
                    <a:gd name="T2" fmla="*/ 56 w 1766"/>
                    <a:gd name="T3" fmla="*/ 1029 h 2331"/>
                    <a:gd name="T4" fmla="*/ 160 w 1766"/>
                    <a:gd name="T5" fmla="*/ 1799 h 2331"/>
                    <a:gd name="T6" fmla="*/ 422 w 1766"/>
                    <a:gd name="T7" fmla="*/ 2048 h 2331"/>
                    <a:gd name="T8" fmla="*/ 639 w 1766"/>
                    <a:gd name="T9" fmla="*/ 2241 h 2331"/>
                    <a:gd name="T10" fmla="*/ 837 w 1766"/>
                    <a:gd name="T11" fmla="*/ 2322 h 2331"/>
                    <a:gd name="T12" fmla="*/ 1297 w 1766"/>
                    <a:gd name="T13" fmla="*/ 2086 h 2331"/>
                    <a:gd name="T14" fmla="*/ 1716 w 1766"/>
                    <a:gd name="T15" fmla="*/ 1135 h 2331"/>
                    <a:gd name="T16" fmla="*/ 978 w 1766"/>
                    <a:gd name="T17" fmla="*/ 7 h 2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6" h="2331">
                      <a:moveTo>
                        <a:pt x="978" y="7"/>
                      </a:moveTo>
                      <a:cubicBezTo>
                        <a:pt x="281" y="0"/>
                        <a:pt x="97" y="399"/>
                        <a:pt x="56" y="1029"/>
                      </a:cubicBezTo>
                      <a:cubicBezTo>
                        <a:pt x="35" y="1341"/>
                        <a:pt x="0" y="1573"/>
                        <a:pt x="160" y="1799"/>
                      </a:cubicBezTo>
                      <a:cubicBezTo>
                        <a:pt x="225" y="1891"/>
                        <a:pt x="329" y="1975"/>
                        <a:pt x="422" y="2048"/>
                      </a:cubicBezTo>
                      <a:cubicBezTo>
                        <a:pt x="482" y="2094"/>
                        <a:pt x="575" y="2192"/>
                        <a:pt x="639" y="2241"/>
                      </a:cubicBezTo>
                      <a:cubicBezTo>
                        <a:pt x="697" y="2284"/>
                        <a:pt x="759" y="2319"/>
                        <a:pt x="837" y="2322"/>
                      </a:cubicBezTo>
                      <a:cubicBezTo>
                        <a:pt x="1073" y="2331"/>
                        <a:pt x="1229" y="2151"/>
                        <a:pt x="1297" y="2086"/>
                      </a:cubicBezTo>
                      <a:cubicBezTo>
                        <a:pt x="1536" y="1857"/>
                        <a:pt x="1766" y="1646"/>
                        <a:pt x="1716" y="1135"/>
                      </a:cubicBezTo>
                      <a:cubicBezTo>
                        <a:pt x="1667" y="622"/>
                        <a:pt x="1452" y="8"/>
                        <a:pt x="978" y="7"/>
                      </a:cubicBezTo>
                    </a:path>
                  </a:pathLst>
                </a:custGeom>
                <a:solidFill>
                  <a:srgbClr val="D0D0D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1011" name="Freeform 329">
                  <a:extLst>
                    <a:ext uri="{FF2B5EF4-FFF2-40B4-BE49-F238E27FC236}">
                      <a16:creationId xmlns:a16="http://schemas.microsoft.com/office/drawing/2014/main" id="{8741DC0C-E73D-61F7-0C6E-A2494AF52A18}"/>
                    </a:ext>
                  </a:extLst>
                </p:cNvPr>
                <p:cNvSpPr>
                  <a:spLocks noEditPoints="1"/>
                </p:cNvSpPr>
                <p:nvPr/>
              </p:nvSpPr>
              <p:spPr bwMode="auto">
                <a:xfrm>
                  <a:off x="6372924" y="3597274"/>
                  <a:ext cx="421604" cy="330284"/>
                </a:xfrm>
                <a:custGeom>
                  <a:avLst/>
                  <a:gdLst>
                    <a:gd name="T0" fmla="*/ 2414 w 3109"/>
                    <a:gd name="T1" fmla="*/ 1821 h 2433"/>
                    <a:gd name="T2" fmla="*/ 2130 w 3109"/>
                    <a:gd name="T3" fmla="*/ 1368 h 2433"/>
                    <a:gd name="T4" fmla="*/ 1696 w 3109"/>
                    <a:gd name="T5" fmla="*/ 1065 h 2433"/>
                    <a:gd name="T6" fmla="*/ 1511 w 3109"/>
                    <a:gd name="T7" fmla="*/ 1003 h 2433"/>
                    <a:gd name="T8" fmla="*/ 1511 w 3109"/>
                    <a:gd name="T9" fmla="*/ 1003 h 2433"/>
                    <a:gd name="T10" fmla="*/ 3020 w 3109"/>
                    <a:gd name="T11" fmla="*/ 1652 h 2433"/>
                    <a:gd name="T12" fmla="*/ 2982 w 3109"/>
                    <a:gd name="T13" fmla="*/ 1250 h 2433"/>
                    <a:gd name="T14" fmla="*/ 2629 w 3109"/>
                    <a:gd name="T15" fmla="*/ 776 h 2433"/>
                    <a:gd name="T16" fmla="*/ 2780 w 3109"/>
                    <a:gd name="T17" fmla="*/ 542 h 2433"/>
                    <a:gd name="T18" fmla="*/ 2572 w 3109"/>
                    <a:gd name="T19" fmla="*/ 456 h 2433"/>
                    <a:gd name="T20" fmla="*/ 2333 w 3109"/>
                    <a:gd name="T21" fmla="*/ 293 h 2433"/>
                    <a:gd name="T22" fmla="*/ 2054 w 3109"/>
                    <a:gd name="T23" fmla="*/ 221 h 2433"/>
                    <a:gd name="T24" fmla="*/ 1614 w 3109"/>
                    <a:gd name="T25" fmla="*/ 144 h 2433"/>
                    <a:gd name="T26" fmla="*/ 1233 w 3109"/>
                    <a:gd name="T27" fmla="*/ 49 h 2433"/>
                    <a:gd name="T28" fmla="*/ 1171 w 3109"/>
                    <a:gd name="T29" fmla="*/ 176 h 2433"/>
                    <a:gd name="T30" fmla="*/ 809 w 3109"/>
                    <a:gd name="T31" fmla="*/ 432 h 2433"/>
                    <a:gd name="T32" fmla="*/ 355 w 3109"/>
                    <a:gd name="T33" fmla="*/ 576 h 2433"/>
                    <a:gd name="T34" fmla="*/ 324 w 3109"/>
                    <a:gd name="T35" fmla="*/ 910 h 2433"/>
                    <a:gd name="T36" fmla="*/ 133 w 3109"/>
                    <a:gd name="T37" fmla="*/ 1142 h 2433"/>
                    <a:gd name="T38" fmla="*/ 259 w 3109"/>
                    <a:gd name="T39" fmla="*/ 1498 h 2433"/>
                    <a:gd name="T40" fmla="*/ 237 w 3109"/>
                    <a:gd name="T41" fmla="*/ 1840 h 2433"/>
                    <a:gd name="T42" fmla="*/ 260 w 3109"/>
                    <a:gd name="T43" fmla="*/ 2236 h 2433"/>
                    <a:gd name="T44" fmla="*/ 642 w 3109"/>
                    <a:gd name="T45" fmla="*/ 2349 h 2433"/>
                    <a:gd name="T46" fmla="*/ 798 w 3109"/>
                    <a:gd name="T47" fmla="*/ 2420 h 2433"/>
                    <a:gd name="T48" fmla="*/ 731 w 3109"/>
                    <a:gd name="T49" fmla="*/ 2375 h 2433"/>
                    <a:gd name="T50" fmla="*/ 781 w 3109"/>
                    <a:gd name="T51" fmla="*/ 2335 h 2433"/>
                    <a:gd name="T52" fmla="*/ 808 w 3109"/>
                    <a:gd name="T53" fmla="*/ 2112 h 2433"/>
                    <a:gd name="T54" fmla="*/ 851 w 3109"/>
                    <a:gd name="T55" fmla="*/ 1894 h 2433"/>
                    <a:gd name="T56" fmla="*/ 719 w 3109"/>
                    <a:gd name="T57" fmla="*/ 1728 h 2433"/>
                    <a:gd name="T58" fmla="*/ 948 w 3109"/>
                    <a:gd name="T59" fmla="*/ 1524 h 2433"/>
                    <a:gd name="T60" fmla="*/ 869 w 3109"/>
                    <a:gd name="T61" fmla="*/ 1472 h 2433"/>
                    <a:gd name="T62" fmla="*/ 985 w 3109"/>
                    <a:gd name="T63" fmla="*/ 1205 h 2433"/>
                    <a:gd name="T64" fmla="*/ 1154 w 3109"/>
                    <a:gd name="T65" fmla="*/ 1210 h 2433"/>
                    <a:gd name="T66" fmla="*/ 1072 w 3109"/>
                    <a:gd name="T67" fmla="*/ 1141 h 2433"/>
                    <a:gd name="T68" fmla="*/ 1171 w 3109"/>
                    <a:gd name="T69" fmla="*/ 1089 h 2433"/>
                    <a:gd name="T70" fmla="*/ 1250 w 3109"/>
                    <a:gd name="T71" fmla="*/ 858 h 2433"/>
                    <a:gd name="T72" fmla="*/ 1371 w 3109"/>
                    <a:gd name="T73" fmla="*/ 927 h 2433"/>
                    <a:gd name="T74" fmla="*/ 1480 w 3109"/>
                    <a:gd name="T75" fmla="*/ 855 h 2433"/>
                    <a:gd name="T76" fmla="*/ 1561 w 3109"/>
                    <a:gd name="T77" fmla="*/ 1141 h 2433"/>
                    <a:gd name="T78" fmla="*/ 1472 w 3109"/>
                    <a:gd name="T79" fmla="*/ 1239 h 2433"/>
                    <a:gd name="T80" fmla="*/ 1724 w 3109"/>
                    <a:gd name="T81" fmla="*/ 1207 h 2433"/>
                    <a:gd name="T82" fmla="*/ 1809 w 3109"/>
                    <a:gd name="T83" fmla="*/ 1182 h 2433"/>
                    <a:gd name="T84" fmla="*/ 1939 w 3109"/>
                    <a:gd name="T85" fmla="*/ 1411 h 2433"/>
                    <a:gd name="T86" fmla="*/ 2202 w 3109"/>
                    <a:gd name="T87" fmla="*/ 1528 h 2433"/>
                    <a:gd name="T88" fmla="*/ 2442 w 3109"/>
                    <a:gd name="T89" fmla="*/ 1477 h 2433"/>
                    <a:gd name="T90" fmla="*/ 2445 w 3109"/>
                    <a:gd name="T91" fmla="*/ 1768 h 2433"/>
                    <a:gd name="T92" fmla="*/ 2362 w 3109"/>
                    <a:gd name="T93" fmla="*/ 1981 h 2433"/>
                    <a:gd name="T94" fmla="*/ 2480 w 3109"/>
                    <a:gd name="T95" fmla="*/ 2143 h 2433"/>
                    <a:gd name="T96" fmla="*/ 2466 w 3109"/>
                    <a:gd name="T97" fmla="*/ 2308 h 2433"/>
                    <a:gd name="T98" fmla="*/ 2406 w 3109"/>
                    <a:gd name="T99" fmla="*/ 2343 h 2433"/>
                    <a:gd name="T100" fmla="*/ 2445 w 3109"/>
                    <a:gd name="T101" fmla="*/ 2410 h 2433"/>
                    <a:gd name="T102" fmla="*/ 2525 w 3109"/>
                    <a:gd name="T103" fmla="*/ 2351 h 2433"/>
                    <a:gd name="T104" fmla="*/ 2922 w 3109"/>
                    <a:gd name="T105" fmla="*/ 2124 h 2433"/>
                    <a:gd name="T106" fmla="*/ 3108 w 3109"/>
                    <a:gd name="T107" fmla="*/ 1814 h 2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09" h="2433">
                      <a:moveTo>
                        <a:pt x="2414" y="1821"/>
                      </a:moveTo>
                      <a:cubicBezTo>
                        <a:pt x="2414" y="1821"/>
                        <a:pt x="2414" y="1821"/>
                        <a:pt x="2415" y="1820"/>
                      </a:cubicBezTo>
                      <a:cubicBezTo>
                        <a:pt x="2407" y="1832"/>
                        <a:pt x="2401" y="1845"/>
                        <a:pt x="2394" y="1857"/>
                      </a:cubicBezTo>
                      <a:cubicBezTo>
                        <a:pt x="2398" y="1844"/>
                        <a:pt x="2406" y="1832"/>
                        <a:pt x="2414" y="1821"/>
                      </a:cubicBezTo>
                      <a:cubicBezTo>
                        <a:pt x="2414" y="1821"/>
                        <a:pt x="2406" y="1832"/>
                        <a:pt x="2414" y="1821"/>
                      </a:cubicBezTo>
                      <a:close/>
                      <a:moveTo>
                        <a:pt x="2130" y="1368"/>
                      </a:moveTo>
                      <a:cubicBezTo>
                        <a:pt x="2130" y="1375"/>
                        <a:pt x="2131" y="1381"/>
                        <a:pt x="2133" y="1387"/>
                      </a:cubicBezTo>
                      <a:cubicBezTo>
                        <a:pt x="2131" y="1384"/>
                        <a:pt x="2129" y="1380"/>
                        <a:pt x="2127" y="1376"/>
                      </a:cubicBezTo>
                      <a:cubicBezTo>
                        <a:pt x="2126" y="1375"/>
                        <a:pt x="2124" y="1371"/>
                        <a:pt x="2125" y="1371"/>
                      </a:cubicBezTo>
                      <a:cubicBezTo>
                        <a:pt x="2125" y="1370"/>
                        <a:pt x="2129" y="1369"/>
                        <a:pt x="2130" y="1368"/>
                      </a:cubicBezTo>
                      <a:close/>
                      <a:moveTo>
                        <a:pt x="1708" y="1129"/>
                      </a:moveTo>
                      <a:cubicBezTo>
                        <a:pt x="1702" y="1118"/>
                        <a:pt x="1700" y="1105"/>
                        <a:pt x="1699" y="1092"/>
                      </a:cubicBezTo>
                      <a:cubicBezTo>
                        <a:pt x="1698" y="1086"/>
                        <a:pt x="1697" y="1080"/>
                        <a:pt x="1695" y="1073"/>
                      </a:cubicBezTo>
                      <a:cubicBezTo>
                        <a:pt x="1695" y="1072"/>
                        <a:pt x="1694" y="1070"/>
                        <a:pt x="1694" y="1068"/>
                      </a:cubicBezTo>
                      <a:cubicBezTo>
                        <a:pt x="1694" y="1066"/>
                        <a:pt x="1694" y="1067"/>
                        <a:pt x="1696" y="1065"/>
                      </a:cubicBezTo>
                      <a:cubicBezTo>
                        <a:pt x="1698" y="1063"/>
                        <a:pt x="1703" y="1062"/>
                        <a:pt x="1705" y="1061"/>
                      </a:cubicBezTo>
                      <a:cubicBezTo>
                        <a:pt x="1702" y="1094"/>
                        <a:pt x="1716" y="1129"/>
                        <a:pt x="1741" y="1151"/>
                      </a:cubicBezTo>
                      <a:cubicBezTo>
                        <a:pt x="1728" y="1146"/>
                        <a:pt x="1715" y="1142"/>
                        <a:pt x="1708" y="1129"/>
                      </a:cubicBezTo>
                      <a:cubicBezTo>
                        <a:pt x="1702" y="1117"/>
                        <a:pt x="1715" y="1141"/>
                        <a:pt x="1708" y="1129"/>
                      </a:cubicBezTo>
                      <a:close/>
                      <a:moveTo>
                        <a:pt x="1511" y="1003"/>
                      </a:moveTo>
                      <a:cubicBezTo>
                        <a:pt x="1504" y="992"/>
                        <a:pt x="1498" y="979"/>
                        <a:pt x="1496" y="966"/>
                      </a:cubicBezTo>
                      <a:cubicBezTo>
                        <a:pt x="1494" y="953"/>
                        <a:pt x="1496" y="939"/>
                        <a:pt x="1500" y="926"/>
                      </a:cubicBezTo>
                      <a:cubicBezTo>
                        <a:pt x="1503" y="958"/>
                        <a:pt x="1510" y="990"/>
                        <a:pt x="1524" y="1019"/>
                      </a:cubicBezTo>
                      <a:cubicBezTo>
                        <a:pt x="1519" y="1014"/>
                        <a:pt x="1515" y="1009"/>
                        <a:pt x="1511" y="1003"/>
                      </a:cubicBezTo>
                      <a:cubicBezTo>
                        <a:pt x="1502" y="990"/>
                        <a:pt x="1515" y="1008"/>
                        <a:pt x="1511" y="1003"/>
                      </a:cubicBezTo>
                      <a:close/>
                      <a:moveTo>
                        <a:pt x="783" y="1371"/>
                      </a:moveTo>
                      <a:cubicBezTo>
                        <a:pt x="792" y="1369"/>
                        <a:pt x="800" y="1367"/>
                        <a:pt x="809" y="1365"/>
                      </a:cubicBezTo>
                      <a:cubicBezTo>
                        <a:pt x="806" y="1375"/>
                        <a:pt x="803" y="1385"/>
                        <a:pt x="802" y="1396"/>
                      </a:cubicBezTo>
                      <a:cubicBezTo>
                        <a:pt x="796" y="1388"/>
                        <a:pt x="790" y="1379"/>
                        <a:pt x="783" y="1371"/>
                      </a:cubicBezTo>
                      <a:close/>
                      <a:moveTo>
                        <a:pt x="3020" y="1652"/>
                      </a:moveTo>
                      <a:cubicBezTo>
                        <a:pt x="3058" y="1610"/>
                        <a:pt x="3080" y="1551"/>
                        <a:pt x="3083" y="1495"/>
                      </a:cubicBezTo>
                      <a:cubicBezTo>
                        <a:pt x="3087" y="1437"/>
                        <a:pt x="3071" y="1380"/>
                        <a:pt x="3042" y="1330"/>
                      </a:cubicBezTo>
                      <a:cubicBezTo>
                        <a:pt x="3033" y="1314"/>
                        <a:pt x="3022" y="1299"/>
                        <a:pt x="3011" y="1285"/>
                      </a:cubicBezTo>
                      <a:cubicBezTo>
                        <a:pt x="3005" y="1277"/>
                        <a:pt x="2999" y="1269"/>
                        <a:pt x="2992" y="1262"/>
                      </a:cubicBezTo>
                      <a:cubicBezTo>
                        <a:pt x="2990" y="1259"/>
                        <a:pt x="2982" y="1253"/>
                        <a:pt x="2982" y="1250"/>
                      </a:cubicBezTo>
                      <a:cubicBezTo>
                        <a:pt x="2981" y="1248"/>
                        <a:pt x="2982" y="1244"/>
                        <a:pt x="2983" y="1242"/>
                      </a:cubicBezTo>
                      <a:cubicBezTo>
                        <a:pt x="2988" y="1199"/>
                        <a:pt x="2988" y="1156"/>
                        <a:pt x="2982" y="1113"/>
                      </a:cubicBezTo>
                      <a:cubicBezTo>
                        <a:pt x="2974" y="1044"/>
                        <a:pt x="2951" y="977"/>
                        <a:pt x="2909" y="921"/>
                      </a:cubicBezTo>
                      <a:cubicBezTo>
                        <a:pt x="2851" y="845"/>
                        <a:pt x="2764" y="802"/>
                        <a:pt x="2673" y="784"/>
                      </a:cubicBezTo>
                      <a:cubicBezTo>
                        <a:pt x="2659" y="781"/>
                        <a:pt x="2644" y="778"/>
                        <a:pt x="2629" y="776"/>
                      </a:cubicBezTo>
                      <a:cubicBezTo>
                        <a:pt x="2643" y="765"/>
                        <a:pt x="2656" y="754"/>
                        <a:pt x="2670" y="743"/>
                      </a:cubicBezTo>
                      <a:cubicBezTo>
                        <a:pt x="2697" y="719"/>
                        <a:pt x="2724" y="694"/>
                        <a:pt x="2749" y="667"/>
                      </a:cubicBezTo>
                      <a:cubicBezTo>
                        <a:pt x="2771" y="644"/>
                        <a:pt x="2795" y="618"/>
                        <a:pt x="2807" y="587"/>
                      </a:cubicBezTo>
                      <a:cubicBezTo>
                        <a:pt x="2810" y="578"/>
                        <a:pt x="2812" y="567"/>
                        <a:pt x="2808" y="558"/>
                      </a:cubicBezTo>
                      <a:cubicBezTo>
                        <a:pt x="2802" y="547"/>
                        <a:pt x="2790" y="543"/>
                        <a:pt x="2780" y="542"/>
                      </a:cubicBezTo>
                      <a:cubicBezTo>
                        <a:pt x="2759" y="538"/>
                        <a:pt x="2737" y="540"/>
                        <a:pt x="2716" y="544"/>
                      </a:cubicBezTo>
                      <a:cubicBezTo>
                        <a:pt x="2679" y="549"/>
                        <a:pt x="2643" y="558"/>
                        <a:pt x="2607" y="568"/>
                      </a:cubicBezTo>
                      <a:cubicBezTo>
                        <a:pt x="2596" y="572"/>
                        <a:pt x="2585" y="575"/>
                        <a:pt x="2573" y="578"/>
                      </a:cubicBezTo>
                      <a:cubicBezTo>
                        <a:pt x="2574" y="566"/>
                        <a:pt x="2575" y="553"/>
                        <a:pt x="2576" y="541"/>
                      </a:cubicBezTo>
                      <a:cubicBezTo>
                        <a:pt x="2576" y="513"/>
                        <a:pt x="2576" y="484"/>
                        <a:pt x="2572" y="456"/>
                      </a:cubicBezTo>
                      <a:cubicBezTo>
                        <a:pt x="2568" y="424"/>
                        <a:pt x="2562" y="392"/>
                        <a:pt x="2548" y="364"/>
                      </a:cubicBezTo>
                      <a:cubicBezTo>
                        <a:pt x="2535" y="338"/>
                        <a:pt x="2515" y="315"/>
                        <a:pt x="2487" y="306"/>
                      </a:cubicBezTo>
                      <a:cubicBezTo>
                        <a:pt x="2449" y="294"/>
                        <a:pt x="2408" y="308"/>
                        <a:pt x="2374" y="324"/>
                      </a:cubicBezTo>
                      <a:cubicBezTo>
                        <a:pt x="2367" y="327"/>
                        <a:pt x="2361" y="331"/>
                        <a:pt x="2355" y="334"/>
                      </a:cubicBezTo>
                      <a:cubicBezTo>
                        <a:pt x="2348" y="320"/>
                        <a:pt x="2340" y="306"/>
                        <a:pt x="2333" y="293"/>
                      </a:cubicBezTo>
                      <a:cubicBezTo>
                        <a:pt x="2315" y="262"/>
                        <a:pt x="2297" y="232"/>
                        <a:pt x="2276" y="204"/>
                      </a:cubicBezTo>
                      <a:cubicBezTo>
                        <a:pt x="2255" y="174"/>
                        <a:pt x="2231" y="145"/>
                        <a:pt x="2202" y="123"/>
                      </a:cubicBezTo>
                      <a:cubicBezTo>
                        <a:pt x="2180" y="106"/>
                        <a:pt x="2152" y="92"/>
                        <a:pt x="2124" y="103"/>
                      </a:cubicBezTo>
                      <a:cubicBezTo>
                        <a:pt x="2088" y="117"/>
                        <a:pt x="2071" y="163"/>
                        <a:pt x="2060" y="198"/>
                      </a:cubicBezTo>
                      <a:cubicBezTo>
                        <a:pt x="2058" y="205"/>
                        <a:pt x="2056" y="213"/>
                        <a:pt x="2054" y="221"/>
                      </a:cubicBezTo>
                      <a:cubicBezTo>
                        <a:pt x="2036" y="207"/>
                        <a:pt x="2018" y="193"/>
                        <a:pt x="2000" y="180"/>
                      </a:cubicBezTo>
                      <a:cubicBezTo>
                        <a:pt x="1959" y="150"/>
                        <a:pt x="1918" y="122"/>
                        <a:pt x="1875" y="96"/>
                      </a:cubicBezTo>
                      <a:cubicBezTo>
                        <a:pt x="1830" y="68"/>
                        <a:pt x="1783" y="42"/>
                        <a:pt x="1733" y="24"/>
                      </a:cubicBezTo>
                      <a:cubicBezTo>
                        <a:pt x="1702" y="14"/>
                        <a:pt x="1657" y="0"/>
                        <a:pt x="1627" y="22"/>
                      </a:cubicBezTo>
                      <a:cubicBezTo>
                        <a:pt x="1592" y="48"/>
                        <a:pt x="1605" y="108"/>
                        <a:pt x="1614" y="144"/>
                      </a:cubicBezTo>
                      <a:cubicBezTo>
                        <a:pt x="1616" y="153"/>
                        <a:pt x="1618" y="162"/>
                        <a:pt x="1621" y="170"/>
                      </a:cubicBezTo>
                      <a:cubicBezTo>
                        <a:pt x="1606" y="161"/>
                        <a:pt x="1591" y="152"/>
                        <a:pt x="1575" y="143"/>
                      </a:cubicBezTo>
                      <a:cubicBezTo>
                        <a:pt x="1540" y="123"/>
                        <a:pt x="1504" y="104"/>
                        <a:pt x="1467" y="87"/>
                      </a:cubicBezTo>
                      <a:cubicBezTo>
                        <a:pt x="1426" y="68"/>
                        <a:pt x="1383" y="52"/>
                        <a:pt x="1339" y="43"/>
                      </a:cubicBezTo>
                      <a:cubicBezTo>
                        <a:pt x="1305" y="36"/>
                        <a:pt x="1265" y="31"/>
                        <a:pt x="1233" y="49"/>
                      </a:cubicBezTo>
                      <a:cubicBezTo>
                        <a:pt x="1199" y="69"/>
                        <a:pt x="1191" y="110"/>
                        <a:pt x="1192" y="147"/>
                      </a:cubicBezTo>
                      <a:cubicBezTo>
                        <a:pt x="1192" y="154"/>
                        <a:pt x="1194" y="162"/>
                        <a:pt x="1193" y="168"/>
                      </a:cubicBezTo>
                      <a:cubicBezTo>
                        <a:pt x="1193" y="171"/>
                        <a:pt x="1194" y="170"/>
                        <a:pt x="1192" y="171"/>
                      </a:cubicBezTo>
                      <a:cubicBezTo>
                        <a:pt x="1191" y="171"/>
                        <a:pt x="1189" y="171"/>
                        <a:pt x="1188" y="172"/>
                      </a:cubicBezTo>
                      <a:cubicBezTo>
                        <a:pt x="1182" y="173"/>
                        <a:pt x="1177" y="174"/>
                        <a:pt x="1171" y="176"/>
                      </a:cubicBezTo>
                      <a:cubicBezTo>
                        <a:pt x="1155" y="180"/>
                        <a:pt x="1139" y="185"/>
                        <a:pt x="1123" y="189"/>
                      </a:cubicBezTo>
                      <a:cubicBezTo>
                        <a:pt x="1079" y="203"/>
                        <a:pt x="1035" y="217"/>
                        <a:pt x="992" y="234"/>
                      </a:cubicBezTo>
                      <a:cubicBezTo>
                        <a:pt x="947" y="251"/>
                        <a:pt x="902" y="271"/>
                        <a:pt x="860" y="295"/>
                      </a:cubicBezTo>
                      <a:cubicBezTo>
                        <a:pt x="831" y="312"/>
                        <a:pt x="796" y="332"/>
                        <a:pt x="780" y="364"/>
                      </a:cubicBezTo>
                      <a:cubicBezTo>
                        <a:pt x="766" y="393"/>
                        <a:pt x="786" y="417"/>
                        <a:pt x="809" y="432"/>
                      </a:cubicBezTo>
                      <a:cubicBezTo>
                        <a:pt x="819" y="438"/>
                        <a:pt x="829" y="443"/>
                        <a:pt x="839" y="447"/>
                      </a:cubicBezTo>
                      <a:cubicBezTo>
                        <a:pt x="790" y="456"/>
                        <a:pt x="741" y="463"/>
                        <a:pt x="693" y="470"/>
                      </a:cubicBezTo>
                      <a:cubicBezTo>
                        <a:pt x="636" y="478"/>
                        <a:pt x="580" y="487"/>
                        <a:pt x="525" y="497"/>
                      </a:cubicBezTo>
                      <a:cubicBezTo>
                        <a:pt x="480" y="505"/>
                        <a:pt x="435" y="514"/>
                        <a:pt x="393" y="531"/>
                      </a:cubicBezTo>
                      <a:cubicBezTo>
                        <a:pt x="377" y="538"/>
                        <a:pt x="342" y="553"/>
                        <a:pt x="355" y="576"/>
                      </a:cubicBezTo>
                      <a:cubicBezTo>
                        <a:pt x="362" y="589"/>
                        <a:pt x="377" y="597"/>
                        <a:pt x="390" y="603"/>
                      </a:cubicBezTo>
                      <a:cubicBezTo>
                        <a:pt x="415" y="617"/>
                        <a:pt x="442" y="626"/>
                        <a:pt x="469" y="634"/>
                      </a:cubicBezTo>
                      <a:cubicBezTo>
                        <a:pt x="479" y="637"/>
                        <a:pt x="488" y="640"/>
                        <a:pt x="497" y="643"/>
                      </a:cubicBezTo>
                      <a:cubicBezTo>
                        <a:pt x="461" y="667"/>
                        <a:pt x="428" y="696"/>
                        <a:pt x="399" y="728"/>
                      </a:cubicBezTo>
                      <a:cubicBezTo>
                        <a:pt x="355" y="775"/>
                        <a:pt x="307" y="841"/>
                        <a:pt x="324" y="910"/>
                      </a:cubicBezTo>
                      <a:cubicBezTo>
                        <a:pt x="335" y="958"/>
                        <a:pt x="376" y="991"/>
                        <a:pt x="415" y="1014"/>
                      </a:cubicBezTo>
                      <a:cubicBezTo>
                        <a:pt x="341" y="1033"/>
                        <a:pt x="264" y="1048"/>
                        <a:pt x="191" y="1072"/>
                      </a:cubicBezTo>
                      <a:cubicBezTo>
                        <a:pt x="176" y="1077"/>
                        <a:pt x="162" y="1082"/>
                        <a:pt x="148" y="1088"/>
                      </a:cubicBezTo>
                      <a:cubicBezTo>
                        <a:pt x="138" y="1093"/>
                        <a:pt x="128" y="1098"/>
                        <a:pt x="121" y="1105"/>
                      </a:cubicBezTo>
                      <a:cubicBezTo>
                        <a:pt x="105" y="1120"/>
                        <a:pt x="119" y="1134"/>
                        <a:pt x="133" y="1142"/>
                      </a:cubicBezTo>
                      <a:cubicBezTo>
                        <a:pt x="152" y="1152"/>
                        <a:pt x="172" y="1158"/>
                        <a:pt x="192" y="1164"/>
                      </a:cubicBezTo>
                      <a:cubicBezTo>
                        <a:pt x="227" y="1173"/>
                        <a:pt x="263" y="1180"/>
                        <a:pt x="299" y="1186"/>
                      </a:cubicBezTo>
                      <a:cubicBezTo>
                        <a:pt x="278" y="1192"/>
                        <a:pt x="258" y="1204"/>
                        <a:pt x="242" y="1218"/>
                      </a:cubicBezTo>
                      <a:cubicBezTo>
                        <a:pt x="204" y="1253"/>
                        <a:pt x="194" y="1304"/>
                        <a:pt x="201" y="1353"/>
                      </a:cubicBezTo>
                      <a:cubicBezTo>
                        <a:pt x="210" y="1405"/>
                        <a:pt x="233" y="1454"/>
                        <a:pt x="259" y="1498"/>
                      </a:cubicBezTo>
                      <a:cubicBezTo>
                        <a:pt x="219" y="1495"/>
                        <a:pt x="178" y="1501"/>
                        <a:pt x="139" y="1513"/>
                      </a:cubicBezTo>
                      <a:cubicBezTo>
                        <a:pt x="104" y="1525"/>
                        <a:pt x="69" y="1543"/>
                        <a:pt x="41" y="1570"/>
                      </a:cubicBezTo>
                      <a:cubicBezTo>
                        <a:pt x="18" y="1591"/>
                        <a:pt x="0" y="1620"/>
                        <a:pt x="0" y="1652"/>
                      </a:cubicBezTo>
                      <a:cubicBezTo>
                        <a:pt x="0" y="1691"/>
                        <a:pt x="25" y="1724"/>
                        <a:pt x="53" y="1747"/>
                      </a:cubicBezTo>
                      <a:cubicBezTo>
                        <a:pt x="106" y="1792"/>
                        <a:pt x="173" y="1819"/>
                        <a:pt x="237" y="1840"/>
                      </a:cubicBezTo>
                      <a:cubicBezTo>
                        <a:pt x="248" y="1843"/>
                        <a:pt x="259" y="1847"/>
                        <a:pt x="271" y="1850"/>
                      </a:cubicBezTo>
                      <a:cubicBezTo>
                        <a:pt x="228" y="1841"/>
                        <a:pt x="186" y="1852"/>
                        <a:pt x="158" y="1887"/>
                      </a:cubicBezTo>
                      <a:cubicBezTo>
                        <a:pt x="130" y="1922"/>
                        <a:pt x="121" y="1970"/>
                        <a:pt x="120" y="2014"/>
                      </a:cubicBezTo>
                      <a:cubicBezTo>
                        <a:pt x="120" y="2063"/>
                        <a:pt x="131" y="2113"/>
                        <a:pt x="155" y="2155"/>
                      </a:cubicBezTo>
                      <a:cubicBezTo>
                        <a:pt x="178" y="2195"/>
                        <a:pt x="214" y="2227"/>
                        <a:pt x="260" y="2236"/>
                      </a:cubicBezTo>
                      <a:cubicBezTo>
                        <a:pt x="322" y="2247"/>
                        <a:pt x="384" y="2217"/>
                        <a:pt x="434" y="2181"/>
                      </a:cubicBezTo>
                      <a:cubicBezTo>
                        <a:pt x="443" y="2175"/>
                        <a:pt x="452" y="2169"/>
                        <a:pt x="460" y="2162"/>
                      </a:cubicBezTo>
                      <a:cubicBezTo>
                        <a:pt x="478" y="2201"/>
                        <a:pt x="503" y="2238"/>
                        <a:pt x="531" y="2270"/>
                      </a:cubicBezTo>
                      <a:cubicBezTo>
                        <a:pt x="555" y="2298"/>
                        <a:pt x="583" y="2322"/>
                        <a:pt x="616" y="2338"/>
                      </a:cubicBezTo>
                      <a:cubicBezTo>
                        <a:pt x="624" y="2342"/>
                        <a:pt x="633" y="2346"/>
                        <a:pt x="642" y="2349"/>
                      </a:cubicBezTo>
                      <a:cubicBezTo>
                        <a:pt x="646" y="2350"/>
                        <a:pt x="651" y="2352"/>
                        <a:pt x="655" y="2353"/>
                      </a:cubicBezTo>
                      <a:cubicBezTo>
                        <a:pt x="658" y="2353"/>
                        <a:pt x="660" y="2354"/>
                        <a:pt x="662" y="2354"/>
                      </a:cubicBezTo>
                      <a:cubicBezTo>
                        <a:pt x="666" y="2355"/>
                        <a:pt x="665" y="2357"/>
                        <a:pt x="666" y="2362"/>
                      </a:cubicBezTo>
                      <a:cubicBezTo>
                        <a:pt x="669" y="2389"/>
                        <a:pt x="688" y="2409"/>
                        <a:pt x="712" y="2418"/>
                      </a:cubicBezTo>
                      <a:cubicBezTo>
                        <a:pt x="739" y="2428"/>
                        <a:pt x="772" y="2433"/>
                        <a:pt x="798" y="2420"/>
                      </a:cubicBezTo>
                      <a:cubicBezTo>
                        <a:pt x="810" y="2415"/>
                        <a:pt x="819" y="2406"/>
                        <a:pt x="825" y="2395"/>
                      </a:cubicBezTo>
                      <a:cubicBezTo>
                        <a:pt x="827" y="2389"/>
                        <a:pt x="829" y="2383"/>
                        <a:pt x="828" y="2377"/>
                      </a:cubicBezTo>
                      <a:cubicBezTo>
                        <a:pt x="828" y="2376"/>
                        <a:pt x="825" y="2367"/>
                        <a:pt x="824" y="2367"/>
                      </a:cubicBezTo>
                      <a:cubicBezTo>
                        <a:pt x="822" y="2385"/>
                        <a:pt x="801" y="2394"/>
                        <a:pt x="786" y="2393"/>
                      </a:cubicBezTo>
                      <a:cubicBezTo>
                        <a:pt x="767" y="2393"/>
                        <a:pt x="746" y="2385"/>
                        <a:pt x="731" y="2375"/>
                      </a:cubicBezTo>
                      <a:cubicBezTo>
                        <a:pt x="726" y="2372"/>
                        <a:pt x="720" y="2367"/>
                        <a:pt x="719" y="2361"/>
                      </a:cubicBezTo>
                      <a:cubicBezTo>
                        <a:pt x="719" y="2357"/>
                        <a:pt x="719" y="2358"/>
                        <a:pt x="721" y="2356"/>
                      </a:cubicBezTo>
                      <a:cubicBezTo>
                        <a:pt x="723" y="2356"/>
                        <a:pt x="726" y="2356"/>
                        <a:pt x="728" y="2355"/>
                      </a:cubicBezTo>
                      <a:cubicBezTo>
                        <a:pt x="733" y="2355"/>
                        <a:pt x="738" y="2354"/>
                        <a:pt x="743" y="2352"/>
                      </a:cubicBezTo>
                      <a:cubicBezTo>
                        <a:pt x="756" y="2349"/>
                        <a:pt x="769" y="2343"/>
                        <a:pt x="781" y="2335"/>
                      </a:cubicBezTo>
                      <a:cubicBezTo>
                        <a:pt x="822" y="2306"/>
                        <a:pt x="819" y="2251"/>
                        <a:pt x="806" y="2207"/>
                      </a:cubicBezTo>
                      <a:cubicBezTo>
                        <a:pt x="805" y="2200"/>
                        <a:pt x="802" y="2193"/>
                        <a:pt x="800" y="2186"/>
                      </a:cubicBezTo>
                      <a:cubicBezTo>
                        <a:pt x="797" y="2179"/>
                        <a:pt x="794" y="2172"/>
                        <a:pt x="793" y="2164"/>
                      </a:cubicBezTo>
                      <a:cubicBezTo>
                        <a:pt x="791" y="2143"/>
                        <a:pt x="781" y="2123"/>
                        <a:pt x="771" y="2106"/>
                      </a:cubicBezTo>
                      <a:cubicBezTo>
                        <a:pt x="782" y="2113"/>
                        <a:pt x="795" y="2117"/>
                        <a:pt x="808" y="2112"/>
                      </a:cubicBezTo>
                      <a:cubicBezTo>
                        <a:pt x="792" y="2106"/>
                        <a:pt x="781" y="2087"/>
                        <a:pt x="780" y="2070"/>
                      </a:cubicBezTo>
                      <a:cubicBezTo>
                        <a:pt x="779" y="2052"/>
                        <a:pt x="792" y="2038"/>
                        <a:pt x="804" y="2025"/>
                      </a:cubicBezTo>
                      <a:cubicBezTo>
                        <a:pt x="816" y="2012"/>
                        <a:pt x="828" y="1999"/>
                        <a:pt x="837" y="1983"/>
                      </a:cubicBezTo>
                      <a:cubicBezTo>
                        <a:pt x="848" y="1964"/>
                        <a:pt x="851" y="1945"/>
                        <a:pt x="851" y="1923"/>
                      </a:cubicBezTo>
                      <a:cubicBezTo>
                        <a:pt x="851" y="1913"/>
                        <a:pt x="852" y="1904"/>
                        <a:pt x="851" y="1894"/>
                      </a:cubicBezTo>
                      <a:cubicBezTo>
                        <a:pt x="850" y="1883"/>
                        <a:pt x="848" y="1873"/>
                        <a:pt x="844" y="1863"/>
                      </a:cubicBezTo>
                      <a:cubicBezTo>
                        <a:pt x="835" y="1838"/>
                        <a:pt x="820" y="1816"/>
                        <a:pt x="803" y="1797"/>
                      </a:cubicBezTo>
                      <a:cubicBezTo>
                        <a:pt x="790" y="1783"/>
                        <a:pt x="776" y="1770"/>
                        <a:pt x="760" y="1758"/>
                      </a:cubicBezTo>
                      <a:cubicBezTo>
                        <a:pt x="752" y="1751"/>
                        <a:pt x="743" y="1744"/>
                        <a:pt x="734" y="1738"/>
                      </a:cubicBezTo>
                      <a:cubicBezTo>
                        <a:pt x="729" y="1735"/>
                        <a:pt x="724" y="1731"/>
                        <a:pt x="719" y="1728"/>
                      </a:cubicBezTo>
                      <a:cubicBezTo>
                        <a:pt x="716" y="1726"/>
                        <a:pt x="713" y="1725"/>
                        <a:pt x="711" y="1723"/>
                      </a:cubicBezTo>
                      <a:cubicBezTo>
                        <a:pt x="709" y="1721"/>
                        <a:pt x="708" y="1718"/>
                        <a:pt x="706" y="1715"/>
                      </a:cubicBezTo>
                      <a:cubicBezTo>
                        <a:pt x="767" y="1706"/>
                        <a:pt x="841" y="1678"/>
                        <a:pt x="867" y="1615"/>
                      </a:cubicBezTo>
                      <a:cubicBezTo>
                        <a:pt x="877" y="1590"/>
                        <a:pt x="878" y="1563"/>
                        <a:pt x="873" y="1537"/>
                      </a:cubicBezTo>
                      <a:cubicBezTo>
                        <a:pt x="897" y="1546"/>
                        <a:pt x="929" y="1545"/>
                        <a:pt x="948" y="1524"/>
                      </a:cubicBezTo>
                      <a:cubicBezTo>
                        <a:pt x="957" y="1515"/>
                        <a:pt x="962" y="1503"/>
                        <a:pt x="962" y="1490"/>
                      </a:cubicBezTo>
                      <a:cubicBezTo>
                        <a:pt x="962" y="1485"/>
                        <a:pt x="960" y="1479"/>
                        <a:pt x="958" y="1474"/>
                      </a:cubicBezTo>
                      <a:cubicBezTo>
                        <a:pt x="957" y="1473"/>
                        <a:pt x="950" y="1464"/>
                        <a:pt x="948" y="1465"/>
                      </a:cubicBezTo>
                      <a:cubicBezTo>
                        <a:pt x="955" y="1486"/>
                        <a:pt x="938" y="1504"/>
                        <a:pt x="918" y="1504"/>
                      </a:cubicBezTo>
                      <a:cubicBezTo>
                        <a:pt x="898" y="1504"/>
                        <a:pt x="879" y="1490"/>
                        <a:pt x="869" y="1472"/>
                      </a:cubicBezTo>
                      <a:cubicBezTo>
                        <a:pt x="860" y="1453"/>
                        <a:pt x="858" y="1431"/>
                        <a:pt x="859" y="1410"/>
                      </a:cubicBezTo>
                      <a:cubicBezTo>
                        <a:pt x="860" y="1389"/>
                        <a:pt x="867" y="1371"/>
                        <a:pt x="883" y="1358"/>
                      </a:cubicBezTo>
                      <a:cubicBezTo>
                        <a:pt x="900" y="1344"/>
                        <a:pt x="920" y="1335"/>
                        <a:pt x="936" y="1320"/>
                      </a:cubicBezTo>
                      <a:cubicBezTo>
                        <a:pt x="950" y="1306"/>
                        <a:pt x="958" y="1289"/>
                        <a:pt x="968" y="1274"/>
                      </a:cubicBezTo>
                      <a:cubicBezTo>
                        <a:pt x="982" y="1254"/>
                        <a:pt x="988" y="1230"/>
                        <a:pt x="985" y="1205"/>
                      </a:cubicBezTo>
                      <a:cubicBezTo>
                        <a:pt x="980" y="1165"/>
                        <a:pt x="953" y="1129"/>
                        <a:pt x="926" y="1100"/>
                      </a:cubicBezTo>
                      <a:cubicBezTo>
                        <a:pt x="953" y="1117"/>
                        <a:pt x="984" y="1128"/>
                        <a:pt x="1015" y="1135"/>
                      </a:cubicBezTo>
                      <a:cubicBezTo>
                        <a:pt x="1003" y="1181"/>
                        <a:pt x="1023" y="1232"/>
                        <a:pt x="1067" y="1252"/>
                      </a:cubicBezTo>
                      <a:cubicBezTo>
                        <a:pt x="1083" y="1260"/>
                        <a:pt x="1103" y="1263"/>
                        <a:pt x="1120" y="1257"/>
                      </a:cubicBezTo>
                      <a:cubicBezTo>
                        <a:pt x="1140" y="1251"/>
                        <a:pt x="1153" y="1231"/>
                        <a:pt x="1154" y="1210"/>
                      </a:cubicBezTo>
                      <a:cubicBezTo>
                        <a:pt x="1156" y="1188"/>
                        <a:pt x="1146" y="1166"/>
                        <a:pt x="1134" y="1149"/>
                      </a:cubicBezTo>
                      <a:cubicBezTo>
                        <a:pt x="1139" y="1169"/>
                        <a:pt x="1143" y="1194"/>
                        <a:pt x="1131" y="1212"/>
                      </a:cubicBezTo>
                      <a:cubicBezTo>
                        <a:pt x="1120" y="1231"/>
                        <a:pt x="1096" y="1224"/>
                        <a:pt x="1083" y="1211"/>
                      </a:cubicBezTo>
                      <a:cubicBezTo>
                        <a:pt x="1067" y="1197"/>
                        <a:pt x="1060" y="1176"/>
                        <a:pt x="1066" y="1155"/>
                      </a:cubicBezTo>
                      <a:cubicBezTo>
                        <a:pt x="1067" y="1151"/>
                        <a:pt x="1069" y="1144"/>
                        <a:pt x="1072" y="1141"/>
                      </a:cubicBezTo>
                      <a:cubicBezTo>
                        <a:pt x="1074" y="1138"/>
                        <a:pt x="1074" y="1139"/>
                        <a:pt x="1078" y="1138"/>
                      </a:cubicBezTo>
                      <a:cubicBezTo>
                        <a:pt x="1080" y="1138"/>
                        <a:pt x="1083" y="1138"/>
                        <a:pt x="1085" y="1137"/>
                      </a:cubicBezTo>
                      <a:cubicBezTo>
                        <a:pt x="1094" y="1136"/>
                        <a:pt x="1103" y="1133"/>
                        <a:pt x="1111" y="1130"/>
                      </a:cubicBezTo>
                      <a:cubicBezTo>
                        <a:pt x="1130" y="1124"/>
                        <a:pt x="1147" y="1113"/>
                        <a:pt x="1161" y="1100"/>
                      </a:cubicBezTo>
                      <a:cubicBezTo>
                        <a:pt x="1164" y="1096"/>
                        <a:pt x="1167" y="1092"/>
                        <a:pt x="1171" y="1089"/>
                      </a:cubicBezTo>
                      <a:cubicBezTo>
                        <a:pt x="1176" y="1085"/>
                        <a:pt x="1182" y="1083"/>
                        <a:pt x="1187" y="1080"/>
                      </a:cubicBezTo>
                      <a:cubicBezTo>
                        <a:pt x="1196" y="1074"/>
                        <a:pt x="1204" y="1067"/>
                        <a:pt x="1212" y="1060"/>
                      </a:cubicBezTo>
                      <a:cubicBezTo>
                        <a:pt x="1239" y="1034"/>
                        <a:pt x="1259" y="999"/>
                        <a:pt x="1265" y="961"/>
                      </a:cubicBezTo>
                      <a:cubicBezTo>
                        <a:pt x="1269" y="937"/>
                        <a:pt x="1267" y="914"/>
                        <a:pt x="1262" y="891"/>
                      </a:cubicBezTo>
                      <a:cubicBezTo>
                        <a:pt x="1259" y="880"/>
                        <a:pt x="1255" y="868"/>
                        <a:pt x="1250" y="858"/>
                      </a:cubicBezTo>
                      <a:cubicBezTo>
                        <a:pt x="1248" y="853"/>
                        <a:pt x="1246" y="848"/>
                        <a:pt x="1244" y="843"/>
                      </a:cubicBezTo>
                      <a:cubicBezTo>
                        <a:pt x="1243" y="841"/>
                        <a:pt x="1241" y="839"/>
                        <a:pt x="1240" y="837"/>
                      </a:cubicBezTo>
                      <a:cubicBezTo>
                        <a:pt x="1239" y="833"/>
                        <a:pt x="1240" y="829"/>
                        <a:pt x="1240" y="825"/>
                      </a:cubicBezTo>
                      <a:cubicBezTo>
                        <a:pt x="1258" y="853"/>
                        <a:pt x="1281" y="879"/>
                        <a:pt x="1307" y="899"/>
                      </a:cubicBezTo>
                      <a:cubicBezTo>
                        <a:pt x="1325" y="913"/>
                        <a:pt x="1347" y="926"/>
                        <a:pt x="1371" y="927"/>
                      </a:cubicBezTo>
                      <a:cubicBezTo>
                        <a:pt x="1398" y="929"/>
                        <a:pt x="1422" y="915"/>
                        <a:pt x="1439" y="895"/>
                      </a:cubicBezTo>
                      <a:cubicBezTo>
                        <a:pt x="1454" y="877"/>
                        <a:pt x="1465" y="855"/>
                        <a:pt x="1474" y="834"/>
                      </a:cubicBezTo>
                      <a:cubicBezTo>
                        <a:pt x="1487" y="801"/>
                        <a:pt x="1496" y="767"/>
                        <a:pt x="1504" y="733"/>
                      </a:cubicBezTo>
                      <a:cubicBezTo>
                        <a:pt x="1502" y="747"/>
                        <a:pt x="1500" y="762"/>
                        <a:pt x="1499" y="776"/>
                      </a:cubicBezTo>
                      <a:cubicBezTo>
                        <a:pt x="1497" y="803"/>
                        <a:pt x="1489" y="830"/>
                        <a:pt x="1480" y="855"/>
                      </a:cubicBezTo>
                      <a:cubicBezTo>
                        <a:pt x="1471" y="879"/>
                        <a:pt x="1458" y="901"/>
                        <a:pt x="1450" y="925"/>
                      </a:cubicBezTo>
                      <a:cubicBezTo>
                        <a:pt x="1442" y="951"/>
                        <a:pt x="1442" y="977"/>
                        <a:pt x="1450" y="1003"/>
                      </a:cubicBezTo>
                      <a:cubicBezTo>
                        <a:pt x="1457" y="1027"/>
                        <a:pt x="1472" y="1049"/>
                        <a:pt x="1489" y="1067"/>
                      </a:cubicBezTo>
                      <a:cubicBezTo>
                        <a:pt x="1505" y="1085"/>
                        <a:pt x="1526" y="1099"/>
                        <a:pt x="1543" y="1115"/>
                      </a:cubicBezTo>
                      <a:cubicBezTo>
                        <a:pt x="1551" y="1122"/>
                        <a:pt x="1559" y="1131"/>
                        <a:pt x="1561" y="1141"/>
                      </a:cubicBezTo>
                      <a:cubicBezTo>
                        <a:pt x="1564" y="1153"/>
                        <a:pt x="1558" y="1165"/>
                        <a:pt x="1550" y="1175"/>
                      </a:cubicBezTo>
                      <a:cubicBezTo>
                        <a:pt x="1533" y="1195"/>
                        <a:pt x="1508" y="1204"/>
                        <a:pt x="1482" y="1203"/>
                      </a:cubicBezTo>
                      <a:cubicBezTo>
                        <a:pt x="1454" y="1202"/>
                        <a:pt x="1427" y="1190"/>
                        <a:pt x="1405" y="1172"/>
                      </a:cubicBezTo>
                      <a:cubicBezTo>
                        <a:pt x="1386" y="1156"/>
                        <a:pt x="1374" y="1136"/>
                        <a:pt x="1364" y="1113"/>
                      </a:cubicBezTo>
                      <a:cubicBezTo>
                        <a:pt x="1369" y="1173"/>
                        <a:pt x="1416" y="1225"/>
                        <a:pt x="1472" y="1239"/>
                      </a:cubicBezTo>
                      <a:cubicBezTo>
                        <a:pt x="1526" y="1253"/>
                        <a:pt x="1591" y="1229"/>
                        <a:pt x="1611" y="1172"/>
                      </a:cubicBezTo>
                      <a:cubicBezTo>
                        <a:pt x="1622" y="1140"/>
                        <a:pt x="1612" y="1106"/>
                        <a:pt x="1591" y="1081"/>
                      </a:cubicBezTo>
                      <a:cubicBezTo>
                        <a:pt x="1617" y="1088"/>
                        <a:pt x="1644" y="1084"/>
                        <a:pt x="1669" y="1076"/>
                      </a:cubicBezTo>
                      <a:cubicBezTo>
                        <a:pt x="1662" y="1102"/>
                        <a:pt x="1657" y="1130"/>
                        <a:pt x="1668" y="1156"/>
                      </a:cubicBezTo>
                      <a:cubicBezTo>
                        <a:pt x="1678" y="1181"/>
                        <a:pt x="1701" y="1195"/>
                        <a:pt x="1724" y="1207"/>
                      </a:cubicBezTo>
                      <a:cubicBezTo>
                        <a:pt x="1749" y="1219"/>
                        <a:pt x="1776" y="1229"/>
                        <a:pt x="1802" y="1240"/>
                      </a:cubicBezTo>
                      <a:cubicBezTo>
                        <a:pt x="1824" y="1249"/>
                        <a:pt x="1846" y="1261"/>
                        <a:pt x="1856" y="1285"/>
                      </a:cubicBezTo>
                      <a:cubicBezTo>
                        <a:pt x="1867" y="1312"/>
                        <a:pt x="1860" y="1340"/>
                        <a:pt x="1840" y="1359"/>
                      </a:cubicBezTo>
                      <a:cubicBezTo>
                        <a:pt x="1878" y="1347"/>
                        <a:pt x="1893" y="1299"/>
                        <a:pt x="1883" y="1262"/>
                      </a:cubicBezTo>
                      <a:cubicBezTo>
                        <a:pt x="1874" y="1224"/>
                        <a:pt x="1842" y="1199"/>
                        <a:pt x="1809" y="1182"/>
                      </a:cubicBezTo>
                      <a:cubicBezTo>
                        <a:pt x="1849" y="1189"/>
                        <a:pt x="1890" y="1186"/>
                        <a:pt x="1930" y="1180"/>
                      </a:cubicBezTo>
                      <a:cubicBezTo>
                        <a:pt x="1925" y="1191"/>
                        <a:pt x="1920" y="1201"/>
                        <a:pt x="1916" y="1212"/>
                      </a:cubicBezTo>
                      <a:cubicBezTo>
                        <a:pt x="1906" y="1236"/>
                        <a:pt x="1898" y="1260"/>
                        <a:pt x="1893" y="1285"/>
                      </a:cubicBezTo>
                      <a:cubicBezTo>
                        <a:pt x="1888" y="1310"/>
                        <a:pt x="1884" y="1337"/>
                        <a:pt x="1891" y="1363"/>
                      </a:cubicBezTo>
                      <a:cubicBezTo>
                        <a:pt x="1898" y="1387"/>
                        <a:pt x="1915" y="1405"/>
                        <a:pt x="1939" y="1411"/>
                      </a:cubicBezTo>
                      <a:cubicBezTo>
                        <a:pt x="1981" y="1421"/>
                        <a:pt x="2027" y="1407"/>
                        <a:pt x="2067" y="1394"/>
                      </a:cubicBezTo>
                      <a:cubicBezTo>
                        <a:pt x="2074" y="1391"/>
                        <a:pt x="2082" y="1388"/>
                        <a:pt x="2090" y="1385"/>
                      </a:cubicBezTo>
                      <a:cubicBezTo>
                        <a:pt x="2093" y="1408"/>
                        <a:pt x="2102" y="1428"/>
                        <a:pt x="2117" y="1446"/>
                      </a:cubicBezTo>
                      <a:cubicBezTo>
                        <a:pt x="2131" y="1463"/>
                        <a:pt x="2151" y="1474"/>
                        <a:pt x="2169" y="1486"/>
                      </a:cubicBezTo>
                      <a:cubicBezTo>
                        <a:pt x="2184" y="1496"/>
                        <a:pt x="2201" y="1508"/>
                        <a:pt x="2202" y="1528"/>
                      </a:cubicBezTo>
                      <a:cubicBezTo>
                        <a:pt x="2203" y="1550"/>
                        <a:pt x="2188" y="1571"/>
                        <a:pt x="2173" y="1585"/>
                      </a:cubicBezTo>
                      <a:cubicBezTo>
                        <a:pt x="2158" y="1600"/>
                        <a:pt x="2141" y="1611"/>
                        <a:pt x="2126" y="1624"/>
                      </a:cubicBezTo>
                      <a:cubicBezTo>
                        <a:pt x="2163" y="1621"/>
                        <a:pt x="2201" y="1612"/>
                        <a:pt x="2227" y="1583"/>
                      </a:cubicBezTo>
                      <a:cubicBezTo>
                        <a:pt x="2251" y="1556"/>
                        <a:pt x="2261" y="1518"/>
                        <a:pt x="2245" y="1484"/>
                      </a:cubicBezTo>
                      <a:cubicBezTo>
                        <a:pt x="2309" y="1499"/>
                        <a:pt x="2378" y="1490"/>
                        <a:pt x="2442" y="1477"/>
                      </a:cubicBezTo>
                      <a:cubicBezTo>
                        <a:pt x="2413" y="1497"/>
                        <a:pt x="2386" y="1522"/>
                        <a:pt x="2363" y="1550"/>
                      </a:cubicBezTo>
                      <a:cubicBezTo>
                        <a:pt x="2331" y="1588"/>
                        <a:pt x="2301" y="1644"/>
                        <a:pt x="2335" y="1691"/>
                      </a:cubicBezTo>
                      <a:cubicBezTo>
                        <a:pt x="2364" y="1730"/>
                        <a:pt x="2416" y="1746"/>
                        <a:pt x="2460" y="1758"/>
                      </a:cubicBezTo>
                      <a:cubicBezTo>
                        <a:pt x="2458" y="1760"/>
                        <a:pt x="2457" y="1761"/>
                        <a:pt x="2455" y="1763"/>
                      </a:cubicBezTo>
                      <a:cubicBezTo>
                        <a:pt x="2452" y="1766"/>
                        <a:pt x="2449" y="1767"/>
                        <a:pt x="2445" y="1768"/>
                      </a:cubicBezTo>
                      <a:cubicBezTo>
                        <a:pt x="2436" y="1772"/>
                        <a:pt x="2427" y="1777"/>
                        <a:pt x="2418" y="1781"/>
                      </a:cubicBezTo>
                      <a:cubicBezTo>
                        <a:pt x="2404" y="1789"/>
                        <a:pt x="2390" y="1798"/>
                        <a:pt x="2378" y="1810"/>
                      </a:cubicBezTo>
                      <a:cubicBezTo>
                        <a:pt x="2353" y="1835"/>
                        <a:pt x="2341" y="1868"/>
                        <a:pt x="2344" y="1904"/>
                      </a:cubicBezTo>
                      <a:cubicBezTo>
                        <a:pt x="2345" y="1922"/>
                        <a:pt x="2348" y="1939"/>
                        <a:pt x="2353" y="1956"/>
                      </a:cubicBezTo>
                      <a:cubicBezTo>
                        <a:pt x="2355" y="1964"/>
                        <a:pt x="2358" y="1973"/>
                        <a:pt x="2362" y="1981"/>
                      </a:cubicBezTo>
                      <a:cubicBezTo>
                        <a:pt x="2364" y="1985"/>
                        <a:pt x="2368" y="1990"/>
                        <a:pt x="2369" y="1994"/>
                      </a:cubicBezTo>
                      <a:cubicBezTo>
                        <a:pt x="2370" y="1997"/>
                        <a:pt x="2370" y="2000"/>
                        <a:pt x="2371" y="2003"/>
                      </a:cubicBezTo>
                      <a:cubicBezTo>
                        <a:pt x="2377" y="2026"/>
                        <a:pt x="2388" y="2047"/>
                        <a:pt x="2403" y="2065"/>
                      </a:cubicBezTo>
                      <a:cubicBezTo>
                        <a:pt x="2426" y="2092"/>
                        <a:pt x="2456" y="2112"/>
                        <a:pt x="2488" y="2126"/>
                      </a:cubicBezTo>
                      <a:cubicBezTo>
                        <a:pt x="2485" y="2131"/>
                        <a:pt x="2482" y="2137"/>
                        <a:pt x="2480" y="2143"/>
                      </a:cubicBezTo>
                      <a:cubicBezTo>
                        <a:pt x="2477" y="2149"/>
                        <a:pt x="2476" y="2156"/>
                        <a:pt x="2470" y="2159"/>
                      </a:cubicBezTo>
                      <a:cubicBezTo>
                        <a:pt x="2465" y="2163"/>
                        <a:pt x="2459" y="2166"/>
                        <a:pt x="2453" y="2168"/>
                      </a:cubicBezTo>
                      <a:cubicBezTo>
                        <a:pt x="2432" y="2176"/>
                        <a:pt x="2410" y="2175"/>
                        <a:pt x="2390" y="2164"/>
                      </a:cubicBezTo>
                      <a:cubicBezTo>
                        <a:pt x="2409" y="2184"/>
                        <a:pt x="2438" y="2191"/>
                        <a:pt x="2464" y="2187"/>
                      </a:cubicBezTo>
                      <a:cubicBezTo>
                        <a:pt x="2453" y="2225"/>
                        <a:pt x="2446" y="2271"/>
                        <a:pt x="2466" y="2308"/>
                      </a:cubicBezTo>
                      <a:cubicBezTo>
                        <a:pt x="2467" y="2310"/>
                        <a:pt x="2469" y="2312"/>
                        <a:pt x="2468" y="2314"/>
                      </a:cubicBezTo>
                      <a:cubicBezTo>
                        <a:pt x="2468" y="2316"/>
                        <a:pt x="2466" y="2320"/>
                        <a:pt x="2465" y="2322"/>
                      </a:cubicBezTo>
                      <a:cubicBezTo>
                        <a:pt x="2462" y="2327"/>
                        <a:pt x="2460" y="2332"/>
                        <a:pt x="2456" y="2337"/>
                      </a:cubicBezTo>
                      <a:cubicBezTo>
                        <a:pt x="2452" y="2344"/>
                        <a:pt x="2444" y="2356"/>
                        <a:pt x="2436" y="2358"/>
                      </a:cubicBezTo>
                      <a:cubicBezTo>
                        <a:pt x="2424" y="2362"/>
                        <a:pt x="2413" y="2351"/>
                        <a:pt x="2406" y="2343"/>
                      </a:cubicBezTo>
                      <a:cubicBezTo>
                        <a:pt x="2399" y="2336"/>
                        <a:pt x="2392" y="2327"/>
                        <a:pt x="2389" y="2317"/>
                      </a:cubicBezTo>
                      <a:cubicBezTo>
                        <a:pt x="2382" y="2295"/>
                        <a:pt x="2394" y="2272"/>
                        <a:pt x="2415" y="2264"/>
                      </a:cubicBezTo>
                      <a:cubicBezTo>
                        <a:pt x="2397" y="2264"/>
                        <a:pt x="2382" y="2275"/>
                        <a:pt x="2373" y="2291"/>
                      </a:cubicBezTo>
                      <a:cubicBezTo>
                        <a:pt x="2364" y="2307"/>
                        <a:pt x="2363" y="2326"/>
                        <a:pt x="2368" y="2343"/>
                      </a:cubicBezTo>
                      <a:cubicBezTo>
                        <a:pt x="2377" y="2380"/>
                        <a:pt x="2405" y="2415"/>
                        <a:pt x="2445" y="2410"/>
                      </a:cubicBezTo>
                      <a:cubicBezTo>
                        <a:pt x="2462" y="2408"/>
                        <a:pt x="2477" y="2399"/>
                        <a:pt x="2490" y="2387"/>
                      </a:cubicBezTo>
                      <a:cubicBezTo>
                        <a:pt x="2497" y="2381"/>
                        <a:pt x="2503" y="2373"/>
                        <a:pt x="2508" y="2365"/>
                      </a:cubicBezTo>
                      <a:cubicBezTo>
                        <a:pt x="2510" y="2361"/>
                        <a:pt x="2512" y="2357"/>
                        <a:pt x="2514" y="2352"/>
                      </a:cubicBezTo>
                      <a:cubicBezTo>
                        <a:pt x="2516" y="2349"/>
                        <a:pt x="2515" y="2349"/>
                        <a:pt x="2518" y="2349"/>
                      </a:cubicBezTo>
                      <a:cubicBezTo>
                        <a:pt x="2520" y="2349"/>
                        <a:pt x="2523" y="2351"/>
                        <a:pt x="2525" y="2351"/>
                      </a:cubicBezTo>
                      <a:cubicBezTo>
                        <a:pt x="2548" y="2358"/>
                        <a:pt x="2572" y="2359"/>
                        <a:pt x="2596" y="2357"/>
                      </a:cubicBezTo>
                      <a:cubicBezTo>
                        <a:pt x="2637" y="2353"/>
                        <a:pt x="2678" y="2342"/>
                        <a:pt x="2717" y="2327"/>
                      </a:cubicBezTo>
                      <a:cubicBezTo>
                        <a:pt x="2762" y="2311"/>
                        <a:pt x="2806" y="2289"/>
                        <a:pt x="2844" y="2259"/>
                      </a:cubicBezTo>
                      <a:cubicBezTo>
                        <a:pt x="2878" y="2232"/>
                        <a:pt x="2909" y="2198"/>
                        <a:pt x="2919" y="2154"/>
                      </a:cubicBezTo>
                      <a:cubicBezTo>
                        <a:pt x="2921" y="2145"/>
                        <a:pt x="2922" y="2134"/>
                        <a:pt x="2922" y="2124"/>
                      </a:cubicBezTo>
                      <a:cubicBezTo>
                        <a:pt x="2922" y="2120"/>
                        <a:pt x="2920" y="2112"/>
                        <a:pt x="2922" y="2109"/>
                      </a:cubicBezTo>
                      <a:cubicBezTo>
                        <a:pt x="2923" y="2108"/>
                        <a:pt x="2926" y="2106"/>
                        <a:pt x="2927" y="2105"/>
                      </a:cubicBezTo>
                      <a:cubicBezTo>
                        <a:pt x="2931" y="2103"/>
                        <a:pt x="2934" y="2100"/>
                        <a:pt x="2937" y="2098"/>
                      </a:cubicBezTo>
                      <a:cubicBezTo>
                        <a:pt x="2991" y="2053"/>
                        <a:pt x="3041" y="2000"/>
                        <a:pt x="3075" y="1937"/>
                      </a:cubicBezTo>
                      <a:cubicBezTo>
                        <a:pt x="3095" y="1900"/>
                        <a:pt x="3109" y="1857"/>
                        <a:pt x="3108" y="1814"/>
                      </a:cubicBezTo>
                      <a:cubicBezTo>
                        <a:pt x="3107" y="1764"/>
                        <a:pt x="3085" y="1719"/>
                        <a:pt x="3053" y="1683"/>
                      </a:cubicBezTo>
                      <a:cubicBezTo>
                        <a:pt x="3043" y="1672"/>
                        <a:pt x="3032" y="1662"/>
                        <a:pt x="3020" y="1652"/>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1012" name="Freeform 330">
                  <a:extLst>
                    <a:ext uri="{FF2B5EF4-FFF2-40B4-BE49-F238E27FC236}">
                      <a16:creationId xmlns:a16="http://schemas.microsoft.com/office/drawing/2014/main" id="{5664BFCA-BA7F-7C66-BB86-06C8500AEB1C}"/>
                    </a:ext>
                  </a:extLst>
                </p:cNvPr>
                <p:cNvSpPr>
                  <a:spLocks/>
                </p:cNvSpPr>
                <p:nvPr/>
              </p:nvSpPr>
              <p:spPr bwMode="auto">
                <a:xfrm>
                  <a:off x="6573609" y="3685314"/>
                  <a:ext cx="37731" cy="49214"/>
                </a:xfrm>
                <a:custGeom>
                  <a:avLst/>
                  <a:gdLst>
                    <a:gd name="T0" fmla="*/ 0 w 276"/>
                    <a:gd name="T1" fmla="*/ 0 h 359"/>
                    <a:gd name="T2" fmla="*/ 26 w 276"/>
                    <a:gd name="T3" fmla="*/ 43 h 359"/>
                    <a:gd name="T4" fmla="*/ 57 w 276"/>
                    <a:gd name="T5" fmla="*/ 87 h 359"/>
                    <a:gd name="T6" fmla="*/ 70 w 276"/>
                    <a:gd name="T7" fmla="*/ 145 h 359"/>
                    <a:gd name="T8" fmla="*/ 56 w 276"/>
                    <a:gd name="T9" fmla="*/ 212 h 359"/>
                    <a:gd name="T10" fmla="*/ 65 w 276"/>
                    <a:gd name="T11" fmla="*/ 265 h 359"/>
                    <a:gd name="T12" fmla="*/ 115 w 276"/>
                    <a:gd name="T13" fmla="*/ 290 h 359"/>
                    <a:gd name="T14" fmla="*/ 214 w 276"/>
                    <a:gd name="T15" fmla="*/ 231 h 359"/>
                    <a:gd name="T16" fmla="*/ 255 w 276"/>
                    <a:gd name="T17" fmla="*/ 96 h 359"/>
                    <a:gd name="T18" fmla="*/ 261 w 276"/>
                    <a:gd name="T19" fmla="*/ 223 h 359"/>
                    <a:gd name="T20" fmla="*/ 167 w 276"/>
                    <a:gd name="T21" fmla="*/ 337 h 359"/>
                    <a:gd name="T22" fmla="*/ 26 w 276"/>
                    <a:gd name="T23" fmla="*/ 308 h 359"/>
                    <a:gd name="T24" fmla="*/ 0 w 276"/>
                    <a:gd name="T25" fmla="*/ 239 h 359"/>
                    <a:gd name="T26" fmla="*/ 19 w 276"/>
                    <a:gd name="T27" fmla="*/ 163 h 359"/>
                    <a:gd name="T28" fmla="*/ 30 w 276"/>
                    <a:gd name="T29" fmla="*/ 127 h 359"/>
                    <a:gd name="T30" fmla="*/ 25 w 276"/>
                    <a:gd name="T31" fmla="*/ 86 h 359"/>
                    <a:gd name="T32" fmla="*/ 0 w 276"/>
                    <a:gd name="T33"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6" h="359">
                      <a:moveTo>
                        <a:pt x="0" y="0"/>
                      </a:moveTo>
                      <a:cubicBezTo>
                        <a:pt x="7" y="15"/>
                        <a:pt x="16" y="29"/>
                        <a:pt x="26" y="43"/>
                      </a:cubicBezTo>
                      <a:cubicBezTo>
                        <a:pt x="37" y="57"/>
                        <a:pt x="48" y="71"/>
                        <a:pt x="57" y="87"/>
                      </a:cubicBezTo>
                      <a:cubicBezTo>
                        <a:pt x="67" y="105"/>
                        <a:pt x="71" y="125"/>
                        <a:pt x="70" y="145"/>
                      </a:cubicBezTo>
                      <a:cubicBezTo>
                        <a:pt x="68" y="168"/>
                        <a:pt x="60" y="190"/>
                        <a:pt x="56" y="212"/>
                      </a:cubicBezTo>
                      <a:cubicBezTo>
                        <a:pt x="53" y="230"/>
                        <a:pt x="53" y="250"/>
                        <a:pt x="65" y="265"/>
                      </a:cubicBezTo>
                      <a:cubicBezTo>
                        <a:pt x="77" y="280"/>
                        <a:pt x="96" y="289"/>
                        <a:pt x="115" y="290"/>
                      </a:cubicBezTo>
                      <a:cubicBezTo>
                        <a:pt x="155" y="292"/>
                        <a:pt x="191" y="261"/>
                        <a:pt x="214" y="231"/>
                      </a:cubicBezTo>
                      <a:cubicBezTo>
                        <a:pt x="242" y="193"/>
                        <a:pt x="260" y="144"/>
                        <a:pt x="255" y="96"/>
                      </a:cubicBezTo>
                      <a:cubicBezTo>
                        <a:pt x="276" y="134"/>
                        <a:pt x="274" y="183"/>
                        <a:pt x="261" y="223"/>
                      </a:cubicBezTo>
                      <a:cubicBezTo>
                        <a:pt x="245" y="271"/>
                        <a:pt x="212" y="316"/>
                        <a:pt x="167" y="337"/>
                      </a:cubicBezTo>
                      <a:cubicBezTo>
                        <a:pt x="119" y="359"/>
                        <a:pt x="61" y="349"/>
                        <a:pt x="26" y="308"/>
                      </a:cubicBezTo>
                      <a:cubicBezTo>
                        <a:pt x="9" y="289"/>
                        <a:pt x="0" y="264"/>
                        <a:pt x="0" y="239"/>
                      </a:cubicBezTo>
                      <a:cubicBezTo>
                        <a:pt x="0" y="212"/>
                        <a:pt x="10" y="187"/>
                        <a:pt x="19" y="163"/>
                      </a:cubicBezTo>
                      <a:cubicBezTo>
                        <a:pt x="24" y="151"/>
                        <a:pt x="28" y="139"/>
                        <a:pt x="30" y="127"/>
                      </a:cubicBezTo>
                      <a:cubicBezTo>
                        <a:pt x="33" y="113"/>
                        <a:pt x="30" y="99"/>
                        <a:pt x="25" y="86"/>
                      </a:cubicBezTo>
                      <a:cubicBezTo>
                        <a:pt x="16" y="57"/>
                        <a:pt x="3" y="30"/>
                        <a:pt x="0" y="0"/>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1013" name="Freeform 331">
                  <a:extLst>
                    <a:ext uri="{FF2B5EF4-FFF2-40B4-BE49-F238E27FC236}">
                      <a16:creationId xmlns:a16="http://schemas.microsoft.com/office/drawing/2014/main" id="{50E000FD-1994-5281-F8F7-D15BA9205146}"/>
                    </a:ext>
                  </a:extLst>
                </p:cNvPr>
                <p:cNvSpPr>
                  <a:spLocks/>
                </p:cNvSpPr>
                <p:nvPr/>
              </p:nvSpPr>
              <p:spPr bwMode="auto">
                <a:xfrm>
                  <a:off x="6605872" y="3711016"/>
                  <a:ext cx="48669" cy="62885"/>
                </a:xfrm>
                <a:custGeom>
                  <a:avLst/>
                  <a:gdLst>
                    <a:gd name="T0" fmla="*/ 73 w 359"/>
                    <a:gd name="T1" fmla="*/ 0 h 462"/>
                    <a:gd name="T2" fmla="*/ 44 w 359"/>
                    <a:gd name="T3" fmla="*/ 135 h 462"/>
                    <a:gd name="T4" fmla="*/ 59 w 359"/>
                    <a:gd name="T5" fmla="*/ 205 h 462"/>
                    <a:gd name="T6" fmla="*/ 118 w 359"/>
                    <a:gd name="T7" fmla="*/ 240 h 462"/>
                    <a:gd name="T8" fmla="*/ 201 w 359"/>
                    <a:gd name="T9" fmla="*/ 247 h 462"/>
                    <a:gd name="T10" fmla="*/ 271 w 359"/>
                    <a:gd name="T11" fmla="*/ 227 h 462"/>
                    <a:gd name="T12" fmla="*/ 343 w 359"/>
                    <a:gd name="T13" fmla="*/ 244 h 462"/>
                    <a:gd name="T14" fmla="*/ 352 w 359"/>
                    <a:gd name="T15" fmla="*/ 320 h 462"/>
                    <a:gd name="T16" fmla="*/ 273 w 359"/>
                    <a:gd name="T17" fmla="*/ 462 h 462"/>
                    <a:gd name="T18" fmla="*/ 313 w 359"/>
                    <a:gd name="T19" fmla="*/ 332 h 462"/>
                    <a:gd name="T20" fmla="*/ 314 w 359"/>
                    <a:gd name="T21" fmla="*/ 291 h 462"/>
                    <a:gd name="T22" fmla="*/ 291 w 359"/>
                    <a:gd name="T23" fmla="*/ 275 h 462"/>
                    <a:gd name="T24" fmla="*/ 277 w 359"/>
                    <a:gd name="T25" fmla="*/ 283 h 462"/>
                    <a:gd name="T26" fmla="*/ 259 w 359"/>
                    <a:gd name="T27" fmla="*/ 291 h 462"/>
                    <a:gd name="T28" fmla="*/ 222 w 359"/>
                    <a:gd name="T29" fmla="*/ 302 h 462"/>
                    <a:gd name="T30" fmla="*/ 69 w 359"/>
                    <a:gd name="T31" fmla="*/ 282 h 462"/>
                    <a:gd name="T32" fmla="*/ 15 w 359"/>
                    <a:gd name="T33" fmla="*/ 228 h 462"/>
                    <a:gd name="T34" fmla="*/ 3 w 359"/>
                    <a:gd name="T35" fmla="*/ 149 h 462"/>
                    <a:gd name="T36" fmla="*/ 73 w 359"/>
                    <a:gd name="T37"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9" h="462">
                      <a:moveTo>
                        <a:pt x="73" y="0"/>
                      </a:moveTo>
                      <a:cubicBezTo>
                        <a:pt x="56" y="43"/>
                        <a:pt x="44" y="88"/>
                        <a:pt x="44" y="135"/>
                      </a:cubicBezTo>
                      <a:cubicBezTo>
                        <a:pt x="44" y="158"/>
                        <a:pt x="44" y="185"/>
                        <a:pt x="59" y="205"/>
                      </a:cubicBezTo>
                      <a:cubicBezTo>
                        <a:pt x="74" y="224"/>
                        <a:pt x="97" y="234"/>
                        <a:pt x="118" y="240"/>
                      </a:cubicBezTo>
                      <a:cubicBezTo>
                        <a:pt x="145" y="247"/>
                        <a:pt x="173" y="249"/>
                        <a:pt x="201" y="247"/>
                      </a:cubicBezTo>
                      <a:cubicBezTo>
                        <a:pt x="225" y="244"/>
                        <a:pt x="248" y="237"/>
                        <a:pt x="271" y="227"/>
                      </a:cubicBezTo>
                      <a:cubicBezTo>
                        <a:pt x="297" y="217"/>
                        <a:pt x="325" y="220"/>
                        <a:pt x="343" y="244"/>
                      </a:cubicBezTo>
                      <a:cubicBezTo>
                        <a:pt x="358" y="265"/>
                        <a:pt x="359" y="295"/>
                        <a:pt x="352" y="320"/>
                      </a:cubicBezTo>
                      <a:cubicBezTo>
                        <a:pt x="338" y="373"/>
                        <a:pt x="310" y="423"/>
                        <a:pt x="273" y="462"/>
                      </a:cubicBezTo>
                      <a:cubicBezTo>
                        <a:pt x="292" y="420"/>
                        <a:pt x="306" y="377"/>
                        <a:pt x="313" y="332"/>
                      </a:cubicBezTo>
                      <a:cubicBezTo>
                        <a:pt x="315" y="318"/>
                        <a:pt x="317" y="304"/>
                        <a:pt x="314" y="291"/>
                      </a:cubicBezTo>
                      <a:cubicBezTo>
                        <a:pt x="311" y="280"/>
                        <a:pt x="303" y="269"/>
                        <a:pt x="291" y="275"/>
                      </a:cubicBezTo>
                      <a:cubicBezTo>
                        <a:pt x="286" y="277"/>
                        <a:pt x="282" y="280"/>
                        <a:pt x="277" y="283"/>
                      </a:cubicBezTo>
                      <a:cubicBezTo>
                        <a:pt x="271" y="286"/>
                        <a:pt x="265" y="288"/>
                        <a:pt x="259" y="291"/>
                      </a:cubicBezTo>
                      <a:cubicBezTo>
                        <a:pt x="247" y="296"/>
                        <a:pt x="235" y="299"/>
                        <a:pt x="222" y="302"/>
                      </a:cubicBezTo>
                      <a:cubicBezTo>
                        <a:pt x="172" y="313"/>
                        <a:pt x="115" y="307"/>
                        <a:pt x="69" y="282"/>
                      </a:cubicBezTo>
                      <a:cubicBezTo>
                        <a:pt x="47" y="269"/>
                        <a:pt x="27" y="252"/>
                        <a:pt x="15" y="228"/>
                      </a:cubicBezTo>
                      <a:cubicBezTo>
                        <a:pt x="2" y="204"/>
                        <a:pt x="0" y="176"/>
                        <a:pt x="3" y="149"/>
                      </a:cubicBezTo>
                      <a:cubicBezTo>
                        <a:pt x="10" y="94"/>
                        <a:pt x="35" y="40"/>
                        <a:pt x="73" y="0"/>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1014" name="Freeform 336">
                  <a:extLst>
                    <a:ext uri="{FF2B5EF4-FFF2-40B4-BE49-F238E27FC236}">
                      <a16:creationId xmlns:a16="http://schemas.microsoft.com/office/drawing/2014/main" id="{FDD39B36-C417-A8F7-4EE8-426F904F9ECD}"/>
                    </a:ext>
                  </a:extLst>
                </p:cNvPr>
                <p:cNvSpPr>
                  <a:spLocks/>
                </p:cNvSpPr>
                <p:nvPr/>
              </p:nvSpPr>
              <p:spPr bwMode="auto">
                <a:xfrm>
                  <a:off x="6495960" y="3707735"/>
                  <a:ext cx="38278" cy="48667"/>
                </a:xfrm>
                <a:custGeom>
                  <a:avLst/>
                  <a:gdLst>
                    <a:gd name="T0" fmla="*/ 261 w 282"/>
                    <a:gd name="T1" fmla="*/ 0 h 358"/>
                    <a:gd name="T2" fmla="*/ 278 w 282"/>
                    <a:gd name="T3" fmla="*/ 47 h 358"/>
                    <a:gd name="T4" fmla="*/ 257 w 282"/>
                    <a:gd name="T5" fmla="*/ 103 h 358"/>
                    <a:gd name="T6" fmla="*/ 200 w 282"/>
                    <a:gd name="T7" fmla="*/ 135 h 358"/>
                    <a:gd name="T8" fmla="*/ 136 w 282"/>
                    <a:gd name="T9" fmla="*/ 163 h 358"/>
                    <a:gd name="T10" fmla="*/ 103 w 282"/>
                    <a:gd name="T11" fmla="*/ 176 h 358"/>
                    <a:gd name="T12" fmla="*/ 77 w 282"/>
                    <a:gd name="T13" fmla="*/ 192 h 358"/>
                    <a:gd name="T14" fmla="*/ 75 w 282"/>
                    <a:gd name="T15" fmla="*/ 252 h 358"/>
                    <a:gd name="T16" fmla="*/ 170 w 282"/>
                    <a:gd name="T17" fmla="*/ 303 h 358"/>
                    <a:gd name="T18" fmla="*/ 224 w 282"/>
                    <a:gd name="T19" fmla="*/ 256 h 358"/>
                    <a:gd name="T20" fmla="*/ 256 w 282"/>
                    <a:gd name="T21" fmla="*/ 194 h 358"/>
                    <a:gd name="T22" fmla="*/ 205 w 282"/>
                    <a:gd name="T23" fmla="*/ 324 h 358"/>
                    <a:gd name="T24" fmla="*/ 133 w 282"/>
                    <a:gd name="T25" fmla="*/ 358 h 358"/>
                    <a:gd name="T26" fmla="*/ 62 w 282"/>
                    <a:gd name="T27" fmla="*/ 330 h 358"/>
                    <a:gd name="T28" fmla="*/ 17 w 282"/>
                    <a:gd name="T29" fmla="*/ 184 h 358"/>
                    <a:gd name="T30" fmla="*/ 71 w 282"/>
                    <a:gd name="T31" fmla="*/ 127 h 358"/>
                    <a:gd name="T32" fmla="*/ 150 w 282"/>
                    <a:gd name="T33" fmla="*/ 103 h 358"/>
                    <a:gd name="T34" fmla="*/ 199 w 282"/>
                    <a:gd name="T35" fmla="*/ 89 h 358"/>
                    <a:gd name="T36" fmla="*/ 240 w 282"/>
                    <a:gd name="T37" fmla="*/ 74 h 358"/>
                    <a:gd name="T38" fmla="*/ 261 w 282"/>
                    <a:gd name="T39" fmla="*/ 47 h 358"/>
                    <a:gd name="T40" fmla="*/ 261 w 282"/>
                    <a:gd name="T4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2" h="358">
                      <a:moveTo>
                        <a:pt x="261" y="0"/>
                      </a:moveTo>
                      <a:cubicBezTo>
                        <a:pt x="269" y="14"/>
                        <a:pt x="276" y="30"/>
                        <a:pt x="278" y="47"/>
                      </a:cubicBezTo>
                      <a:cubicBezTo>
                        <a:pt x="282" y="69"/>
                        <a:pt x="274" y="88"/>
                        <a:pt x="257" y="103"/>
                      </a:cubicBezTo>
                      <a:cubicBezTo>
                        <a:pt x="241" y="117"/>
                        <a:pt x="220" y="126"/>
                        <a:pt x="200" y="135"/>
                      </a:cubicBezTo>
                      <a:cubicBezTo>
                        <a:pt x="179" y="145"/>
                        <a:pt x="158" y="154"/>
                        <a:pt x="136" y="163"/>
                      </a:cubicBezTo>
                      <a:cubicBezTo>
                        <a:pt x="125" y="168"/>
                        <a:pt x="114" y="172"/>
                        <a:pt x="103" y="176"/>
                      </a:cubicBezTo>
                      <a:cubicBezTo>
                        <a:pt x="94" y="180"/>
                        <a:pt x="83" y="184"/>
                        <a:pt x="77" y="192"/>
                      </a:cubicBezTo>
                      <a:cubicBezTo>
                        <a:pt x="64" y="209"/>
                        <a:pt x="69" y="234"/>
                        <a:pt x="75" y="252"/>
                      </a:cubicBezTo>
                      <a:cubicBezTo>
                        <a:pt x="89" y="291"/>
                        <a:pt x="129" y="325"/>
                        <a:pt x="170" y="303"/>
                      </a:cubicBezTo>
                      <a:cubicBezTo>
                        <a:pt x="191" y="292"/>
                        <a:pt x="209" y="274"/>
                        <a:pt x="224" y="256"/>
                      </a:cubicBezTo>
                      <a:cubicBezTo>
                        <a:pt x="239" y="238"/>
                        <a:pt x="251" y="217"/>
                        <a:pt x="256" y="194"/>
                      </a:cubicBezTo>
                      <a:cubicBezTo>
                        <a:pt x="261" y="242"/>
                        <a:pt x="237" y="290"/>
                        <a:pt x="205" y="324"/>
                      </a:cubicBezTo>
                      <a:cubicBezTo>
                        <a:pt x="186" y="344"/>
                        <a:pt x="162" y="358"/>
                        <a:pt x="133" y="358"/>
                      </a:cubicBezTo>
                      <a:cubicBezTo>
                        <a:pt x="107" y="358"/>
                        <a:pt x="82" y="348"/>
                        <a:pt x="62" y="330"/>
                      </a:cubicBezTo>
                      <a:cubicBezTo>
                        <a:pt x="22" y="296"/>
                        <a:pt x="0" y="235"/>
                        <a:pt x="17" y="184"/>
                      </a:cubicBezTo>
                      <a:cubicBezTo>
                        <a:pt x="26" y="157"/>
                        <a:pt x="46" y="138"/>
                        <a:pt x="71" y="127"/>
                      </a:cubicBezTo>
                      <a:cubicBezTo>
                        <a:pt x="97" y="117"/>
                        <a:pt x="124" y="110"/>
                        <a:pt x="150" y="103"/>
                      </a:cubicBezTo>
                      <a:cubicBezTo>
                        <a:pt x="166" y="98"/>
                        <a:pt x="182" y="93"/>
                        <a:pt x="199" y="89"/>
                      </a:cubicBezTo>
                      <a:cubicBezTo>
                        <a:pt x="213" y="85"/>
                        <a:pt x="227" y="81"/>
                        <a:pt x="240" y="74"/>
                      </a:cubicBezTo>
                      <a:cubicBezTo>
                        <a:pt x="251" y="68"/>
                        <a:pt x="259" y="60"/>
                        <a:pt x="261" y="47"/>
                      </a:cubicBezTo>
                      <a:cubicBezTo>
                        <a:pt x="265" y="31"/>
                        <a:pt x="263" y="15"/>
                        <a:pt x="261" y="0"/>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1015" name="Freeform 337">
                  <a:extLst>
                    <a:ext uri="{FF2B5EF4-FFF2-40B4-BE49-F238E27FC236}">
                      <a16:creationId xmlns:a16="http://schemas.microsoft.com/office/drawing/2014/main" id="{478E0E3C-8F84-F406-D47C-7A5E93114D8F}"/>
                    </a:ext>
                  </a:extLst>
                </p:cNvPr>
                <p:cNvSpPr>
                  <a:spLocks/>
                </p:cNvSpPr>
                <p:nvPr/>
              </p:nvSpPr>
              <p:spPr bwMode="auto">
                <a:xfrm>
                  <a:off x="6449479" y="3736170"/>
                  <a:ext cx="42106" cy="40466"/>
                </a:xfrm>
                <a:custGeom>
                  <a:avLst/>
                  <a:gdLst>
                    <a:gd name="T0" fmla="*/ 232 w 307"/>
                    <a:gd name="T1" fmla="*/ 0 h 298"/>
                    <a:gd name="T2" fmla="*/ 304 w 307"/>
                    <a:gd name="T3" fmla="*/ 131 h 298"/>
                    <a:gd name="T4" fmla="*/ 266 w 307"/>
                    <a:gd name="T5" fmla="*/ 214 h 298"/>
                    <a:gd name="T6" fmla="*/ 201 w 307"/>
                    <a:gd name="T7" fmla="*/ 274 h 298"/>
                    <a:gd name="T8" fmla="*/ 39 w 307"/>
                    <a:gd name="T9" fmla="*/ 225 h 298"/>
                    <a:gd name="T10" fmla="*/ 1 w 307"/>
                    <a:gd name="T11" fmla="*/ 147 h 298"/>
                    <a:gd name="T12" fmla="*/ 35 w 307"/>
                    <a:gd name="T13" fmla="*/ 67 h 298"/>
                    <a:gd name="T14" fmla="*/ 101 w 307"/>
                    <a:gd name="T15" fmla="*/ 53 h 298"/>
                    <a:gd name="T16" fmla="*/ 137 w 307"/>
                    <a:gd name="T17" fmla="*/ 124 h 298"/>
                    <a:gd name="T18" fmla="*/ 83 w 307"/>
                    <a:gd name="T19" fmla="*/ 68 h 298"/>
                    <a:gd name="T20" fmla="*/ 47 w 307"/>
                    <a:gd name="T21" fmla="*/ 162 h 298"/>
                    <a:gd name="T22" fmla="*/ 96 w 307"/>
                    <a:gd name="T23" fmla="*/ 203 h 298"/>
                    <a:gd name="T24" fmla="*/ 160 w 307"/>
                    <a:gd name="T25" fmla="*/ 223 h 298"/>
                    <a:gd name="T26" fmla="*/ 211 w 307"/>
                    <a:gd name="T27" fmla="*/ 193 h 298"/>
                    <a:gd name="T28" fmla="*/ 253 w 307"/>
                    <a:gd name="T29" fmla="*/ 143 h 298"/>
                    <a:gd name="T30" fmla="*/ 232 w 307"/>
                    <a:gd name="T3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7" h="298">
                      <a:moveTo>
                        <a:pt x="232" y="0"/>
                      </a:moveTo>
                      <a:cubicBezTo>
                        <a:pt x="270" y="32"/>
                        <a:pt x="307" y="77"/>
                        <a:pt x="304" y="131"/>
                      </a:cubicBezTo>
                      <a:cubicBezTo>
                        <a:pt x="302" y="163"/>
                        <a:pt x="285" y="189"/>
                        <a:pt x="266" y="214"/>
                      </a:cubicBezTo>
                      <a:cubicBezTo>
                        <a:pt x="249" y="238"/>
                        <a:pt x="229" y="261"/>
                        <a:pt x="201" y="274"/>
                      </a:cubicBezTo>
                      <a:cubicBezTo>
                        <a:pt x="145" y="298"/>
                        <a:pt x="80" y="266"/>
                        <a:pt x="39" y="225"/>
                      </a:cubicBezTo>
                      <a:cubicBezTo>
                        <a:pt x="18" y="204"/>
                        <a:pt x="2" y="178"/>
                        <a:pt x="1" y="147"/>
                      </a:cubicBezTo>
                      <a:cubicBezTo>
                        <a:pt x="0" y="117"/>
                        <a:pt x="12" y="86"/>
                        <a:pt x="35" y="67"/>
                      </a:cubicBezTo>
                      <a:cubicBezTo>
                        <a:pt x="54" y="52"/>
                        <a:pt x="79" y="45"/>
                        <a:pt x="101" y="53"/>
                      </a:cubicBezTo>
                      <a:cubicBezTo>
                        <a:pt x="128" y="63"/>
                        <a:pt x="147" y="95"/>
                        <a:pt x="137" y="124"/>
                      </a:cubicBezTo>
                      <a:cubicBezTo>
                        <a:pt x="142" y="92"/>
                        <a:pt x="114" y="62"/>
                        <a:pt x="83" y="68"/>
                      </a:cubicBezTo>
                      <a:cubicBezTo>
                        <a:pt x="43" y="76"/>
                        <a:pt x="27" y="128"/>
                        <a:pt x="47" y="162"/>
                      </a:cubicBezTo>
                      <a:cubicBezTo>
                        <a:pt x="59" y="180"/>
                        <a:pt x="78" y="193"/>
                        <a:pt x="96" y="203"/>
                      </a:cubicBezTo>
                      <a:cubicBezTo>
                        <a:pt x="115" y="213"/>
                        <a:pt x="138" y="223"/>
                        <a:pt x="160" y="223"/>
                      </a:cubicBezTo>
                      <a:cubicBezTo>
                        <a:pt x="181" y="222"/>
                        <a:pt x="197" y="208"/>
                        <a:pt x="211" y="193"/>
                      </a:cubicBezTo>
                      <a:cubicBezTo>
                        <a:pt x="226" y="178"/>
                        <a:pt x="242" y="162"/>
                        <a:pt x="253" y="143"/>
                      </a:cubicBezTo>
                      <a:cubicBezTo>
                        <a:pt x="280" y="98"/>
                        <a:pt x="251" y="42"/>
                        <a:pt x="232" y="0"/>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1016" name="Freeform 339">
                  <a:extLst>
                    <a:ext uri="{FF2B5EF4-FFF2-40B4-BE49-F238E27FC236}">
                      <a16:creationId xmlns:a16="http://schemas.microsoft.com/office/drawing/2014/main" id="{3105C9EE-FB51-B2D1-B4F5-F50E59775239}"/>
                    </a:ext>
                  </a:extLst>
                </p:cNvPr>
                <p:cNvSpPr>
                  <a:spLocks/>
                </p:cNvSpPr>
                <p:nvPr/>
              </p:nvSpPr>
              <p:spPr bwMode="auto">
                <a:xfrm>
                  <a:off x="6433075" y="3892016"/>
                  <a:ext cx="44839" cy="31168"/>
                </a:xfrm>
                <a:custGeom>
                  <a:avLst/>
                  <a:gdLst>
                    <a:gd name="T0" fmla="*/ 242 w 331"/>
                    <a:gd name="T1" fmla="*/ 0 h 226"/>
                    <a:gd name="T2" fmla="*/ 289 w 331"/>
                    <a:gd name="T3" fmla="*/ 37 h 226"/>
                    <a:gd name="T4" fmla="*/ 326 w 331"/>
                    <a:gd name="T5" fmla="*/ 100 h 226"/>
                    <a:gd name="T6" fmla="*/ 299 w 331"/>
                    <a:gd name="T7" fmla="*/ 167 h 226"/>
                    <a:gd name="T8" fmla="*/ 241 w 331"/>
                    <a:gd name="T9" fmla="*/ 205 h 226"/>
                    <a:gd name="T10" fmla="*/ 89 w 331"/>
                    <a:gd name="T11" fmla="*/ 204 h 226"/>
                    <a:gd name="T12" fmla="*/ 22 w 331"/>
                    <a:gd name="T13" fmla="*/ 87 h 226"/>
                    <a:gd name="T14" fmla="*/ 90 w 331"/>
                    <a:gd name="T15" fmla="*/ 47 h 226"/>
                    <a:gd name="T16" fmla="*/ 160 w 331"/>
                    <a:gd name="T17" fmla="*/ 86 h 226"/>
                    <a:gd name="T18" fmla="*/ 75 w 331"/>
                    <a:gd name="T19" fmla="*/ 75 h 226"/>
                    <a:gd name="T20" fmla="*/ 55 w 331"/>
                    <a:gd name="T21" fmla="*/ 114 h 226"/>
                    <a:gd name="T22" fmla="*/ 89 w 331"/>
                    <a:gd name="T23" fmla="*/ 147 h 226"/>
                    <a:gd name="T24" fmla="*/ 196 w 331"/>
                    <a:gd name="T25" fmla="*/ 158 h 226"/>
                    <a:gd name="T26" fmla="*/ 245 w 331"/>
                    <a:gd name="T27" fmla="*/ 139 h 226"/>
                    <a:gd name="T28" fmla="*/ 267 w 331"/>
                    <a:gd name="T29" fmla="*/ 124 h 226"/>
                    <a:gd name="T30" fmla="*/ 282 w 331"/>
                    <a:gd name="T31" fmla="*/ 109 h 226"/>
                    <a:gd name="T32" fmla="*/ 281 w 331"/>
                    <a:gd name="T33" fmla="*/ 85 h 226"/>
                    <a:gd name="T34" fmla="*/ 271 w 331"/>
                    <a:gd name="T35" fmla="*/ 58 h 226"/>
                    <a:gd name="T36" fmla="*/ 242 w 331"/>
                    <a:gd name="T3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1" h="226">
                      <a:moveTo>
                        <a:pt x="242" y="0"/>
                      </a:moveTo>
                      <a:cubicBezTo>
                        <a:pt x="260" y="9"/>
                        <a:pt x="276" y="22"/>
                        <a:pt x="289" y="37"/>
                      </a:cubicBezTo>
                      <a:cubicBezTo>
                        <a:pt x="305" y="55"/>
                        <a:pt x="321" y="76"/>
                        <a:pt x="326" y="100"/>
                      </a:cubicBezTo>
                      <a:cubicBezTo>
                        <a:pt x="331" y="127"/>
                        <a:pt x="317" y="149"/>
                        <a:pt x="299" y="167"/>
                      </a:cubicBezTo>
                      <a:cubicBezTo>
                        <a:pt x="282" y="184"/>
                        <a:pt x="263" y="197"/>
                        <a:pt x="241" y="205"/>
                      </a:cubicBezTo>
                      <a:cubicBezTo>
                        <a:pt x="193" y="226"/>
                        <a:pt x="137" y="225"/>
                        <a:pt x="89" y="204"/>
                      </a:cubicBezTo>
                      <a:cubicBezTo>
                        <a:pt x="47" y="185"/>
                        <a:pt x="0" y="139"/>
                        <a:pt x="22" y="87"/>
                      </a:cubicBezTo>
                      <a:cubicBezTo>
                        <a:pt x="34" y="60"/>
                        <a:pt x="62" y="45"/>
                        <a:pt x="90" y="47"/>
                      </a:cubicBezTo>
                      <a:cubicBezTo>
                        <a:pt x="118" y="48"/>
                        <a:pt x="142" y="65"/>
                        <a:pt x="160" y="86"/>
                      </a:cubicBezTo>
                      <a:cubicBezTo>
                        <a:pt x="134" y="73"/>
                        <a:pt x="103" y="59"/>
                        <a:pt x="75" y="75"/>
                      </a:cubicBezTo>
                      <a:cubicBezTo>
                        <a:pt x="61" y="82"/>
                        <a:pt x="50" y="97"/>
                        <a:pt x="55" y="114"/>
                      </a:cubicBezTo>
                      <a:cubicBezTo>
                        <a:pt x="59" y="130"/>
                        <a:pt x="75" y="141"/>
                        <a:pt x="89" y="147"/>
                      </a:cubicBezTo>
                      <a:cubicBezTo>
                        <a:pt x="123" y="162"/>
                        <a:pt x="160" y="165"/>
                        <a:pt x="196" y="158"/>
                      </a:cubicBezTo>
                      <a:cubicBezTo>
                        <a:pt x="213" y="154"/>
                        <a:pt x="230" y="148"/>
                        <a:pt x="245" y="139"/>
                      </a:cubicBezTo>
                      <a:cubicBezTo>
                        <a:pt x="253" y="135"/>
                        <a:pt x="260" y="130"/>
                        <a:pt x="267" y="124"/>
                      </a:cubicBezTo>
                      <a:cubicBezTo>
                        <a:pt x="273" y="120"/>
                        <a:pt x="280" y="115"/>
                        <a:pt x="282" y="109"/>
                      </a:cubicBezTo>
                      <a:cubicBezTo>
                        <a:pt x="285" y="101"/>
                        <a:pt x="283" y="92"/>
                        <a:pt x="281" y="85"/>
                      </a:cubicBezTo>
                      <a:cubicBezTo>
                        <a:pt x="278" y="76"/>
                        <a:pt x="275" y="67"/>
                        <a:pt x="271" y="58"/>
                      </a:cubicBezTo>
                      <a:cubicBezTo>
                        <a:pt x="263" y="38"/>
                        <a:pt x="253" y="18"/>
                        <a:pt x="242" y="0"/>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1017" name="Freeform 341">
                  <a:extLst>
                    <a:ext uri="{FF2B5EF4-FFF2-40B4-BE49-F238E27FC236}">
                      <a16:creationId xmlns:a16="http://schemas.microsoft.com/office/drawing/2014/main" id="{FCCC62AA-54EC-A1C2-ABD9-0DC9AA048DB9}"/>
                    </a:ext>
                  </a:extLst>
                </p:cNvPr>
                <p:cNvSpPr>
                  <a:spLocks/>
                </p:cNvSpPr>
                <p:nvPr/>
              </p:nvSpPr>
              <p:spPr bwMode="auto">
                <a:xfrm>
                  <a:off x="6528223" y="3681488"/>
                  <a:ext cx="41559" cy="31168"/>
                </a:xfrm>
                <a:custGeom>
                  <a:avLst/>
                  <a:gdLst>
                    <a:gd name="T0" fmla="*/ 257 w 307"/>
                    <a:gd name="T1" fmla="*/ 0 h 230"/>
                    <a:gd name="T2" fmla="*/ 291 w 307"/>
                    <a:gd name="T3" fmla="*/ 127 h 230"/>
                    <a:gd name="T4" fmla="*/ 176 w 307"/>
                    <a:gd name="T5" fmla="*/ 219 h 230"/>
                    <a:gd name="T6" fmla="*/ 25 w 307"/>
                    <a:gd name="T7" fmla="*/ 172 h 230"/>
                    <a:gd name="T8" fmla="*/ 11 w 307"/>
                    <a:gd name="T9" fmla="*/ 98 h 230"/>
                    <a:gd name="T10" fmla="*/ 67 w 307"/>
                    <a:gd name="T11" fmla="*/ 56 h 230"/>
                    <a:gd name="T12" fmla="*/ 148 w 307"/>
                    <a:gd name="T13" fmla="*/ 59 h 230"/>
                    <a:gd name="T14" fmla="*/ 176 w 307"/>
                    <a:gd name="T15" fmla="*/ 123 h 230"/>
                    <a:gd name="T16" fmla="*/ 153 w 307"/>
                    <a:gd name="T17" fmla="*/ 90 h 230"/>
                    <a:gd name="T18" fmla="*/ 111 w 307"/>
                    <a:gd name="T19" fmla="*/ 69 h 230"/>
                    <a:gd name="T20" fmla="*/ 65 w 307"/>
                    <a:gd name="T21" fmla="*/ 99 h 230"/>
                    <a:gd name="T22" fmla="*/ 57 w 307"/>
                    <a:gd name="T23" fmla="*/ 132 h 230"/>
                    <a:gd name="T24" fmla="*/ 155 w 307"/>
                    <a:gd name="T25" fmla="*/ 162 h 230"/>
                    <a:gd name="T26" fmla="*/ 244 w 307"/>
                    <a:gd name="T27" fmla="*/ 117 h 230"/>
                    <a:gd name="T28" fmla="*/ 257 w 307"/>
                    <a:gd name="T29"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7" h="230">
                      <a:moveTo>
                        <a:pt x="257" y="0"/>
                      </a:moveTo>
                      <a:cubicBezTo>
                        <a:pt x="300" y="22"/>
                        <a:pt x="307" y="85"/>
                        <a:pt x="291" y="127"/>
                      </a:cubicBezTo>
                      <a:cubicBezTo>
                        <a:pt x="272" y="176"/>
                        <a:pt x="225" y="209"/>
                        <a:pt x="176" y="219"/>
                      </a:cubicBezTo>
                      <a:cubicBezTo>
                        <a:pt x="123" y="230"/>
                        <a:pt x="61" y="217"/>
                        <a:pt x="25" y="172"/>
                      </a:cubicBezTo>
                      <a:cubicBezTo>
                        <a:pt x="9" y="152"/>
                        <a:pt x="0" y="123"/>
                        <a:pt x="11" y="98"/>
                      </a:cubicBezTo>
                      <a:cubicBezTo>
                        <a:pt x="22" y="75"/>
                        <a:pt x="46" y="64"/>
                        <a:pt x="67" y="56"/>
                      </a:cubicBezTo>
                      <a:cubicBezTo>
                        <a:pt x="94" y="45"/>
                        <a:pt x="126" y="33"/>
                        <a:pt x="148" y="59"/>
                      </a:cubicBezTo>
                      <a:cubicBezTo>
                        <a:pt x="163" y="76"/>
                        <a:pt x="172" y="101"/>
                        <a:pt x="176" y="123"/>
                      </a:cubicBezTo>
                      <a:cubicBezTo>
                        <a:pt x="170" y="112"/>
                        <a:pt x="162" y="101"/>
                        <a:pt x="153" y="90"/>
                      </a:cubicBezTo>
                      <a:cubicBezTo>
                        <a:pt x="142" y="78"/>
                        <a:pt x="129" y="62"/>
                        <a:pt x="111" y="69"/>
                      </a:cubicBezTo>
                      <a:cubicBezTo>
                        <a:pt x="95" y="75"/>
                        <a:pt x="79" y="88"/>
                        <a:pt x="65" y="99"/>
                      </a:cubicBezTo>
                      <a:cubicBezTo>
                        <a:pt x="54" y="108"/>
                        <a:pt x="47" y="120"/>
                        <a:pt x="57" y="132"/>
                      </a:cubicBezTo>
                      <a:cubicBezTo>
                        <a:pt x="79" y="161"/>
                        <a:pt x="122" y="166"/>
                        <a:pt x="155" y="162"/>
                      </a:cubicBezTo>
                      <a:cubicBezTo>
                        <a:pt x="188" y="158"/>
                        <a:pt x="222" y="143"/>
                        <a:pt x="244" y="117"/>
                      </a:cubicBezTo>
                      <a:cubicBezTo>
                        <a:pt x="270" y="85"/>
                        <a:pt x="277" y="36"/>
                        <a:pt x="257" y="0"/>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1018" name="Freeform 342">
                  <a:extLst>
                    <a:ext uri="{FF2B5EF4-FFF2-40B4-BE49-F238E27FC236}">
                      <a16:creationId xmlns:a16="http://schemas.microsoft.com/office/drawing/2014/main" id="{599946F4-DB32-77DB-1D2F-5AFF4747A070}"/>
                    </a:ext>
                  </a:extLst>
                </p:cNvPr>
                <p:cNvSpPr>
                  <a:spLocks/>
                </p:cNvSpPr>
                <p:nvPr/>
              </p:nvSpPr>
              <p:spPr bwMode="auto">
                <a:xfrm>
                  <a:off x="6742033" y="3696250"/>
                  <a:ext cx="45386" cy="63431"/>
                </a:xfrm>
                <a:custGeom>
                  <a:avLst/>
                  <a:gdLst>
                    <a:gd name="T0" fmla="*/ 146 w 338"/>
                    <a:gd name="T1" fmla="*/ 0 h 469"/>
                    <a:gd name="T2" fmla="*/ 114 w 338"/>
                    <a:gd name="T3" fmla="*/ 126 h 469"/>
                    <a:gd name="T4" fmla="*/ 72 w 338"/>
                    <a:gd name="T5" fmla="*/ 193 h 469"/>
                    <a:gd name="T6" fmla="*/ 69 w 338"/>
                    <a:gd name="T7" fmla="*/ 278 h 469"/>
                    <a:gd name="T8" fmla="*/ 174 w 338"/>
                    <a:gd name="T9" fmla="*/ 391 h 469"/>
                    <a:gd name="T10" fmla="*/ 254 w 338"/>
                    <a:gd name="T11" fmla="*/ 391 h 469"/>
                    <a:gd name="T12" fmla="*/ 282 w 338"/>
                    <a:gd name="T13" fmla="*/ 366 h 469"/>
                    <a:gd name="T14" fmla="*/ 288 w 338"/>
                    <a:gd name="T15" fmla="*/ 332 h 469"/>
                    <a:gd name="T16" fmla="*/ 257 w 338"/>
                    <a:gd name="T17" fmla="*/ 261 h 469"/>
                    <a:gd name="T18" fmla="*/ 212 w 338"/>
                    <a:gd name="T19" fmla="*/ 259 h 469"/>
                    <a:gd name="T20" fmla="*/ 173 w 338"/>
                    <a:gd name="T21" fmla="*/ 268 h 469"/>
                    <a:gd name="T22" fmla="*/ 248 w 338"/>
                    <a:gd name="T23" fmla="*/ 239 h 469"/>
                    <a:gd name="T24" fmla="*/ 298 w 338"/>
                    <a:gd name="T25" fmla="*/ 251 h 469"/>
                    <a:gd name="T26" fmla="*/ 323 w 338"/>
                    <a:gd name="T27" fmla="*/ 292 h 469"/>
                    <a:gd name="T28" fmla="*/ 323 w 338"/>
                    <a:gd name="T29" fmla="*/ 393 h 469"/>
                    <a:gd name="T30" fmla="*/ 246 w 338"/>
                    <a:gd name="T31" fmla="*/ 453 h 469"/>
                    <a:gd name="T32" fmla="*/ 62 w 338"/>
                    <a:gd name="T33" fmla="*/ 384 h 469"/>
                    <a:gd name="T34" fmla="*/ 25 w 338"/>
                    <a:gd name="T35" fmla="*/ 188 h 469"/>
                    <a:gd name="T36" fmla="*/ 55 w 338"/>
                    <a:gd name="T37" fmla="*/ 137 h 469"/>
                    <a:gd name="T38" fmla="*/ 96 w 338"/>
                    <a:gd name="T39" fmla="*/ 97 h 469"/>
                    <a:gd name="T40" fmla="*/ 146 w 338"/>
                    <a:gd name="T41"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8" h="469">
                      <a:moveTo>
                        <a:pt x="146" y="0"/>
                      </a:moveTo>
                      <a:cubicBezTo>
                        <a:pt x="159" y="45"/>
                        <a:pt x="143" y="90"/>
                        <a:pt x="114" y="126"/>
                      </a:cubicBezTo>
                      <a:cubicBezTo>
                        <a:pt x="97" y="147"/>
                        <a:pt x="81" y="167"/>
                        <a:pt x="72" y="193"/>
                      </a:cubicBezTo>
                      <a:cubicBezTo>
                        <a:pt x="64" y="220"/>
                        <a:pt x="63" y="250"/>
                        <a:pt x="69" y="278"/>
                      </a:cubicBezTo>
                      <a:cubicBezTo>
                        <a:pt x="82" y="330"/>
                        <a:pt x="124" y="372"/>
                        <a:pt x="174" y="391"/>
                      </a:cubicBezTo>
                      <a:cubicBezTo>
                        <a:pt x="200" y="400"/>
                        <a:pt x="229" y="403"/>
                        <a:pt x="254" y="391"/>
                      </a:cubicBezTo>
                      <a:cubicBezTo>
                        <a:pt x="266" y="385"/>
                        <a:pt x="276" y="377"/>
                        <a:pt x="282" y="366"/>
                      </a:cubicBezTo>
                      <a:cubicBezTo>
                        <a:pt x="287" y="355"/>
                        <a:pt x="288" y="343"/>
                        <a:pt x="288" y="332"/>
                      </a:cubicBezTo>
                      <a:cubicBezTo>
                        <a:pt x="288" y="309"/>
                        <a:pt x="285" y="266"/>
                        <a:pt x="257" y="261"/>
                      </a:cubicBezTo>
                      <a:cubicBezTo>
                        <a:pt x="242" y="259"/>
                        <a:pt x="227" y="259"/>
                        <a:pt x="212" y="259"/>
                      </a:cubicBezTo>
                      <a:cubicBezTo>
                        <a:pt x="199" y="259"/>
                        <a:pt x="184" y="261"/>
                        <a:pt x="173" y="268"/>
                      </a:cubicBezTo>
                      <a:cubicBezTo>
                        <a:pt x="189" y="246"/>
                        <a:pt x="223" y="242"/>
                        <a:pt x="248" y="239"/>
                      </a:cubicBezTo>
                      <a:cubicBezTo>
                        <a:pt x="267" y="237"/>
                        <a:pt x="284" y="238"/>
                        <a:pt x="298" y="251"/>
                      </a:cubicBezTo>
                      <a:cubicBezTo>
                        <a:pt x="310" y="262"/>
                        <a:pt x="318" y="277"/>
                        <a:pt x="323" y="292"/>
                      </a:cubicBezTo>
                      <a:cubicBezTo>
                        <a:pt x="334" y="324"/>
                        <a:pt x="338" y="362"/>
                        <a:pt x="323" y="393"/>
                      </a:cubicBezTo>
                      <a:cubicBezTo>
                        <a:pt x="309" y="423"/>
                        <a:pt x="279" y="445"/>
                        <a:pt x="246" y="453"/>
                      </a:cubicBezTo>
                      <a:cubicBezTo>
                        <a:pt x="179" y="469"/>
                        <a:pt x="106" y="435"/>
                        <a:pt x="62" y="384"/>
                      </a:cubicBezTo>
                      <a:cubicBezTo>
                        <a:pt x="15" y="330"/>
                        <a:pt x="0" y="255"/>
                        <a:pt x="25" y="188"/>
                      </a:cubicBezTo>
                      <a:cubicBezTo>
                        <a:pt x="32" y="169"/>
                        <a:pt x="42" y="152"/>
                        <a:pt x="55" y="137"/>
                      </a:cubicBezTo>
                      <a:cubicBezTo>
                        <a:pt x="67" y="122"/>
                        <a:pt x="82" y="110"/>
                        <a:pt x="96" y="97"/>
                      </a:cubicBezTo>
                      <a:cubicBezTo>
                        <a:pt x="125" y="72"/>
                        <a:pt x="143" y="38"/>
                        <a:pt x="146" y="0"/>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1019" name="Freeform 345">
                  <a:extLst>
                    <a:ext uri="{FF2B5EF4-FFF2-40B4-BE49-F238E27FC236}">
                      <a16:creationId xmlns:a16="http://schemas.microsoft.com/office/drawing/2014/main" id="{D2B1B0AD-3354-DBE7-3919-9D8F0D511594}"/>
                    </a:ext>
                  </a:extLst>
                </p:cNvPr>
                <p:cNvSpPr>
                  <a:spLocks/>
                </p:cNvSpPr>
                <p:nvPr/>
              </p:nvSpPr>
              <p:spPr bwMode="auto">
                <a:xfrm>
                  <a:off x="6567048" y="3637194"/>
                  <a:ext cx="42106" cy="28982"/>
                </a:xfrm>
                <a:custGeom>
                  <a:avLst/>
                  <a:gdLst>
                    <a:gd name="T0" fmla="*/ 0 w 311"/>
                    <a:gd name="T1" fmla="*/ 103 h 211"/>
                    <a:gd name="T2" fmla="*/ 56 w 311"/>
                    <a:gd name="T3" fmla="*/ 143 h 211"/>
                    <a:gd name="T4" fmla="*/ 139 w 311"/>
                    <a:gd name="T5" fmla="*/ 156 h 211"/>
                    <a:gd name="T6" fmla="*/ 225 w 311"/>
                    <a:gd name="T7" fmla="*/ 125 h 211"/>
                    <a:gd name="T8" fmla="*/ 246 w 311"/>
                    <a:gd name="T9" fmla="*/ 52 h 211"/>
                    <a:gd name="T10" fmla="*/ 206 w 311"/>
                    <a:gd name="T11" fmla="*/ 37 h 211"/>
                    <a:gd name="T12" fmla="*/ 175 w 311"/>
                    <a:gd name="T13" fmla="*/ 65 h 211"/>
                    <a:gd name="T14" fmla="*/ 174 w 311"/>
                    <a:gd name="T15" fmla="*/ 44 h 211"/>
                    <a:gd name="T16" fmla="*/ 185 w 311"/>
                    <a:gd name="T17" fmla="*/ 22 h 211"/>
                    <a:gd name="T18" fmla="*/ 232 w 311"/>
                    <a:gd name="T19" fmla="*/ 0 h 211"/>
                    <a:gd name="T20" fmla="*/ 309 w 311"/>
                    <a:gd name="T21" fmla="*/ 79 h 211"/>
                    <a:gd name="T22" fmla="*/ 242 w 311"/>
                    <a:gd name="T23" fmla="*/ 184 h 211"/>
                    <a:gd name="T24" fmla="*/ 106 w 311"/>
                    <a:gd name="T25" fmla="*/ 201 h 211"/>
                    <a:gd name="T26" fmla="*/ 39 w 311"/>
                    <a:gd name="T27" fmla="*/ 165 h 211"/>
                    <a:gd name="T28" fmla="*/ 0 w 311"/>
                    <a:gd name="T29" fmla="*/ 10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1" h="211">
                      <a:moveTo>
                        <a:pt x="0" y="103"/>
                      </a:moveTo>
                      <a:cubicBezTo>
                        <a:pt x="19" y="116"/>
                        <a:pt x="36" y="132"/>
                        <a:pt x="56" y="143"/>
                      </a:cubicBezTo>
                      <a:cubicBezTo>
                        <a:pt x="82" y="158"/>
                        <a:pt x="110" y="160"/>
                        <a:pt x="139" y="156"/>
                      </a:cubicBezTo>
                      <a:cubicBezTo>
                        <a:pt x="168" y="152"/>
                        <a:pt x="200" y="143"/>
                        <a:pt x="225" y="125"/>
                      </a:cubicBezTo>
                      <a:cubicBezTo>
                        <a:pt x="246" y="109"/>
                        <a:pt x="265" y="77"/>
                        <a:pt x="246" y="52"/>
                      </a:cubicBezTo>
                      <a:cubicBezTo>
                        <a:pt x="237" y="40"/>
                        <a:pt x="222" y="33"/>
                        <a:pt x="206" y="37"/>
                      </a:cubicBezTo>
                      <a:cubicBezTo>
                        <a:pt x="192" y="40"/>
                        <a:pt x="180" y="51"/>
                        <a:pt x="175" y="65"/>
                      </a:cubicBezTo>
                      <a:cubicBezTo>
                        <a:pt x="172" y="65"/>
                        <a:pt x="173" y="46"/>
                        <a:pt x="174" y="44"/>
                      </a:cubicBezTo>
                      <a:cubicBezTo>
                        <a:pt x="175" y="36"/>
                        <a:pt x="180" y="28"/>
                        <a:pt x="185" y="22"/>
                      </a:cubicBezTo>
                      <a:cubicBezTo>
                        <a:pt x="196" y="8"/>
                        <a:pt x="214" y="0"/>
                        <a:pt x="232" y="0"/>
                      </a:cubicBezTo>
                      <a:cubicBezTo>
                        <a:pt x="274" y="0"/>
                        <a:pt x="308" y="38"/>
                        <a:pt x="309" y="79"/>
                      </a:cubicBezTo>
                      <a:cubicBezTo>
                        <a:pt x="311" y="124"/>
                        <a:pt x="280" y="164"/>
                        <a:pt x="242" y="184"/>
                      </a:cubicBezTo>
                      <a:cubicBezTo>
                        <a:pt x="202" y="205"/>
                        <a:pt x="150" y="211"/>
                        <a:pt x="106" y="201"/>
                      </a:cubicBezTo>
                      <a:cubicBezTo>
                        <a:pt x="81" y="195"/>
                        <a:pt x="57" y="183"/>
                        <a:pt x="39" y="165"/>
                      </a:cubicBezTo>
                      <a:cubicBezTo>
                        <a:pt x="22" y="147"/>
                        <a:pt x="11" y="125"/>
                        <a:pt x="0" y="103"/>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1020" name="Freeform 346">
                  <a:extLst>
                    <a:ext uri="{FF2B5EF4-FFF2-40B4-BE49-F238E27FC236}">
                      <a16:creationId xmlns:a16="http://schemas.microsoft.com/office/drawing/2014/main" id="{E351940A-65B8-1930-74B5-7E7CCA043BC2}"/>
                    </a:ext>
                  </a:extLst>
                </p:cNvPr>
                <p:cNvSpPr>
                  <a:spLocks/>
                </p:cNvSpPr>
                <p:nvPr/>
              </p:nvSpPr>
              <p:spPr bwMode="auto">
                <a:xfrm>
                  <a:off x="6612982" y="3637194"/>
                  <a:ext cx="39918" cy="43746"/>
                </a:xfrm>
                <a:custGeom>
                  <a:avLst/>
                  <a:gdLst>
                    <a:gd name="T0" fmla="*/ 18 w 292"/>
                    <a:gd name="T1" fmla="*/ 122 h 322"/>
                    <a:gd name="T2" fmla="*/ 71 w 292"/>
                    <a:gd name="T3" fmla="*/ 16 h 322"/>
                    <a:gd name="T4" fmla="*/ 186 w 292"/>
                    <a:gd name="T5" fmla="*/ 72 h 322"/>
                    <a:gd name="T6" fmla="*/ 111 w 292"/>
                    <a:gd name="T7" fmla="*/ 191 h 322"/>
                    <a:gd name="T8" fmla="*/ 110 w 292"/>
                    <a:gd name="T9" fmla="*/ 253 h 322"/>
                    <a:gd name="T10" fmla="*/ 143 w 292"/>
                    <a:gd name="T11" fmla="*/ 267 h 322"/>
                    <a:gd name="T12" fmla="*/ 183 w 292"/>
                    <a:gd name="T13" fmla="*/ 274 h 322"/>
                    <a:gd name="T14" fmla="*/ 250 w 292"/>
                    <a:gd name="T15" fmla="*/ 248 h 322"/>
                    <a:gd name="T16" fmla="*/ 249 w 292"/>
                    <a:gd name="T17" fmla="*/ 162 h 322"/>
                    <a:gd name="T18" fmla="*/ 258 w 292"/>
                    <a:gd name="T19" fmla="*/ 290 h 322"/>
                    <a:gd name="T20" fmla="*/ 188 w 292"/>
                    <a:gd name="T21" fmla="*/ 320 h 322"/>
                    <a:gd name="T22" fmla="*/ 108 w 292"/>
                    <a:gd name="T23" fmla="*/ 312 h 322"/>
                    <a:gd name="T24" fmla="*/ 48 w 292"/>
                    <a:gd name="T25" fmla="*/ 267 h 322"/>
                    <a:gd name="T26" fmla="*/ 45 w 292"/>
                    <a:gd name="T27" fmla="*/ 190 h 322"/>
                    <a:gd name="T28" fmla="*/ 88 w 292"/>
                    <a:gd name="T29" fmla="*/ 123 h 322"/>
                    <a:gd name="T30" fmla="*/ 115 w 292"/>
                    <a:gd name="T31" fmla="*/ 94 h 322"/>
                    <a:gd name="T32" fmla="*/ 126 w 292"/>
                    <a:gd name="T33" fmla="*/ 79 h 322"/>
                    <a:gd name="T34" fmla="*/ 133 w 292"/>
                    <a:gd name="T35" fmla="*/ 65 h 322"/>
                    <a:gd name="T36" fmla="*/ 124 w 292"/>
                    <a:gd name="T37" fmla="*/ 59 h 322"/>
                    <a:gd name="T38" fmla="*/ 104 w 292"/>
                    <a:gd name="T39" fmla="*/ 52 h 322"/>
                    <a:gd name="T40" fmla="*/ 61 w 292"/>
                    <a:gd name="T41" fmla="*/ 57 h 322"/>
                    <a:gd name="T42" fmla="*/ 18 w 292"/>
                    <a:gd name="T43" fmla="*/ 12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2" h="322">
                      <a:moveTo>
                        <a:pt x="18" y="122"/>
                      </a:moveTo>
                      <a:cubicBezTo>
                        <a:pt x="0" y="79"/>
                        <a:pt x="30" y="31"/>
                        <a:pt x="71" y="16"/>
                      </a:cubicBezTo>
                      <a:cubicBezTo>
                        <a:pt x="112" y="0"/>
                        <a:pt x="191" y="14"/>
                        <a:pt x="186" y="72"/>
                      </a:cubicBezTo>
                      <a:cubicBezTo>
                        <a:pt x="182" y="121"/>
                        <a:pt x="135" y="152"/>
                        <a:pt x="111" y="191"/>
                      </a:cubicBezTo>
                      <a:cubicBezTo>
                        <a:pt x="99" y="209"/>
                        <a:pt x="89" y="237"/>
                        <a:pt x="110" y="253"/>
                      </a:cubicBezTo>
                      <a:cubicBezTo>
                        <a:pt x="119" y="260"/>
                        <a:pt x="132" y="264"/>
                        <a:pt x="143" y="267"/>
                      </a:cubicBezTo>
                      <a:cubicBezTo>
                        <a:pt x="156" y="270"/>
                        <a:pt x="169" y="273"/>
                        <a:pt x="183" y="274"/>
                      </a:cubicBezTo>
                      <a:cubicBezTo>
                        <a:pt x="207" y="276"/>
                        <a:pt x="237" y="273"/>
                        <a:pt x="250" y="248"/>
                      </a:cubicBezTo>
                      <a:cubicBezTo>
                        <a:pt x="263" y="223"/>
                        <a:pt x="257" y="189"/>
                        <a:pt x="249" y="162"/>
                      </a:cubicBezTo>
                      <a:cubicBezTo>
                        <a:pt x="275" y="198"/>
                        <a:pt x="292" y="254"/>
                        <a:pt x="258" y="290"/>
                      </a:cubicBezTo>
                      <a:cubicBezTo>
                        <a:pt x="241" y="310"/>
                        <a:pt x="214" y="318"/>
                        <a:pt x="188" y="320"/>
                      </a:cubicBezTo>
                      <a:cubicBezTo>
                        <a:pt x="162" y="322"/>
                        <a:pt x="133" y="319"/>
                        <a:pt x="108" y="312"/>
                      </a:cubicBezTo>
                      <a:cubicBezTo>
                        <a:pt x="83" y="304"/>
                        <a:pt x="60" y="290"/>
                        <a:pt x="48" y="267"/>
                      </a:cubicBezTo>
                      <a:cubicBezTo>
                        <a:pt x="36" y="243"/>
                        <a:pt x="37" y="215"/>
                        <a:pt x="45" y="190"/>
                      </a:cubicBezTo>
                      <a:cubicBezTo>
                        <a:pt x="54" y="164"/>
                        <a:pt x="70" y="143"/>
                        <a:pt x="88" y="123"/>
                      </a:cubicBezTo>
                      <a:cubicBezTo>
                        <a:pt x="97" y="114"/>
                        <a:pt x="106" y="104"/>
                        <a:pt x="115" y="94"/>
                      </a:cubicBezTo>
                      <a:cubicBezTo>
                        <a:pt x="119" y="90"/>
                        <a:pt x="123" y="85"/>
                        <a:pt x="126" y="79"/>
                      </a:cubicBezTo>
                      <a:cubicBezTo>
                        <a:pt x="128" y="77"/>
                        <a:pt x="134" y="69"/>
                        <a:pt x="133" y="65"/>
                      </a:cubicBezTo>
                      <a:cubicBezTo>
                        <a:pt x="133" y="63"/>
                        <a:pt x="127" y="60"/>
                        <a:pt x="124" y="59"/>
                      </a:cubicBezTo>
                      <a:cubicBezTo>
                        <a:pt x="118" y="55"/>
                        <a:pt x="111" y="53"/>
                        <a:pt x="104" y="52"/>
                      </a:cubicBezTo>
                      <a:cubicBezTo>
                        <a:pt x="90" y="49"/>
                        <a:pt x="75" y="51"/>
                        <a:pt x="61" y="57"/>
                      </a:cubicBezTo>
                      <a:cubicBezTo>
                        <a:pt x="36" y="68"/>
                        <a:pt x="19" y="95"/>
                        <a:pt x="18" y="122"/>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1021" name="Freeform 347">
                  <a:extLst>
                    <a:ext uri="{FF2B5EF4-FFF2-40B4-BE49-F238E27FC236}">
                      <a16:creationId xmlns:a16="http://schemas.microsoft.com/office/drawing/2014/main" id="{1D25AD99-56CA-4090-4B08-FBDA87A57E94}"/>
                    </a:ext>
                  </a:extLst>
                </p:cNvPr>
                <p:cNvSpPr>
                  <a:spLocks/>
                </p:cNvSpPr>
                <p:nvPr/>
              </p:nvSpPr>
              <p:spPr bwMode="auto">
                <a:xfrm>
                  <a:off x="6653993" y="3657426"/>
                  <a:ext cx="96788" cy="58512"/>
                </a:xfrm>
                <a:custGeom>
                  <a:avLst/>
                  <a:gdLst>
                    <a:gd name="T0" fmla="*/ 28 w 716"/>
                    <a:gd name="T1" fmla="*/ 160 h 429"/>
                    <a:gd name="T2" fmla="*/ 14 w 716"/>
                    <a:gd name="T3" fmla="*/ 148 h 429"/>
                    <a:gd name="T4" fmla="*/ 4 w 716"/>
                    <a:gd name="T5" fmla="*/ 123 h 429"/>
                    <a:gd name="T6" fmla="*/ 19 w 716"/>
                    <a:gd name="T7" fmla="*/ 60 h 429"/>
                    <a:gd name="T8" fmla="*/ 127 w 716"/>
                    <a:gd name="T9" fmla="*/ 1 h 429"/>
                    <a:gd name="T10" fmla="*/ 180 w 716"/>
                    <a:gd name="T11" fmla="*/ 20 h 429"/>
                    <a:gd name="T12" fmla="*/ 203 w 716"/>
                    <a:gd name="T13" fmla="*/ 76 h 429"/>
                    <a:gd name="T14" fmla="*/ 218 w 716"/>
                    <a:gd name="T15" fmla="*/ 139 h 429"/>
                    <a:gd name="T16" fmla="*/ 272 w 716"/>
                    <a:gd name="T17" fmla="*/ 160 h 429"/>
                    <a:gd name="T18" fmla="*/ 396 w 716"/>
                    <a:gd name="T19" fmla="*/ 111 h 429"/>
                    <a:gd name="T20" fmla="*/ 525 w 716"/>
                    <a:gd name="T21" fmla="*/ 123 h 429"/>
                    <a:gd name="T22" fmla="*/ 559 w 716"/>
                    <a:gd name="T23" fmla="*/ 242 h 429"/>
                    <a:gd name="T24" fmla="*/ 535 w 716"/>
                    <a:gd name="T25" fmla="*/ 292 h 429"/>
                    <a:gd name="T26" fmla="*/ 545 w 716"/>
                    <a:gd name="T27" fmla="*/ 349 h 429"/>
                    <a:gd name="T28" fmla="*/ 656 w 716"/>
                    <a:gd name="T29" fmla="*/ 377 h 429"/>
                    <a:gd name="T30" fmla="*/ 693 w 716"/>
                    <a:gd name="T31" fmla="*/ 333 h 429"/>
                    <a:gd name="T32" fmla="*/ 668 w 716"/>
                    <a:gd name="T33" fmla="*/ 280 h 429"/>
                    <a:gd name="T34" fmla="*/ 638 w 716"/>
                    <a:gd name="T35" fmla="*/ 270 h 429"/>
                    <a:gd name="T36" fmla="*/ 715 w 716"/>
                    <a:gd name="T37" fmla="*/ 334 h 429"/>
                    <a:gd name="T38" fmla="*/ 640 w 716"/>
                    <a:gd name="T39" fmla="*/ 419 h 429"/>
                    <a:gd name="T40" fmla="*/ 522 w 716"/>
                    <a:gd name="T41" fmla="*/ 394 h 429"/>
                    <a:gd name="T42" fmla="*/ 485 w 716"/>
                    <a:gd name="T43" fmla="*/ 271 h 429"/>
                    <a:gd name="T44" fmla="*/ 507 w 716"/>
                    <a:gd name="T45" fmla="*/ 216 h 429"/>
                    <a:gd name="T46" fmla="*/ 478 w 716"/>
                    <a:gd name="T47" fmla="*/ 163 h 429"/>
                    <a:gd name="T48" fmla="*/ 412 w 716"/>
                    <a:gd name="T49" fmla="*/ 169 h 429"/>
                    <a:gd name="T50" fmla="*/ 358 w 716"/>
                    <a:gd name="T51" fmla="*/ 194 h 429"/>
                    <a:gd name="T52" fmla="*/ 239 w 716"/>
                    <a:gd name="T53" fmla="*/ 215 h 429"/>
                    <a:gd name="T54" fmla="*/ 182 w 716"/>
                    <a:gd name="T55" fmla="*/ 181 h 429"/>
                    <a:gd name="T56" fmla="*/ 158 w 716"/>
                    <a:gd name="T57" fmla="*/ 118 h 429"/>
                    <a:gd name="T58" fmla="*/ 150 w 716"/>
                    <a:gd name="T59" fmla="*/ 55 h 429"/>
                    <a:gd name="T60" fmla="*/ 97 w 716"/>
                    <a:gd name="T61" fmla="*/ 43 h 429"/>
                    <a:gd name="T62" fmla="*/ 16 w 716"/>
                    <a:gd name="T63" fmla="*/ 134 h 429"/>
                    <a:gd name="T64" fmla="*/ 28 w 716"/>
                    <a:gd name="T65" fmla="*/ 160 h 429"/>
                    <a:gd name="T66" fmla="*/ 28 w 716"/>
                    <a:gd name="T67" fmla="*/ 16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6" h="429">
                      <a:moveTo>
                        <a:pt x="28" y="160"/>
                      </a:moveTo>
                      <a:cubicBezTo>
                        <a:pt x="27" y="161"/>
                        <a:pt x="15" y="149"/>
                        <a:pt x="14" y="148"/>
                      </a:cubicBezTo>
                      <a:cubicBezTo>
                        <a:pt x="9" y="141"/>
                        <a:pt x="5" y="132"/>
                        <a:pt x="4" y="123"/>
                      </a:cubicBezTo>
                      <a:cubicBezTo>
                        <a:pt x="0" y="101"/>
                        <a:pt x="6" y="78"/>
                        <a:pt x="19" y="60"/>
                      </a:cubicBezTo>
                      <a:cubicBezTo>
                        <a:pt x="42" y="27"/>
                        <a:pt x="86" y="3"/>
                        <a:pt x="127" y="1"/>
                      </a:cubicBezTo>
                      <a:cubicBezTo>
                        <a:pt x="147" y="0"/>
                        <a:pt x="166" y="5"/>
                        <a:pt x="180" y="20"/>
                      </a:cubicBezTo>
                      <a:cubicBezTo>
                        <a:pt x="194" y="35"/>
                        <a:pt x="199" y="56"/>
                        <a:pt x="203" y="76"/>
                      </a:cubicBezTo>
                      <a:cubicBezTo>
                        <a:pt x="206" y="97"/>
                        <a:pt x="206" y="120"/>
                        <a:pt x="218" y="139"/>
                      </a:cubicBezTo>
                      <a:cubicBezTo>
                        <a:pt x="229" y="158"/>
                        <a:pt x="251" y="162"/>
                        <a:pt x="272" y="160"/>
                      </a:cubicBezTo>
                      <a:cubicBezTo>
                        <a:pt x="317" y="156"/>
                        <a:pt x="355" y="126"/>
                        <a:pt x="396" y="111"/>
                      </a:cubicBezTo>
                      <a:cubicBezTo>
                        <a:pt x="439" y="95"/>
                        <a:pt x="488" y="93"/>
                        <a:pt x="525" y="123"/>
                      </a:cubicBezTo>
                      <a:cubicBezTo>
                        <a:pt x="559" y="151"/>
                        <a:pt x="573" y="200"/>
                        <a:pt x="559" y="242"/>
                      </a:cubicBezTo>
                      <a:cubicBezTo>
                        <a:pt x="554" y="260"/>
                        <a:pt x="541" y="274"/>
                        <a:pt x="535" y="292"/>
                      </a:cubicBezTo>
                      <a:cubicBezTo>
                        <a:pt x="529" y="311"/>
                        <a:pt x="534" y="332"/>
                        <a:pt x="545" y="349"/>
                      </a:cubicBezTo>
                      <a:cubicBezTo>
                        <a:pt x="568" y="384"/>
                        <a:pt x="619" y="392"/>
                        <a:pt x="656" y="377"/>
                      </a:cubicBezTo>
                      <a:cubicBezTo>
                        <a:pt x="676" y="369"/>
                        <a:pt x="690" y="354"/>
                        <a:pt x="693" y="333"/>
                      </a:cubicBezTo>
                      <a:cubicBezTo>
                        <a:pt x="696" y="311"/>
                        <a:pt x="686" y="291"/>
                        <a:pt x="668" y="280"/>
                      </a:cubicBezTo>
                      <a:cubicBezTo>
                        <a:pt x="659" y="274"/>
                        <a:pt x="648" y="270"/>
                        <a:pt x="638" y="270"/>
                      </a:cubicBezTo>
                      <a:cubicBezTo>
                        <a:pt x="678" y="261"/>
                        <a:pt x="714" y="294"/>
                        <a:pt x="715" y="334"/>
                      </a:cubicBezTo>
                      <a:cubicBezTo>
                        <a:pt x="716" y="379"/>
                        <a:pt x="680" y="409"/>
                        <a:pt x="640" y="419"/>
                      </a:cubicBezTo>
                      <a:cubicBezTo>
                        <a:pt x="599" y="429"/>
                        <a:pt x="554" y="421"/>
                        <a:pt x="522" y="394"/>
                      </a:cubicBezTo>
                      <a:cubicBezTo>
                        <a:pt x="487" y="364"/>
                        <a:pt x="472" y="314"/>
                        <a:pt x="485" y="271"/>
                      </a:cubicBezTo>
                      <a:cubicBezTo>
                        <a:pt x="491" y="252"/>
                        <a:pt x="506" y="236"/>
                        <a:pt x="507" y="216"/>
                      </a:cubicBezTo>
                      <a:cubicBezTo>
                        <a:pt x="509" y="195"/>
                        <a:pt x="498" y="171"/>
                        <a:pt x="478" y="163"/>
                      </a:cubicBezTo>
                      <a:cubicBezTo>
                        <a:pt x="456" y="154"/>
                        <a:pt x="432" y="161"/>
                        <a:pt x="412" y="169"/>
                      </a:cubicBezTo>
                      <a:cubicBezTo>
                        <a:pt x="393" y="176"/>
                        <a:pt x="376" y="186"/>
                        <a:pt x="358" y="194"/>
                      </a:cubicBezTo>
                      <a:cubicBezTo>
                        <a:pt x="322" y="211"/>
                        <a:pt x="279" y="223"/>
                        <a:pt x="239" y="215"/>
                      </a:cubicBezTo>
                      <a:cubicBezTo>
                        <a:pt x="217" y="210"/>
                        <a:pt x="197" y="199"/>
                        <a:pt x="182" y="181"/>
                      </a:cubicBezTo>
                      <a:cubicBezTo>
                        <a:pt x="167" y="163"/>
                        <a:pt x="161" y="141"/>
                        <a:pt x="158" y="118"/>
                      </a:cubicBezTo>
                      <a:cubicBezTo>
                        <a:pt x="155" y="98"/>
                        <a:pt x="157" y="74"/>
                        <a:pt x="150" y="55"/>
                      </a:cubicBezTo>
                      <a:cubicBezTo>
                        <a:pt x="141" y="34"/>
                        <a:pt x="114" y="39"/>
                        <a:pt x="97" y="43"/>
                      </a:cubicBezTo>
                      <a:cubicBezTo>
                        <a:pt x="55" y="54"/>
                        <a:pt x="9" y="85"/>
                        <a:pt x="16" y="134"/>
                      </a:cubicBezTo>
                      <a:cubicBezTo>
                        <a:pt x="18" y="143"/>
                        <a:pt x="21" y="153"/>
                        <a:pt x="28" y="160"/>
                      </a:cubicBezTo>
                      <a:cubicBezTo>
                        <a:pt x="28" y="159"/>
                        <a:pt x="17" y="148"/>
                        <a:pt x="28" y="160"/>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1022" name="Freeform 348">
                  <a:extLst>
                    <a:ext uri="{FF2B5EF4-FFF2-40B4-BE49-F238E27FC236}">
                      <a16:creationId xmlns:a16="http://schemas.microsoft.com/office/drawing/2014/main" id="{52E27A49-43CA-91B0-5073-CF1AECCAAA84}"/>
                    </a:ext>
                  </a:extLst>
                </p:cNvPr>
                <p:cNvSpPr>
                  <a:spLocks/>
                </p:cNvSpPr>
                <p:nvPr/>
              </p:nvSpPr>
              <p:spPr bwMode="auto">
                <a:xfrm>
                  <a:off x="6363628" y="3769524"/>
                  <a:ext cx="39918" cy="62338"/>
                </a:xfrm>
                <a:custGeom>
                  <a:avLst/>
                  <a:gdLst>
                    <a:gd name="T0" fmla="*/ 35 w 295"/>
                    <a:gd name="T1" fmla="*/ 0 h 458"/>
                    <a:gd name="T2" fmla="*/ 118 w 295"/>
                    <a:gd name="T3" fmla="*/ 100 h 458"/>
                    <a:gd name="T4" fmla="*/ 185 w 295"/>
                    <a:gd name="T5" fmla="*/ 143 h 458"/>
                    <a:gd name="T6" fmla="*/ 224 w 295"/>
                    <a:gd name="T7" fmla="*/ 217 h 458"/>
                    <a:gd name="T8" fmla="*/ 178 w 295"/>
                    <a:gd name="T9" fmla="*/ 364 h 458"/>
                    <a:gd name="T10" fmla="*/ 106 w 295"/>
                    <a:gd name="T11" fmla="*/ 399 h 458"/>
                    <a:gd name="T12" fmla="*/ 70 w 295"/>
                    <a:gd name="T13" fmla="*/ 388 h 458"/>
                    <a:gd name="T14" fmla="*/ 50 w 295"/>
                    <a:gd name="T15" fmla="*/ 360 h 458"/>
                    <a:gd name="T16" fmla="*/ 48 w 295"/>
                    <a:gd name="T17" fmla="*/ 283 h 458"/>
                    <a:gd name="T18" fmla="*/ 87 w 295"/>
                    <a:gd name="T19" fmla="*/ 262 h 458"/>
                    <a:gd name="T20" fmla="*/ 126 w 295"/>
                    <a:gd name="T21" fmla="*/ 253 h 458"/>
                    <a:gd name="T22" fmla="*/ 46 w 295"/>
                    <a:gd name="T23" fmla="*/ 259 h 458"/>
                    <a:gd name="T24" fmla="*/ 6 w 295"/>
                    <a:gd name="T25" fmla="*/ 292 h 458"/>
                    <a:gd name="T26" fmla="*/ 1 w 295"/>
                    <a:gd name="T27" fmla="*/ 340 h 458"/>
                    <a:gd name="T28" fmla="*/ 44 w 295"/>
                    <a:gd name="T29" fmla="*/ 431 h 458"/>
                    <a:gd name="T30" fmla="*/ 139 w 295"/>
                    <a:gd name="T31" fmla="*/ 451 h 458"/>
                    <a:gd name="T32" fmla="*/ 276 w 295"/>
                    <a:gd name="T33" fmla="*/ 310 h 458"/>
                    <a:gd name="T34" fmla="*/ 225 w 295"/>
                    <a:gd name="T35" fmla="*/ 117 h 458"/>
                    <a:gd name="T36" fmla="*/ 176 w 295"/>
                    <a:gd name="T37" fmla="*/ 84 h 458"/>
                    <a:gd name="T38" fmla="*/ 122 w 295"/>
                    <a:gd name="T39" fmla="*/ 66 h 458"/>
                    <a:gd name="T40" fmla="*/ 35 w 295"/>
                    <a:gd name="T41" fmla="*/ 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5" h="458">
                      <a:moveTo>
                        <a:pt x="35" y="0"/>
                      </a:moveTo>
                      <a:cubicBezTo>
                        <a:pt x="43" y="46"/>
                        <a:pt x="76" y="80"/>
                        <a:pt x="118" y="100"/>
                      </a:cubicBezTo>
                      <a:cubicBezTo>
                        <a:pt x="142" y="111"/>
                        <a:pt x="166" y="123"/>
                        <a:pt x="185" y="143"/>
                      </a:cubicBezTo>
                      <a:cubicBezTo>
                        <a:pt x="204" y="163"/>
                        <a:pt x="218" y="190"/>
                        <a:pt x="224" y="217"/>
                      </a:cubicBezTo>
                      <a:cubicBezTo>
                        <a:pt x="235" y="270"/>
                        <a:pt x="215" y="327"/>
                        <a:pt x="178" y="364"/>
                      </a:cubicBezTo>
                      <a:cubicBezTo>
                        <a:pt x="159" y="384"/>
                        <a:pt x="134" y="400"/>
                        <a:pt x="106" y="399"/>
                      </a:cubicBezTo>
                      <a:cubicBezTo>
                        <a:pt x="93" y="399"/>
                        <a:pt x="80" y="396"/>
                        <a:pt x="70" y="388"/>
                      </a:cubicBezTo>
                      <a:cubicBezTo>
                        <a:pt x="61" y="381"/>
                        <a:pt x="55" y="371"/>
                        <a:pt x="50" y="360"/>
                      </a:cubicBezTo>
                      <a:cubicBezTo>
                        <a:pt x="40" y="339"/>
                        <a:pt x="24" y="300"/>
                        <a:pt x="48" y="283"/>
                      </a:cubicBezTo>
                      <a:cubicBezTo>
                        <a:pt x="60" y="275"/>
                        <a:pt x="74" y="268"/>
                        <a:pt x="87" y="262"/>
                      </a:cubicBezTo>
                      <a:cubicBezTo>
                        <a:pt x="99" y="257"/>
                        <a:pt x="113" y="252"/>
                        <a:pt x="126" y="253"/>
                      </a:cubicBezTo>
                      <a:cubicBezTo>
                        <a:pt x="102" y="240"/>
                        <a:pt x="70" y="251"/>
                        <a:pt x="46" y="259"/>
                      </a:cubicBezTo>
                      <a:cubicBezTo>
                        <a:pt x="28" y="265"/>
                        <a:pt x="13" y="274"/>
                        <a:pt x="6" y="292"/>
                      </a:cubicBezTo>
                      <a:cubicBezTo>
                        <a:pt x="0" y="307"/>
                        <a:pt x="0" y="324"/>
                        <a:pt x="1" y="340"/>
                      </a:cubicBezTo>
                      <a:cubicBezTo>
                        <a:pt x="5" y="373"/>
                        <a:pt x="17" y="409"/>
                        <a:pt x="44" y="431"/>
                      </a:cubicBezTo>
                      <a:cubicBezTo>
                        <a:pt x="70" y="452"/>
                        <a:pt x="107" y="458"/>
                        <a:pt x="139" y="451"/>
                      </a:cubicBezTo>
                      <a:cubicBezTo>
                        <a:pt x="207" y="437"/>
                        <a:pt x="259" y="375"/>
                        <a:pt x="276" y="310"/>
                      </a:cubicBezTo>
                      <a:cubicBezTo>
                        <a:pt x="295" y="242"/>
                        <a:pt x="276" y="167"/>
                        <a:pt x="225" y="117"/>
                      </a:cubicBezTo>
                      <a:cubicBezTo>
                        <a:pt x="211" y="104"/>
                        <a:pt x="194" y="92"/>
                        <a:pt x="176" y="84"/>
                      </a:cubicBezTo>
                      <a:cubicBezTo>
                        <a:pt x="159" y="76"/>
                        <a:pt x="140" y="72"/>
                        <a:pt x="122" y="66"/>
                      </a:cubicBezTo>
                      <a:cubicBezTo>
                        <a:pt x="85" y="56"/>
                        <a:pt x="54" y="33"/>
                        <a:pt x="35" y="0"/>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1023" name="Freeform 349">
                  <a:extLst>
                    <a:ext uri="{FF2B5EF4-FFF2-40B4-BE49-F238E27FC236}">
                      <a16:creationId xmlns:a16="http://schemas.microsoft.com/office/drawing/2014/main" id="{099AF803-0864-D8B0-A554-0E3B14207923}"/>
                    </a:ext>
                  </a:extLst>
                </p:cNvPr>
                <p:cNvSpPr>
                  <a:spLocks/>
                </p:cNvSpPr>
                <p:nvPr/>
              </p:nvSpPr>
              <p:spPr bwMode="auto">
                <a:xfrm>
                  <a:off x="6366907" y="3834599"/>
                  <a:ext cx="27888" cy="42106"/>
                </a:xfrm>
                <a:custGeom>
                  <a:avLst/>
                  <a:gdLst>
                    <a:gd name="T0" fmla="*/ 39 w 207"/>
                    <a:gd name="T1" fmla="*/ 310 h 310"/>
                    <a:gd name="T2" fmla="*/ 163 w 207"/>
                    <a:gd name="T3" fmla="*/ 235 h 310"/>
                    <a:gd name="T4" fmla="*/ 202 w 207"/>
                    <a:gd name="T5" fmla="*/ 85 h 310"/>
                    <a:gd name="T6" fmla="*/ 172 w 207"/>
                    <a:gd name="T7" fmla="*/ 19 h 310"/>
                    <a:gd name="T8" fmla="*/ 101 w 207"/>
                    <a:gd name="T9" fmla="*/ 3 h 310"/>
                    <a:gd name="T10" fmla="*/ 40 w 207"/>
                    <a:gd name="T11" fmla="*/ 8 h 310"/>
                    <a:gd name="T12" fmla="*/ 3 w 207"/>
                    <a:gd name="T13" fmla="*/ 72 h 310"/>
                    <a:gd name="T14" fmla="*/ 19 w 207"/>
                    <a:gd name="T15" fmla="*/ 143 h 310"/>
                    <a:gd name="T16" fmla="*/ 95 w 207"/>
                    <a:gd name="T17" fmla="*/ 159 h 310"/>
                    <a:gd name="T18" fmla="*/ 28 w 207"/>
                    <a:gd name="T19" fmla="*/ 112 h 310"/>
                    <a:gd name="T20" fmla="*/ 43 w 207"/>
                    <a:gd name="T21" fmla="*/ 62 h 310"/>
                    <a:gd name="T22" fmla="*/ 61 w 207"/>
                    <a:gd name="T23" fmla="*/ 48 h 310"/>
                    <a:gd name="T24" fmla="*/ 87 w 207"/>
                    <a:gd name="T25" fmla="*/ 52 h 310"/>
                    <a:gd name="T26" fmla="*/ 115 w 207"/>
                    <a:gd name="T27" fmla="*/ 56 h 310"/>
                    <a:gd name="T28" fmla="*/ 137 w 207"/>
                    <a:gd name="T29" fmla="*/ 64 h 310"/>
                    <a:gd name="T30" fmla="*/ 142 w 207"/>
                    <a:gd name="T31" fmla="*/ 81 h 310"/>
                    <a:gd name="T32" fmla="*/ 144 w 207"/>
                    <a:gd name="T33" fmla="*/ 111 h 310"/>
                    <a:gd name="T34" fmla="*/ 119 w 207"/>
                    <a:gd name="T35" fmla="*/ 215 h 310"/>
                    <a:gd name="T36" fmla="*/ 39 w 207"/>
                    <a:gd name="T37"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7" h="310">
                      <a:moveTo>
                        <a:pt x="39" y="310"/>
                      </a:moveTo>
                      <a:cubicBezTo>
                        <a:pt x="89" y="308"/>
                        <a:pt x="134" y="275"/>
                        <a:pt x="163" y="235"/>
                      </a:cubicBezTo>
                      <a:cubicBezTo>
                        <a:pt x="193" y="191"/>
                        <a:pt x="207" y="138"/>
                        <a:pt x="202" y="85"/>
                      </a:cubicBezTo>
                      <a:cubicBezTo>
                        <a:pt x="200" y="60"/>
                        <a:pt x="193" y="35"/>
                        <a:pt x="172" y="19"/>
                      </a:cubicBezTo>
                      <a:cubicBezTo>
                        <a:pt x="152" y="2"/>
                        <a:pt x="126" y="3"/>
                        <a:pt x="101" y="3"/>
                      </a:cubicBezTo>
                      <a:cubicBezTo>
                        <a:pt x="82" y="3"/>
                        <a:pt x="58" y="0"/>
                        <a:pt x="40" y="8"/>
                      </a:cubicBezTo>
                      <a:cubicBezTo>
                        <a:pt x="15" y="20"/>
                        <a:pt x="7" y="47"/>
                        <a:pt x="3" y="72"/>
                      </a:cubicBezTo>
                      <a:cubicBezTo>
                        <a:pt x="0" y="96"/>
                        <a:pt x="3" y="123"/>
                        <a:pt x="19" y="143"/>
                      </a:cubicBezTo>
                      <a:cubicBezTo>
                        <a:pt x="37" y="164"/>
                        <a:pt x="70" y="175"/>
                        <a:pt x="95" y="159"/>
                      </a:cubicBezTo>
                      <a:cubicBezTo>
                        <a:pt x="63" y="169"/>
                        <a:pt x="29" y="146"/>
                        <a:pt x="28" y="112"/>
                      </a:cubicBezTo>
                      <a:cubicBezTo>
                        <a:pt x="27" y="94"/>
                        <a:pt x="35" y="77"/>
                        <a:pt x="43" y="62"/>
                      </a:cubicBezTo>
                      <a:cubicBezTo>
                        <a:pt x="47" y="55"/>
                        <a:pt x="53" y="48"/>
                        <a:pt x="61" y="48"/>
                      </a:cubicBezTo>
                      <a:cubicBezTo>
                        <a:pt x="69" y="47"/>
                        <a:pt x="79" y="51"/>
                        <a:pt x="87" y="52"/>
                      </a:cubicBezTo>
                      <a:cubicBezTo>
                        <a:pt x="96" y="53"/>
                        <a:pt x="106" y="55"/>
                        <a:pt x="115" y="56"/>
                      </a:cubicBezTo>
                      <a:cubicBezTo>
                        <a:pt x="122" y="57"/>
                        <a:pt x="133" y="58"/>
                        <a:pt x="137" y="64"/>
                      </a:cubicBezTo>
                      <a:cubicBezTo>
                        <a:pt x="140" y="69"/>
                        <a:pt x="141" y="75"/>
                        <a:pt x="142" y="81"/>
                      </a:cubicBezTo>
                      <a:cubicBezTo>
                        <a:pt x="144" y="91"/>
                        <a:pt x="144" y="101"/>
                        <a:pt x="144" y="111"/>
                      </a:cubicBezTo>
                      <a:cubicBezTo>
                        <a:pt x="143" y="147"/>
                        <a:pt x="135" y="182"/>
                        <a:pt x="119" y="215"/>
                      </a:cubicBezTo>
                      <a:cubicBezTo>
                        <a:pt x="101" y="253"/>
                        <a:pt x="74" y="286"/>
                        <a:pt x="39" y="310"/>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1024" name="Freeform 350">
                  <a:extLst>
                    <a:ext uri="{FF2B5EF4-FFF2-40B4-BE49-F238E27FC236}">
                      <a16:creationId xmlns:a16="http://schemas.microsoft.com/office/drawing/2014/main" id="{3F360502-1CCA-0A0E-5158-01E042655AB3}"/>
                    </a:ext>
                  </a:extLst>
                </p:cNvPr>
                <p:cNvSpPr>
                  <a:spLocks/>
                </p:cNvSpPr>
                <p:nvPr/>
              </p:nvSpPr>
              <p:spPr bwMode="auto">
                <a:xfrm>
                  <a:off x="6483384" y="3644848"/>
                  <a:ext cx="41559" cy="24609"/>
                </a:xfrm>
                <a:custGeom>
                  <a:avLst/>
                  <a:gdLst>
                    <a:gd name="T0" fmla="*/ 306 w 306"/>
                    <a:gd name="T1" fmla="*/ 2 h 181"/>
                    <a:gd name="T2" fmla="*/ 273 w 306"/>
                    <a:gd name="T3" fmla="*/ 63 h 181"/>
                    <a:gd name="T4" fmla="*/ 204 w 306"/>
                    <a:gd name="T5" fmla="*/ 109 h 181"/>
                    <a:gd name="T6" fmla="*/ 113 w 306"/>
                    <a:gd name="T7" fmla="*/ 118 h 181"/>
                    <a:gd name="T8" fmla="*/ 62 w 306"/>
                    <a:gd name="T9" fmla="*/ 62 h 181"/>
                    <a:gd name="T10" fmla="*/ 91 w 306"/>
                    <a:gd name="T11" fmla="*/ 31 h 181"/>
                    <a:gd name="T12" fmla="*/ 132 w 306"/>
                    <a:gd name="T13" fmla="*/ 43 h 181"/>
                    <a:gd name="T14" fmla="*/ 124 w 306"/>
                    <a:gd name="T15" fmla="*/ 24 h 181"/>
                    <a:gd name="T16" fmla="*/ 104 w 306"/>
                    <a:gd name="T17" fmla="*/ 8 h 181"/>
                    <a:gd name="T18" fmla="*/ 53 w 306"/>
                    <a:gd name="T19" fmla="*/ 8 h 181"/>
                    <a:gd name="T20" fmla="*/ 17 w 306"/>
                    <a:gd name="T21" fmla="*/ 114 h 181"/>
                    <a:gd name="T22" fmla="*/ 123 w 306"/>
                    <a:gd name="T23" fmla="*/ 179 h 181"/>
                    <a:gd name="T24" fmla="*/ 253 w 306"/>
                    <a:gd name="T25" fmla="*/ 136 h 181"/>
                    <a:gd name="T26" fmla="*/ 297 w 306"/>
                    <a:gd name="T27" fmla="*/ 74 h 181"/>
                    <a:gd name="T28" fmla="*/ 306 w 306"/>
                    <a:gd name="T29" fmla="*/ 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6" h="181">
                      <a:moveTo>
                        <a:pt x="306" y="2"/>
                      </a:moveTo>
                      <a:cubicBezTo>
                        <a:pt x="294" y="22"/>
                        <a:pt x="286" y="44"/>
                        <a:pt x="273" y="63"/>
                      </a:cubicBezTo>
                      <a:cubicBezTo>
                        <a:pt x="256" y="86"/>
                        <a:pt x="231" y="101"/>
                        <a:pt x="204" y="109"/>
                      </a:cubicBezTo>
                      <a:cubicBezTo>
                        <a:pt x="175" y="118"/>
                        <a:pt x="142" y="124"/>
                        <a:pt x="113" y="118"/>
                      </a:cubicBezTo>
                      <a:cubicBezTo>
                        <a:pt x="87" y="113"/>
                        <a:pt x="56" y="92"/>
                        <a:pt x="62" y="62"/>
                      </a:cubicBezTo>
                      <a:cubicBezTo>
                        <a:pt x="65" y="47"/>
                        <a:pt x="76" y="34"/>
                        <a:pt x="91" y="31"/>
                      </a:cubicBezTo>
                      <a:cubicBezTo>
                        <a:pt x="106" y="28"/>
                        <a:pt x="122" y="33"/>
                        <a:pt x="132" y="43"/>
                      </a:cubicBezTo>
                      <a:cubicBezTo>
                        <a:pt x="135" y="42"/>
                        <a:pt x="125" y="25"/>
                        <a:pt x="124" y="24"/>
                      </a:cubicBezTo>
                      <a:cubicBezTo>
                        <a:pt x="119" y="17"/>
                        <a:pt x="112" y="12"/>
                        <a:pt x="104" y="8"/>
                      </a:cubicBezTo>
                      <a:cubicBezTo>
                        <a:pt x="88" y="0"/>
                        <a:pt x="69" y="1"/>
                        <a:pt x="53" y="8"/>
                      </a:cubicBezTo>
                      <a:cubicBezTo>
                        <a:pt x="14" y="27"/>
                        <a:pt x="0" y="76"/>
                        <a:pt x="17" y="114"/>
                      </a:cubicBezTo>
                      <a:cubicBezTo>
                        <a:pt x="35" y="155"/>
                        <a:pt x="79" y="177"/>
                        <a:pt x="123" y="179"/>
                      </a:cubicBezTo>
                      <a:cubicBezTo>
                        <a:pt x="168" y="181"/>
                        <a:pt x="217" y="164"/>
                        <a:pt x="253" y="136"/>
                      </a:cubicBezTo>
                      <a:cubicBezTo>
                        <a:pt x="273" y="120"/>
                        <a:pt x="289" y="99"/>
                        <a:pt x="297" y="74"/>
                      </a:cubicBezTo>
                      <a:cubicBezTo>
                        <a:pt x="305" y="51"/>
                        <a:pt x="306" y="26"/>
                        <a:pt x="306" y="2"/>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1025" name="Freeform 351">
                  <a:extLst>
                    <a:ext uri="{FF2B5EF4-FFF2-40B4-BE49-F238E27FC236}">
                      <a16:creationId xmlns:a16="http://schemas.microsoft.com/office/drawing/2014/main" id="{2A5F3F03-1296-D3A4-795C-CDE6F99D3850}"/>
                    </a:ext>
                  </a:extLst>
                </p:cNvPr>
                <p:cNvSpPr>
                  <a:spLocks/>
                </p:cNvSpPr>
                <p:nvPr/>
              </p:nvSpPr>
              <p:spPr bwMode="auto">
                <a:xfrm>
                  <a:off x="6454947" y="3657973"/>
                  <a:ext cx="32263" cy="46481"/>
                </a:xfrm>
                <a:custGeom>
                  <a:avLst/>
                  <a:gdLst>
                    <a:gd name="T0" fmla="*/ 203 w 239"/>
                    <a:gd name="T1" fmla="*/ 77 h 343"/>
                    <a:gd name="T2" fmla="*/ 110 w 239"/>
                    <a:gd name="T3" fmla="*/ 4 h 343"/>
                    <a:gd name="T4" fmla="*/ 29 w 239"/>
                    <a:gd name="T5" fmla="*/ 105 h 343"/>
                    <a:gd name="T6" fmla="*/ 149 w 239"/>
                    <a:gd name="T7" fmla="*/ 179 h 343"/>
                    <a:gd name="T8" fmla="*/ 176 w 239"/>
                    <a:gd name="T9" fmla="*/ 235 h 343"/>
                    <a:gd name="T10" fmla="*/ 152 w 239"/>
                    <a:gd name="T11" fmla="*/ 262 h 343"/>
                    <a:gd name="T12" fmla="*/ 120 w 239"/>
                    <a:gd name="T13" fmla="*/ 285 h 343"/>
                    <a:gd name="T14" fmla="*/ 48 w 239"/>
                    <a:gd name="T15" fmla="*/ 291 h 343"/>
                    <a:gd name="T16" fmla="*/ 11 w 239"/>
                    <a:gd name="T17" fmla="*/ 213 h 343"/>
                    <a:gd name="T18" fmla="*/ 58 w 239"/>
                    <a:gd name="T19" fmla="*/ 333 h 343"/>
                    <a:gd name="T20" fmla="*/ 134 w 239"/>
                    <a:gd name="T21" fmla="*/ 329 h 343"/>
                    <a:gd name="T22" fmla="*/ 203 w 239"/>
                    <a:gd name="T23" fmla="*/ 287 h 343"/>
                    <a:gd name="T24" fmla="*/ 238 w 239"/>
                    <a:gd name="T25" fmla="*/ 221 h 343"/>
                    <a:gd name="T26" fmla="*/ 208 w 239"/>
                    <a:gd name="T27" fmla="*/ 150 h 343"/>
                    <a:gd name="T28" fmla="*/ 140 w 239"/>
                    <a:gd name="T29" fmla="*/ 109 h 343"/>
                    <a:gd name="T30" fmla="*/ 103 w 239"/>
                    <a:gd name="T31" fmla="*/ 94 h 343"/>
                    <a:gd name="T32" fmla="*/ 86 w 239"/>
                    <a:gd name="T33" fmla="*/ 85 h 343"/>
                    <a:gd name="T34" fmla="*/ 74 w 239"/>
                    <a:gd name="T35" fmla="*/ 75 h 343"/>
                    <a:gd name="T36" fmla="*/ 79 w 239"/>
                    <a:gd name="T37" fmla="*/ 66 h 343"/>
                    <a:gd name="T38" fmla="*/ 95 w 239"/>
                    <a:gd name="T39" fmla="*/ 51 h 343"/>
                    <a:gd name="T40" fmla="*/ 135 w 239"/>
                    <a:gd name="T41" fmla="*/ 37 h 343"/>
                    <a:gd name="T42" fmla="*/ 203 w 239"/>
                    <a:gd name="T43" fmla="*/ 77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 h="343">
                      <a:moveTo>
                        <a:pt x="203" y="77"/>
                      </a:moveTo>
                      <a:cubicBezTo>
                        <a:pt x="200" y="31"/>
                        <a:pt x="153" y="0"/>
                        <a:pt x="110" y="4"/>
                      </a:cubicBezTo>
                      <a:cubicBezTo>
                        <a:pt x="65" y="8"/>
                        <a:pt x="0" y="54"/>
                        <a:pt x="29" y="105"/>
                      </a:cubicBezTo>
                      <a:cubicBezTo>
                        <a:pt x="54" y="147"/>
                        <a:pt x="110" y="154"/>
                        <a:pt x="149" y="179"/>
                      </a:cubicBezTo>
                      <a:cubicBezTo>
                        <a:pt x="167" y="191"/>
                        <a:pt x="188" y="212"/>
                        <a:pt x="176" y="235"/>
                      </a:cubicBezTo>
                      <a:cubicBezTo>
                        <a:pt x="170" y="245"/>
                        <a:pt x="161" y="254"/>
                        <a:pt x="152" y="262"/>
                      </a:cubicBezTo>
                      <a:cubicBezTo>
                        <a:pt x="142" y="270"/>
                        <a:pt x="131" y="278"/>
                        <a:pt x="120" y="285"/>
                      </a:cubicBezTo>
                      <a:cubicBezTo>
                        <a:pt x="98" y="298"/>
                        <a:pt x="70" y="308"/>
                        <a:pt x="48" y="291"/>
                      </a:cubicBezTo>
                      <a:cubicBezTo>
                        <a:pt x="25" y="274"/>
                        <a:pt x="16" y="240"/>
                        <a:pt x="11" y="213"/>
                      </a:cubicBezTo>
                      <a:cubicBezTo>
                        <a:pt x="4" y="257"/>
                        <a:pt x="12" y="314"/>
                        <a:pt x="58" y="333"/>
                      </a:cubicBezTo>
                      <a:cubicBezTo>
                        <a:pt x="83" y="343"/>
                        <a:pt x="110" y="338"/>
                        <a:pt x="134" y="329"/>
                      </a:cubicBezTo>
                      <a:cubicBezTo>
                        <a:pt x="159" y="320"/>
                        <a:pt x="183" y="305"/>
                        <a:pt x="203" y="287"/>
                      </a:cubicBezTo>
                      <a:cubicBezTo>
                        <a:pt x="222" y="270"/>
                        <a:pt x="237" y="247"/>
                        <a:pt x="238" y="221"/>
                      </a:cubicBezTo>
                      <a:cubicBezTo>
                        <a:pt x="239" y="194"/>
                        <a:pt x="226" y="169"/>
                        <a:pt x="208" y="150"/>
                      </a:cubicBezTo>
                      <a:cubicBezTo>
                        <a:pt x="189" y="131"/>
                        <a:pt x="165" y="119"/>
                        <a:pt x="140" y="109"/>
                      </a:cubicBezTo>
                      <a:cubicBezTo>
                        <a:pt x="128" y="104"/>
                        <a:pt x="115" y="99"/>
                        <a:pt x="103" y="94"/>
                      </a:cubicBezTo>
                      <a:cubicBezTo>
                        <a:pt x="98" y="91"/>
                        <a:pt x="92" y="89"/>
                        <a:pt x="86" y="85"/>
                      </a:cubicBezTo>
                      <a:cubicBezTo>
                        <a:pt x="84" y="84"/>
                        <a:pt x="75" y="79"/>
                        <a:pt x="74" y="75"/>
                      </a:cubicBezTo>
                      <a:cubicBezTo>
                        <a:pt x="73" y="73"/>
                        <a:pt x="78" y="68"/>
                        <a:pt x="79" y="66"/>
                      </a:cubicBezTo>
                      <a:cubicBezTo>
                        <a:pt x="84" y="60"/>
                        <a:pt x="89" y="55"/>
                        <a:pt x="95" y="51"/>
                      </a:cubicBezTo>
                      <a:cubicBezTo>
                        <a:pt x="107" y="43"/>
                        <a:pt x="121" y="37"/>
                        <a:pt x="135" y="37"/>
                      </a:cubicBezTo>
                      <a:cubicBezTo>
                        <a:pt x="163" y="36"/>
                        <a:pt x="190" y="53"/>
                        <a:pt x="203" y="77"/>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1026" name="Freeform 352">
                  <a:extLst>
                    <a:ext uri="{FF2B5EF4-FFF2-40B4-BE49-F238E27FC236}">
                      <a16:creationId xmlns:a16="http://schemas.microsoft.com/office/drawing/2014/main" id="{D6F4DE5D-AF3F-9656-8E2E-6238C181E24B}"/>
                    </a:ext>
                  </a:extLst>
                </p:cNvPr>
                <p:cNvSpPr>
                  <a:spLocks/>
                </p:cNvSpPr>
                <p:nvPr/>
              </p:nvSpPr>
              <p:spPr bwMode="auto">
                <a:xfrm>
                  <a:off x="6370736" y="3686954"/>
                  <a:ext cx="77102" cy="84758"/>
                </a:xfrm>
                <a:custGeom>
                  <a:avLst/>
                  <a:gdLst>
                    <a:gd name="T0" fmla="*/ 561 w 570"/>
                    <a:gd name="T1" fmla="*/ 116 h 622"/>
                    <a:gd name="T2" fmla="*/ 568 w 570"/>
                    <a:gd name="T3" fmla="*/ 100 h 622"/>
                    <a:gd name="T4" fmla="*/ 567 w 570"/>
                    <a:gd name="T5" fmla="*/ 73 h 622"/>
                    <a:gd name="T6" fmla="*/ 526 w 570"/>
                    <a:gd name="T7" fmla="*/ 22 h 622"/>
                    <a:gd name="T8" fmla="*/ 403 w 570"/>
                    <a:gd name="T9" fmla="*/ 15 h 622"/>
                    <a:gd name="T10" fmla="*/ 363 w 570"/>
                    <a:gd name="T11" fmla="*/ 56 h 622"/>
                    <a:gd name="T12" fmla="*/ 367 w 570"/>
                    <a:gd name="T13" fmla="*/ 116 h 622"/>
                    <a:gd name="T14" fmla="*/ 380 w 570"/>
                    <a:gd name="T15" fmla="*/ 179 h 622"/>
                    <a:gd name="T16" fmla="*/ 341 w 570"/>
                    <a:gd name="T17" fmla="*/ 222 h 622"/>
                    <a:gd name="T18" fmla="*/ 207 w 570"/>
                    <a:gd name="T19" fmla="*/ 231 h 622"/>
                    <a:gd name="T20" fmla="*/ 96 w 570"/>
                    <a:gd name="T21" fmla="*/ 297 h 622"/>
                    <a:gd name="T22" fmla="*/ 116 w 570"/>
                    <a:gd name="T23" fmla="*/ 419 h 622"/>
                    <a:gd name="T24" fmla="*/ 159 w 570"/>
                    <a:gd name="T25" fmla="*/ 454 h 622"/>
                    <a:gd name="T26" fmla="*/ 175 w 570"/>
                    <a:gd name="T27" fmla="*/ 510 h 622"/>
                    <a:gd name="T28" fmla="*/ 87 w 570"/>
                    <a:gd name="T29" fmla="*/ 583 h 622"/>
                    <a:gd name="T30" fmla="*/ 35 w 570"/>
                    <a:gd name="T31" fmla="*/ 559 h 622"/>
                    <a:gd name="T32" fmla="*/ 34 w 570"/>
                    <a:gd name="T33" fmla="*/ 500 h 622"/>
                    <a:gd name="T34" fmla="*/ 58 w 570"/>
                    <a:gd name="T35" fmla="*/ 479 h 622"/>
                    <a:gd name="T36" fmla="*/ 16 w 570"/>
                    <a:gd name="T37" fmla="*/ 569 h 622"/>
                    <a:gd name="T38" fmla="*/ 120 w 570"/>
                    <a:gd name="T39" fmla="*/ 614 h 622"/>
                    <a:gd name="T40" fmla="*/ 216 w 570"/>
                    <a:gd name="T41" fmla="*/ 540 h 622"/>
                    <a:gd name="T42" fmla="*/ 195 w 570"/>
                    <a:gd name="T43" fmla="*/ 413 h 622"/>
                    <a:gd name="T44" fmla="*/ 152 w 570"/>
                    <a:gd name="T45" fmla="*/ 374 h 622"/>
                    <a:gd name="T46" fmla="*/ 156 w 570"/>
                    <a:gd name="T47" fmla="*/ 313 h 622"/>
                    <a:gd name="T48" fmla="*/ 218 w 570"/>
                    <a:gd name="T49" fmla="*/ 290 h 622"/>
                    <a:gd name="T50" fmla="*/ 278 w 570"/>
                    <a:gd name="T51" fmla="*/ 289 h 622"/>
                    <a:gd name="T52" fmla="*/ 394 w 570"/>
                    <a:gd name="T53" fmla="*/ 257 h 622"/>
                    <a:gd name="T54" fmla="*/ 430 w 570"/>
                    <a:gd name="T55" fmla="*/ 202 h 622"/>
                    <a:gd name="T56" fmla="*/ 426 w 570"/>
                    <a:gd name="T57" fmla="*/ 135 h 622"/>
                    <a:gd name="T58" fmla="*/ 405 w 570"/>
                    <a:gd name="T59" fmla="*/ 74 h 622"/>
                    <a:gd name="T60" fmla="*/ 448 w 570"/>
                    <a:gd name="T61" fmla="*/ 41 h 622"/>
                    <a:gd name="T62" fmla="*/ 560 w 570"/>
                    <a:gd name="T63" fmla="*/ 88 h 622"/>
                    <a:gd name="T64" fmla="*/ 561 w 570"/>
                    <a:gd name="T65" fmla="*/ 116 h 622"/>
                    <a:gd name="T66" fmla="*/ 561 w 570"/>
                    <a:gd name="T67" fmla="*/ 116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0" h="622">
                      <a:moveTo>
                        <a:pt x="561" y="116"/>
                      </a:moveTo>
                      <a:cubicBezTo>
                        <a:pt x="562" y="117"/>
                        <a:pt x="568" y="101"/>
                        <a:pt x="568" y="100"/>
                      </a:cubicBezTo>
                      <a:cubicBezTo>
                        <a:pt x="570" y="91"/>
                        <a:pt x="569" y="81"/>
                        <a:pt x="567" y="73"/>
                      </a:cubicBezTo>
                      <a:cubicBezTo>
                        <a:pt x="561" y="51"/>
                        <a:pt x="545" y="33"/>
                        <a:pt x="526" y="22"/>
                      </a:cubicBezTo>
                      <a:cubicBezTo>
                        <a:pt x="491" y="2"/>
                        <a:pt x="440" y="0"/>
                        <a:pt x="403" y="15"/>
                      </a:cubicBezTo>
                      <a:cubicBezTo>
                        <a:pt x="384" y="23"/>
                        <a:pt x="369" y="37"/>
                        <a:pt x="363" y="56"/>
                      </a:cubicBezTo>
                      <a:cubicBezTo>
                        <a:pt x="357" y="76"/>
                        <a:pt x="361" y="97"/>
                        <a:pt x="367" y="116"/>
                      </a:cubicBezTo>
                      <a:cubicBezTo>
                        <a:pt x="373" y="136"/>
                        <a:pt x="382" y="158"/>
                        <a:pt x="380" y="179"/>
                      </a:cubicBezTo>
                      <a:cubicBezTo>
                        <a:pt x="378" y="201"/>
                        <a:pt x="360" y="214"/>
                        <a:pt x="341" y="222"/>
                      </a:cubicBezTo>
                      <a:cubicBezTo>
                        <a:pt x="298" y="237"/>
                        <a:pt x="251" y="227"/>
                        <a:pt x="207" y="231"/>
                      </a:cubicBezTo>
                      <a:cubicBezTo>
                        <a:pt x="162" y="235"/>
                        <a:pt x="116" y="254"/>
                        <a:pt x="96" y="297"/>
                      </a:cubicBezTo>
                      <a:cubicBezTo>
                        <a:pt x="78" y="337"/>
                        <a:pt x="86" y="387"/>
                        <a:pt x="116" y="419"/>
                      </a:cubicBezTo>
                      <a:cubicBezTo>
                        <a:pt x="129" y="433"/>
                        <a:pt x="147" y="440"/>
                        <a:pt x="159" y="454"/>
                      </a:cubicBezTo>
                      <a:cubicBezTo>
                        <a:pt x="173" y="468"/>
                        <a:pt x="178" y="490"/>
                        <a:pt x="175" y="510"/>
                      </a:cubicBezTo>
                      <a:cubicBezTo>
                        <a:pt x="170" y="551"/>
                        <a:pt x="127" y="581"/>
                        <a:pt x="87" y="583"/>
                      </a:cubicBezTo>
                      <a:cubicBezTo>
                        <a:pt x="66" y="584"/>
                        <a:pt x="47" y="577"/>
                        <a:pt x="35" y="559"/>
                      </a:cubicBezTo>
                      <a:cubicBezTo>
                        <a:pt x="23" y="541"/>
                        <a:pt x="23" y="518"/>
                        <a:pt x="34" y="500"/>
                      </a:cubicBezTo>
                      <a:cubicBezTo>
                        <a:pt x="40" y="491"/>
                        <a:pt x="48" y="483"/>
                        <a:pt x="58" y="479"/>
                      </a:cubicBezTo>
                      <a:cubicBezTo>
                        <a:pt x="18" y="488"/>
                        <a:pt x="0" y="533"/>
                        <a:pt x="16" y="569"/>
                      </a:cubicBezTo>
                      <a:cubicBezTo>
                        <a:pt x="34" y="610"/>
                        <a:pt x="79" y="622"/>
                        <a:pt x="120" y="614"/>
                      </a:cubicBezTo>
                      <a:cubicBezTo>
                        <a:pt x="161" y="606"/>
                        <a:pt x="198" y="579"/>
                        <a:pt x="216" y="540"/>
                      </a:cubicBezTo>
                      <a:cubicBezTo>
                        <a:pt x="234" y="499"/>
                        <a:pt x="227" y="447"/>
                        <a:pt x="195" y="413"/>
                      </a:cubicBezTo>
                      <a:cubicBezTo>
                        <a:pt x="182" y="399"/>
                        <a:pt x="162" y="391"/>
                        <a:pt x="152" y="374"/>
                      </a:cubicBezTo>
                      <a:cubicBezTo>
                        <a:pt x="141" y="356"/>
                        <a:pt x="142" y="329"/>
                        <a:pt x="156" y="313"/>
                      </a:cubicBezTo>
                      <a:cubicBezTo>
                        <a:pt x="172" y="295"/>
                        <a:pt x="196" y="291"/>
                        <a:pt x="218" y="290"/>
                      </a:cubicBezTo>
                      <a:cubicBezTo>
                        <a:pt x="238" y="288"/>
                        <a:pt x="258" y="289"/>
                        <a:pt x="278" y="289"/>
                      </a:cubicBezTo>
                      <a:cubicBezTo>
                        <a:pt x="318" y="289"/>
                        <a:pt x="361" y="282"/>
                        <a:pt x="394" y="257"/>
                      </a:cubicBezTo>
                      <a:cubicBezTo>
                        <a:pt x="412" y="243"/>
                        <a:pt x="425" y="224"/>
                        <a:pt x="430" y="202"/>
                      </a:cubicBezTo>
                      <a:cubicBezTo>
                        <a:pt x="436" y="180"/>
                        <a:pt x="433" y="156"/>
                        <a:pt x="426" y="135"/>
                      </a:cubicBezTo>
                      <a:cubicBezTo>
                        <a:pt x="419" y="115"/>
                        <a:pt x="407" y="95"/>
                        <a:pt x="405" y="74"/>
                      </a:cubicBezTo>
                      <a:cubicBezTo>
                        <a:pt x="404" y="52"/>
                        <a:pt x="431" y="44"/>
                        <a:pt x="448" y="41"/>
                      </a:cubicBezTo>
                      <a:cubicBezTo>
                        <a:pt x="490" y="33"/>
                        <a:pt x="545" y="41"/>
                        <a:pt x="560" y="88"/>
                      </a:cubicBezTo>
                      <a:cubicBezTo>
                        <a:pt x="563" y="97"/>
                        <a:pt x="564" y="107"/>
                        <a:pt x="561" y="116"/>
                      </a:cubicBezTo>
                      <a:cubicBezTo>
                        <a:pt x="560" y="116"/>
                        <a:pt x="565" y="101"/>
                        <a:pt x="561" y="116"/>
                      </a:cubicBezTo>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grpSp>
          <p:grpSp>
            <p:nvGrpSpPr>
              <p:cNvPr id="808" name="Group 807">
                <a:extLst>
                  <a:ext uri="{FF2B5EF4-FFF2-40B4-BE49-F238E27FC236}">
                    <a16:creationId xmlns:a16="http://schemas.microsoft.com/office/drawing/2014/main" id="{6A2A78DF-747C-EF3E-B370-9BC557E9705E}"/>
                  </a:ext>
                </a:extLst>
              </p:cNvPr>
              <p:cNvGrpSpPr/>
              <p:nvPr/>
            </p:nvGrpSpPr>
            <p:grpSpPr>
              <a:xfrm>
                <a:off x="12716535" y="5373523"/>
                <a:ext cx="1283749" cy="2826613"/>
                <a:chOff x="12073029" y="2938337"/>
                <a:chExt cx="982055" cy="2162330"/>
              </a:xfrm>
            </p:grpSpPr>
            <p:sp>
              <p:nvSpPr>
                <p:cNvPr id="809" name="Freeform: Shape 808">
                  <a:extLst>
                    <a:ext uri="{FF2B5EF4-FFF2-40B4-BE49-F238E27FC236}">
                      <a16:creationId xmlns:a16="http://schemas.microsoft.com/office/drawing/2014/main" id="{CA5AAE72-6FBE-572A-334C-AAD5CD1F99E1}"/>
                    </a:ext>
                  </a:extLst>
                </p:cNvPr>
                <p:cNvSpPr/>
                <p:nvPr/>
              </p:nvSpPr>
              <p:spPr>
                <a:xfrm>
                  <a:off x="12659148" y="5003098"/>
                  <a:ext cx="118532" cy="96016"/>
                </a:xfrm>
                <a:custGeom>
                  <a:avLst/>
                  <a:gdLst>
                    <a:gd name="connsiteX0" fmla="*/ 0 w 118532"/>
                    <a:gd name="connsiteY0" fmla="*/ 5607 h 96016"/>
                    <a:gd name="connsiteX1" fmla="*/ 2804 w 118532"/>
                    <a:gd name="connsiteY1" fmla="*/ 46810 h 96016"/>
                    <a:gd name="connsiteX2" fmla="*/ 4145 w 118532"/>
                    <a:gd name="connsiteY2" fmla="*/ 92158 h 96016"/>
                    <a:gd name="connsiteX3" fmla="*/ 115441 w 118532"/>
                    <a:gd name="connsiteY3" fmla="*/ 93499 h 96016"/>
                    <a:gd name="connsiteX4" fmla="*/ 114100 w 118532"/>
                    <a:gd name="connsiteY4" fmla="*/ 54978 h 96016"/>
                    <a:gd name="connsiteX5" fmla="*/ 63267 w 118532"/>
                    <a:gd name="connsiteY5" fmla="*/ 37058 h 96016"/>
                    <a:gd name="connsiteX6" fmla="*/ 49492 w 118532"/>
                    <a:gd name="connsiteY6" fmla="*/ 0 h 96016"/>
                    <a:gd name="connsiteX7" fmla="*/ 0 w 118532"/>
                    <a:gd name="connsiteY7" fmla="*/ 5607 h 9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32" h="96016">
                      <a:moveTo>
                        <a:pt x="0" y="5607"/>
                      </a:moveTo>
                      <a:cubicBezTo>
                        <a:pt x="0" y="5607"/>
                        <a:pt x="2804" y="42666"/>
                        <a:pt x="2804" y="46810"/>
                      </a:cubicBezTo>
                      <a:cubicBezTo>
                        <a:pt x="2804" y="50955"/>
                        <a:pt x="4145" y="88013"/>
                        <a:pt x="4145" y="92158"/>
                      </a:cubicBezTo>
                      <a:cubicBezTo>
                        <a:pt x="4145" y="96302"/>
                        <a:pt x="109955" y="97643"/>
                        <a:pt x="115441" y="93499"/>
                      </a:cubicBezTo>
                      <a:cubicBezTo>
                        <a:pt x="120927" y="89354"/>
                        <a:pt x="118245" y="59122"/>
                        <a:pt x="114100" y="54978"/>
                      </a:cubicBezTo>
                      <a:cubicBezTo>
                        <a:pt x="109955" y="50833"/>
                        <a:pt x="63267" y="37058"/>
                        <a:pt x="63267" y="37058"/>
                      </a:cubicBezTo>
                      <a:lnTo>
                        <a:pt x="49492" y="0"/>
                      </a:lnTo>
                      <a:lnTo>
                        <a:pt x="0" y="5607"/>
                      </a:lnTo>
                      <a:close/>
                    </a:path>
                  </a:pathLst>
                </a:custGeom>
                <a:solidFill>
                  <a:srgbClr val="505050"/>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10" name="Freeform: Shape 809">
                  <a:extLst>
                    <a:ext uri="{FF2B5EF4-FFF2-40B4-BE49-F238E27FC236}">
                      <a16:creationId xmlns:a16="http://schemas.microsoft.com/office/drawing/2014/main" id="{36372EFE-2261-181E-81D1-4F397339F817}"/>
                    </a:ext>
                  </a:extLst>
                </p:cNvPr>
                <p:cNvSpPr/>
                <p:nvPr/>
              </p:nvSpPr>
              <p:spPr>
                <a:xfrm>
                  <a:off x="12409607" y="4993346"/>
                  <a:ext cx="148849" cy="107321"/>
                </a:xfrm>
                <a:custGeom>
                  <a:avLst/>
                  <a:gdLst>
                    <a:gd name="connsiteX0" fmla="*/ 3542 w 148849"/>
                    <a:gd name="connsiteY0" fmla="*/ 22186 h 107321"/>
                    <a:gd name="connsiteX1" fmla="*/ 738 w 148849"/>
                    <a:gd name="connsiteY1" fmla="*/ 99106 h 107321"/>
                    <a:gd name="connsiteX2" fmla="*/ 143729 w 148849"/>
                    <a:gd name="connsiteY2" fmla="*/ 105933 h 107321"/>
                    <a:gd name="connsiteX3" fmla="*/ 143729 w 148849"/>
                    <a:gd name="connsiteY3" fmla="*/ 57782 h 107321"/>
                    <a:gd name="connsiteX4" fmla="*/ 87411 w 148849"/>
                    <a:gd name="connsiteY4" fmla="*/ 59122 h 107321"/>
                    <a:gd name="connsiteX5" fmla="*/ 66809 w 148849"/>
                    <a:gd name="connsiteY5" fmla="*/ 39862 h 107321"/>
                    <a:gd name="connsiteX6" fmla="*/ 48890 w 148849"/>
                    <a:gd name="connsiteY6" fmla="*/ 0 h 107321"/>
                    <a:gd name="connsiteX7" fmla="*/ 3542 w 148849"/>
                    <a:gd name="connsiteY7" fmla="*/ 22186 h 10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849" h="107321">
                      <a:moveTo>
                        <a:pt x="3542" y="22186"/>
                      </a:moveTo>
                      <a:cubicBezTo>
                        <a:pt x="3542" y="22186"/>
                        <a:pt x="-1943" y="88135"/>
                        <a:pt x="738" y="99106"/>
                      </a:cubicBezTo>
                      <a:cubicBezTo>
                        <a:pt x="3542" y="110077"/>
                        <a:pt x="136781" y="107396"/>
                        <a:pt x="143729" y="105933"/>
                      </a:cubicBezTo>
                      <a:cubicBezTo>
                        <a:pt x="150556" y="104592"/>
                        <a:pt x="150556" y="57782"/>
                        <a:pt x="143729" y="57782"/>
                      </a:cubicBezTo>
                      <a:cubicBezTo>
                        <a:pt x="136903" y="57782"/>
                        <a:pt x="91433" y="60585"/>
                        <a:pt x="87411" y="59122"/>
                      </a:cubicBezTo>
                      <a:cubicBezTo>
                        <a:pt x="83266" y="57782"/>
                        <a:pt x="75099" y="45348"/>
                        <a:pt x="66809" y="39862"/>
                      </a:cubicBezTo>
                      <a:cubicBezTo>
                        <a:pt x="58520" y="34376"/>
                        <a:pt x="48890" y="0"/>
                        <a:pt x="48890" y="0"/>
                      </a:cubicBezTo>
                      <a:lnTo>
                        <a:pt x="3542" y="22186"/>
                      </a:lnTo>
                      <a:close/>
                    </a:path>
                  </a:pathLst>
                </a:custGeom>
                <a:solidFill>
                  <a:srgbClr val="505050"/>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11" name="Freeform: Shape 810">
                  <a:extLst>
                    <a:ext uri="{FF2B5EF4-FFF2-40B4-BE49-F238E27FC236}">
                      <a16:creationId xmlns:a16="http://schemas.microsoft.com/office/drawing/2014/main" id="{20A62FC7-9C35-67EA-7645-1FDD928B5CF1}"/>
                    </a:ext>
                  </a:extLst>
                </p:cNvPr>
                <p:cNvSpPr/>
                <p:nvPr/>
              </p:nvSpPr>
              <p:spPr>
                <a:xfrm>
                  <a:off x="12414827" y="3491765"/>
                  <a:ext cx="47814" cy="35101"/>
                </a:xfrm>
                <a:custGeom>
                  <a:avLst/>
                  <a:gdLst>
                    <a:gd name="connsiteX0" fmla="*/ 6490 w 47814"/>
                    <a:gd name="connsiteY0" fmla="*/ 725 h 35101"/>
                    <a:gd name="connsiteX1" fmla="*/ 5149 w 47814"/>
                    <a:gd name="connsiteY1" fmla="*/ 35102 h 35101"/>
                    <a:gd name="connsiteX2" fmla="*/ 47815 w 47814"/>
                    <a:gd name="connsiteY2" fmla="*/ 22790 h 35101"/>
                    <a:gd name="connsiteX3" fmla="*/ 6490 w 47814"/>
                    <a:gd name="connsiteY3" fmla="*/ 725 h 35101"/>
                  </a:gdLst>
                  <a:ahLst/>
                  <a:cxnLst>
                    <a:cxn ang="0">
                      <a:pos x="connsiteX0" y="connsiteY0"/>
                    </a:cxn>
                    <a:cxn ang="0">
                      <a:pos x="connsiteX1" y="connsiteY1"/>
                    </a:cxn>
                    <a:cxn ang="0">
                      <a:pos x="connsiteX2" y="connsiteY2"/>
                    </a:cxn>
                    <a:cxn ang="0">
                      <a:pos x="connsiteX3" y="connsiteY3"/>
                    </a:cxn>
                  </a:cxnLst>
                  <a:rect l="l" t="t" r="r" b="b"/>
                  <a:pathLst>
                    <a:path w="47814" h="35101">
                      <a:moveTo>
                        <a:pt x="6490" y="725"/>
                      </a:moveTo>
                      <a:cubicBezTo>
                        <a:pt x="-7285" y="10356"/>
                        <a:pt x="5149" y="35102"/>
                        <a:pt x="5149" y="35102"/>
                      </a:cubicBezTo>
                      <a:lnTo>
                        <a:pt x="47815" y="22790"/>
                      </a:lnTo>
                      <a:cubicBezTo>
                        <a:pt x="47693" y="22668"/>
                        <a:pt x="20265" y="-4760"/>
                        <a:pt x="6490" y="725"/>
                      </a:cubicBezTo>
                      <a:close/>
                    </a:path>
                  </a:pathLst>
                </a:custGeom>
                <a:solidFill>
                  <a:srgbClr val="000000"/>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12" name="Freeform: Shape 811">
                  <a:extLst>
                    <a:ext uri="{FF2B5EF4-FFF2-40B4-BE49-F238E27FC236}">
                      <a16:creationId xmlns:a16="http://schemas.microsoft.com/office/drawing/2014/main" id="{67735E5F-1E35-0239-4A06-56BF505E6087}"/>
                    </a:ext>
                  </a:extLst>
                </p:cNvPr>
                <p:cNvSpPr/>
                <p:nvPr/>
              </p:nvSpPr>
              <p:spPr>
                <a:xfrm>
                  <a:off x="12586372" y="3460918"/>
                  <a:ext cx="49492" cy="34376"/>
                </a:xfrm>
                <a:custGeom>
                  <a:avLst/>
                  <a:gdLst>
                    <a:gd name="connsiteX0" fmla="*/ 16457 w 49492"/>
                    <a:gd name="connsiteY0" fmla="*/ 0 h 34376"/>
                    <a:gd name="connsiteX1" fmla="*/ 0 w 49492"/>
                    <a:gd name="connsiteY1" fmla="*/ 24746 h 34376"/>
                    <a:gd name="connsiteX2" fmla="*/ 31573 w 49492"/>
                    <a:gd name="connsiteY2" fmla="*/ 34376 h 34376"/>
                    <a:gd name="connsiteX3" fmla="*/ 49492 w 49492"/>
                    <a:gd name="connsiteY3" fmla="*/ 19261 h 34376"/>
                    <a:gd name="connsiteX4" fmla="*/ 16457 w 49492"/>
                    <a:gd name="connsiteY4" fmla="*/ 0 h 3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92" h="34376">
                      <a:moveTo>
                        <a:pt x="16457" y="0"/>
                      </a:moveTo>
                      <a:cubicBezTo>
                        <a:pt x="0" y="4145"/>
                        <a:pt x="0" y="24746"/>
                        <a:pt x="0" y="24746"/>
                      </a:cubicBezTo>
                      <a:lnTo>
                        <a:pt x="31573" y="34376"/>
                      </a:lnTo>
                      <a:lnTo>
                        <a:pt x="49492" y="19261"/>
                      </a:lnTo>
                      <a:cubicBezTo>
                        <a:pt x="49370" y="19139"/>
                        <a:pt x="35717" y="0"/>
                        <a:pt x="16457" y="0"/>
                      </a:cubicBezTo>
                      <a:close/>
                    </a:path>
                  </a:pathLst>
                </a:custGeom>
                <a:solidFill>
                  <a:srgbClr val="000000"/>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13" name="Freeform: Shape 812">
                  <a:extLst>
                    <a:ext uri="{FF2B5EF4-FFF2-40B4-BE49-F238E27FC236}">
                      <a16:creationId xmlns:a16="http://schemas.microsoft.com/office/drawing/2014/main" id="{2B5462BC-6115-5BB7-5971-FA1E0D290D5D}"/>
                    </a:ext>
                  </a:extLst>
                </p:cNvPr>
                <p:cNvSpPr/>
                <p:nvPr/>
              </p:nvSpPr>
              <p:spPr>
                <a:xfrm>
                  <a:off x="12655003" y="3493831"/>
                  <a:ext cx="231485" cy="331600"/>
                </a:xfrm>
                <a:custGeom>
                  <a:avLst/>
                  <a:gdLst>
                    <a:gd name="connsiteX0" fmla="*/ 0 w 231485"/>
                    <a:gd name="connsiteY0" fmla="*/ 0 h 331600"/>
                    <a:gd name="connsiteX1" fmla="*/ 64608 w 231485"/>
                    <a:gd name="connsiteY1" fmla="*/ 24746 h 331600"/>
                    <a:gd name="connsiteX2" fmla="*/ 230882 w 231485"/>
                    <a:gd name="connsiteY2" fmla="*/ 299635 h 331600"/>
                    <a:gd name="connsiteX3" fmla="*/ 152499 w 231485"/>
                    <a:gd name="connsiteY3" fmla="*/ 323040 h 331600"/>
                    <a:gd name="connsiteX4" fmla="*/ 52174 w 231485"/>
                    <a:gd name="connsiteY4" fmla="*/ 188338 h 331600"/>
                    <a:gd name="connsiteX5" fmla="*/ 0 w 231485"/>
                    <a:gd name="connsiteY5" fmla="*/ 0 h 33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485" h="331600">
                      <a:moveTo>
                        <a:pt x="0" y="0"/>
                      </a:moveTo>
                      <a:cubicBezTo>
                        <a:pt x="0" y="0"/>
                        <a:pt x="52174" y="9630"/>
                        <a:pt x="64608" y="24746"/>
                      </a:cubicBezTo>
                      <a:cubicBezTo>
                        <a:pt x="76920" y="39862"/>
                        <a:pt x="222715" y="259773"/>
                        <a:pt x="230882" y="299635"/>
                      </a:cubicBezTo>
                      <a:cubicBezTo>
                        <a:pt x="239171" y="339497"/>
                        <a:pt x="159448" y="335352"/>
                        <a:pt x="152499" y="323040"/>
                      </a:cubicBezTo>
                      <a:cubicBezTo>
                        <a:pt x="145673" y="310728"/>
                        <a:pt x="52174" y="188338"/>
                        <a:pt x="52174" y="188338"/>
                      </a:cubicBezTo>
                      <a:lnTo>
                        <a:pt x="0" y="0"/>
                      </a:lnTo>
                      <a:close/>
                    </a:path>
                  </a:pathLst>
                </a:custGeom>
                <a:solidFill>
                  <a:srgbClr val="464646"/>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14" name="Freeform: Shape 813">
                  <a:extLst>
                    <a:ext uri="{FF2B5EF4-FFF2-40B4-BE49-F238E27FC236}">
                      <a16:creationId xmlns:a16="http://schemas.microsoft.com/office/drawing/2014/main" id="{903A4D95-3FA6-1DCE-FC4F-E35EF50C1E5E}"/>
                    </a:ext>
                  </a:extLst>
                </p:cNvPr>
                <p:cNvSpPr/>
                <p:nvPr/>
              </p:nvSpPr>
              <p:spPr>
                <a:xfrm>
                  <a:off x="12426925" y="3102161"/>
                  <a:ext cx="273801" cy="332115"/>
                </a:xfrm>
                <a:custGeom>
                  <a:avLst/>
                  <a:gdLst>
                    <a:gd name="connsiteX0" fmla="*/ 255628 w 273801"/>
                    <a:gd name="connsiteY0" fmla="*/ 34254 h 332115"/>
                    <a:gd name="connsiteX1" fmla="*/ 258432 w 273801"/>
                    <a:gd name="connsiteY1" fmla="*/ 112637 h 332115"/>
                    <a:gd name="connsiteX2" fmla="*/ 273548 w 273801"/>
                    <a:gd name="connsiteY2" fmla="*/ 185535 h 332115"/>
                    <a:gd name="connsiteX3" fmla="*/ 226859 w 273801"/>
                    <a:gd name="connsiteY3" fmla="*/ 321577 h 332115"/>
                    <a:gd name="connsiteX4" fmla="*/ 53637 w 273801"/>
                    <a:gd name="connsiteY4" fmla="*/ 240512 h 332115"/>
                    <a:gd name="connsiteX5" fmla="*/ 0 w 273801"/>
                    <a:gd name="connsiteY5" fmla="*/ 116782 h 332115"/>
                    <a:gd name="connsiteX6" fmla="*/ 171882 w 273801"/>
                    <a:gd name="connsiteY6" fmla="*/ 0 h 332115"/>
                    <a:gd name="connsiteX7" fmla="*/ 255628 w 273801"/>
                    <a:gd name="connsiteY7" fmla="*/ 34254 h 33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801" h="332115">
                      <a:moveTo>
                        <a:pt x="255628" y="34254"/>
                      </a:moveTo>
                      <a:cubicBezTo>
                        <a:pt x="255628" y="34254"/>
                        <a:pt x="256969" y="92036"/>
                        <a:pt x="258432" y="112637"/>
                      </a:cubicBezTo>
                      <a:cubicBezTo>
                        <a:pt x="259773" y="133239"/>
                        <a:pt x="270744" y="170419"/>
                        <a:pt x="273548" y="185535"/>
                      </a:cubicBezTo>
                      <a:cubicBezTo>
                        <a:pt x="276352" y="200650"/>
                        <a:pt x="255628" y="288664"/>
                        <a:pt x="226859" y="321577"/>
                      </a:cubicBezTo>
                      <a:cubicBezTo>
                        <a:pt x="197969" y="354613"/>
                        <a:pt x="107274" y="305120"/>
                        <a:pt x="53637" y="240512"/>
                      </a:cubicBezTo>
                      <a:cubicBezTo>
                        <a:pt x="0" y="175904"/>
                        <a:pt x="0" y="120927"/>
                        <a:pt x="0" y="116782"/>
                      </a:cubicBezTo>
                      <a:cubicBezTo>
                        <a:pt x="0" y="112637"/>
                        <a:pt x="171882" y="0"/>
                        <a:pt x="171882" y="0"/>
                      </a:cubicBezTo>
                      <a:lnTo>
                        <a:pt x="255628" y="34254"/>
                      </a:lnTo>
                      <a:close/>
                    </a:path>
                  </a:pathLst>
                </a:custGeom>
                <a:solidFill>
                  <a:srgbClr val="CACACA"/>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15" name="Freeform: Shape 814">
                  <a:extLst>
                    <a:ext uri="{FF2B5EF4-FFF2-40B4-BE49-F238E27FC236}">
                      <a16:creationId xmlns:a16="http://schemas.microsoft.com/office/drawing/2014/main" id="{81E1D356-5800-6573-D48C-58810B42B529}"/>
                    </a:ext>
                  </a:extLst>
                </p:cNvPr>
                <p:cNvSpPr/>
                <p:nvPr/>
              </p:nvSpPr>
              <p:spPr>
                <a:xfrm>
                  <a:off x="12369123" y="3084241"/>
                  <a:ext cx="321719" cy="237526"/>
                </a:xfrm>
                <a:custGeom>
                  <a:avLst/>
                  <a:gdLst>
                    <a:gd name="connsiteX0" fmla="*/ 235047 w 321719"/>
                    <a:gd name="connsiteY0" fmla="*/ 39862 h 237526"/>
                    <a:gd name="connsiteX1" fmla="*/ 125091 w 321719"/>
                    <a:gd name="connsiteY1" fmla="*/ 129216 h 237526"/>
                    <a:gd name="connsiteX2" fmla="*/ 78403 w 321719"/>
                    <a:gd name="connsiteY2" fmla="*/ 219911 h 237526"/>
                    <a:gd name="connsiteX3" fmla="*/ 17940 w 321719"/>
                    <a:gd name="connsiteY3" fmla="*/ 215766 h 237526"/>
                    <a:gd name="connsiteX4" fmla="*/ 20 w 321719"/>
                    <a:gd name="connsiteY4" fmla="*/ 144332 h 237526"/>
                    <a:gd name="connsiteX5" fmla="*/ 229561 w 321719"/>
                    <a:gd name="connsiteY5" fmla="*/ 17920 h 237526"/>
                    <a:gd name="connsiteX6" fmla="*/ 303799 w 321719"/>
                    <a:gd name="connsiteY6" fmla="*/ 0 h 237526"/>
                    <a:gd name="connsiteX7" fmla="*/ 321719 w 321719"/>
                    <a:gd name="connsiteY7" fmla="*/ 67412 h 237526"/>
                    <a:gd name="connsiteX8" fmla="*/ 235047 w 321719"/>
                    <a:gd name="connsiteY8" fmla="*/ 39862 h 23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719" h="237526">
                      <a:moveTo>
                        <a:pt x="235047" y="39862"/>
                      </a:moveTo>
                      <a:cubicBezTo>
                        <a:pt x="228220" y="71434"/>
                        <a:pt x="125091" y="129216"/>
                        <a:pt x="125091" y="129216"/>
                      </a:cubicBezTo>
                      <a:cubicBezTo>
                        <a:pt x="125091" y="129216"/>
                        <a:pt x="109976" y="193824"/>
                        <a:pt x="78403" y="219911"/>
                      </a:cubicBezTo>
                      <a:cubicBezTo>
                        <a:pt x="46830" y="245998"/>
                        <a:pt x="37200" y="241853"/>
                        <a:pt x="17940" y="215766"/>
                      </a:cubicBezTo>
                      <a:cubicBezTo>
                        <a:pt x="-1321" y="189679"/>
                        <a:pt x="20" y="144332"/>
                        <a:pt x="20" y="144332"/>
                      </a:cubicBezTo>
                      <a:lnTo>
                        <a:pt x="229561" y="17920"/>
                      </a:lnTo>
                      <a:lnTo>
                        <a:pt x="303799" y="0"/>
                      </a:lnTo>
                      <a:cubicBezTo>
                        <a:pt x="303799" y="0"/>
                        <a:pt x="320256" y="38521"/>
                        <a:pt x="321719" y="67412"/>
                      </a:cubicBezTo>
                      <a:cubicBezTo>
                        <a:pt x="291365" y="71434"/>
                        <a:pt x="235047" y="39862"/>
                        <a:pt x="235047" y="39862"/>
                      </a:cubicBezTo>
                      <a:close/>
                    </a:path>
                  </a:pathLst>
                </a:custGeom>
                <a:solidFill>
                  <a:srgbClr val="4D4D4D"/>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16" name="Freeform: Shape 815">
                  <a:extLst>
                    <a:ext uri="{FF2B5EF4-FFF2-40B4-BE49-F238E27FC236}">
                      <a16:creationId xmlns:a16="http://schemas.microsoft.com/office/drawing/2014/main" id="{8A218719-05B6-95F7-C376-EF3911D1B50D}"/>
                    </a:ext>
                  </a:extLst>
                </p:cNvPr>
                <p:cNvSpPr/>
                <p:nvPr/>
              </p:nvSpPr>
              <p:spPr>
                <a:xfrm>
                  <a:off x="12278983" y="3324033"/>
                  <a:ext cx="219150" cy="212464"/>
                </a:xfrm>
                <a:custGeom>
                  <a:avLst/>
                  <a:gdLst>
                    <a:gd name="connsiteX0" fmla="*/ 184512 w 219150"/>
                    <a:gd name="connsiteY0" fmla="*/ 111 h 212464"/>
                    <a:gd name="connsiteX1" fmla="*/ 88941 w 219150"/>
                    <a:gd name="connsiteY1" fmla="*/ 62769 h 212464"/>
                    <a:gd name="connsiteX2" fmla="*/ 76141 w 219150"/>
                    <a:gd name="connsiteY2" fmla="*/ 212464 h 212464"/>
                    <a:gd name="connsiteX3" fmla="*/ 148307 w 219150"/>
                    <a:gd name="connsiteY3" fmla="*/ 134203 h 212464"/>
                    <a:gd name="connsiteX4" fmla="*/ 213037 w 219150"/>
                    <a:gd name="connsiteY4" fmla="*/ 19859 h 212464"/>
                    <a:gd name="connsiteX5" fmla="*/ 184512 w 219150"/>
                    <a:gd name="connsiteY5" fmla="*/ 111 h 21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150" h="212464">
                      <a:moveTo>
                        <a:pt x="184512" y="111"/>
                      </a:moveTo>
                      <a:cubicBezTo>
                        <a:pt x="176467" y="57405"/>
                        <a:pt x="146479" y="71180"/>
                        <a:pt x="88941" y="62769"/>
                      </a:cubicBezTo>
                      <a:cubicBezTo>
                        <a:pt x="-7239" y="48506"/>
                        <a:pt x="-44907" y="173212"/>
                        <a:pt x="76141" y="212464"/>
                      </a:cubicBezTo>
                      <a:cubicBezTo>
                        <a:pt x="56515" y="188693"/>
                        <a:pt x="71387" y="104581"/>
                        <a:pt x="148307" y="134203"/>
                      </a:cubicBezTo>
                      <a:cubicBezTo>
                        <a:pt x="225227" y="163825"/>
                        <a:pt x="225593" y="42533"/>
                        <a:pt x="213037" y="19859"/>
                      </a:cubicBezTo>
                      <a:cubicBezTo>
                        <a:pt x="200237" y="-2693"/>
                        <a:pt x="184512" y="111"/>
                        <a:pt x="184512" y="111"/>
                      </a:cubicBezTo>
                      <a:close/>
                    </a:path>
                  </a:pathLst>
                </a:custGeom>
                <a:solidFill>
                  <a:srgbClr val="4D4D4D"/>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17" name="Freeform: Shape 816">
                  <a:extLst>
                    <a:ext uri="{FF2B5EF4-FFF2-40B4-BE49-F238E27FC236}">
                      <a16:creationId xmlns:a16="http://schemas.microsoft.com/office/drawing/2014/main" id="{68FDDB16-EE93-6A08-6FBC-41B8ABCB8E59}"/>
                    </a:ext>
                  </a:extLst>
                </p:cNvPr>
                <p:cNvSpPr/>
                <p:nvPr/>
              </p:nvSpPr>
              <p:spPr>
                <a:xfrm>
                  <a:off x="12356440" y="3394969"/>
                  <a:ext cx="350858" cy="314750"/>
                </a:xfrm>
                <a:custGeom>
                  <a:avLst/>
                  <a:gdLst>
                    <a:gd name="connsiteX0" fmla="*/ 350859 w 350858"/>
                    <a:gd name="connsiteY0" fmla="*/ 244657 h 314750"/>
                    <a:gd name="connsiteX1" fmla="*/ 97913 w 350858"/>
                    <a:gd name="connsiteY1" fmla="*/ 314751 h 314750"/>
                    <a:gd name="connsiteX2" fmla="*/ 4414 w 350858"/>
                    <a:gd name="connsiteY2" fmla="*/ 159448 h 314750"/>
                    <a:gd name="connsiteX3" fmla="*/ 147405 w 350858"/>
                    <a:gd name="connsiteY3" fmla="*/ 89354 h 314750"/>
                    <a:gd name="connsiteX4" fmla="*/ 168006 w 350858"/>
                    <a:gd name="connsiteY4" fmla="*/ 0 h 314750"/>
                    <a:gd name="connsiteX5" fmla="*/ 216157 w 350858"/>
                    <a:gd name="connsiteY5" fmla="*/ 39862 h 314750"/>
                    <a:gd name="connsiteX6" fmla="*/ 229932 w 350858"/>
                    <a:gd name="connsiteY6" fmla="*/ 82406 h 314750"/>
                    <a:gd name="connsiteX7" fmla="*/ 282228 w 350858"/>
                    <a:gd name="connsiteY7" fmla="*/ 93377 h 314750"/>
                    <a:gd name="connsiteX8" fmla="*/ 350859 w 350858"/>
                    <a:gd name="connsiteY8" fmla="*/ 244657 h 31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858" h="314750">
                      <a:moveTo>
                        <a:pt x="350859" y="244657"/>
                      </a:moveTo>
                      <a:lnTo>
                        <a:pt x="97913" y="314751"/>
                      </a:lnTo>
                      <a:cubicBezTo>
                        <a:pt x="97913" y="314751"/>
                        <a:pt x="-24477" y="182731"/>
                        <a:pt x="4414" y="159448"/>
                      </a:cubicBezTo>
                      <a:cubicBezTo>
                        <a:pt x="33305" y="136042"/>
                        <a:pt x="147405" y="89354"/>
                        <a:pt x="147405" y="89354"/>
                      </a:cubicBezTo>
                      <a:cubicBezTo>
                        <a:pt x="147405" y="89354"/>
                        <a:pt x="185194" y="38521"/>
                        <a:pt x="168006" y="0"/>
                      </a:cubicBezTo>
                      <a:lnTo>
                        <a:pt x="216157" y="39862"/>
                      </a:lnTo>
                      <a:lnTo>
                        <a:pt x="229932" y="82406"/>
                      </a:lnTo>
                      <a:lnTo>
                        <a:pt x="282228" y="93377"/>
                      </a:lnTo>
                      <a:lnTo>
                        <a:pt x="350859" y="244657"/>
                      </a:lnTo>
                      <a:close/>
                    </a:path>
                  </a:pathLst>
                </a:custGeom>
                <a:solidFill>
                  <a:srgbClr val="464646"/>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18" name="Freeform: Shape 817">
                  <a:extLst>
                    <a:ext uri="{FF2B5EF4-FFF2-40B4-BE49-F238E27FC236}">
                      <a16:creationId xmlns:a16="http://schemas.microsoft.com/office/drawing/2014/main" id="{600CE7A7-8EFC-BDFF-2179-EC9CDB584086}"/>
                    </a:ext>
                  </a:extLst>
                </p:cNvPr>
                <p:cNvSpPr/>
                <p:nvPr/>
              </p:nvSpPr>
              <p:spPr>
                <a:xfrm>
                  <a:off x="12500309" y="3352181"/>
                  <a:ext cx="85940" cy="157193"/>
                </a:xfrm>
                <a:custGeom>
                  <a:avLst/>
                  <a:gdLst>
                    <a:gd name="connsiteX0" fmla="*/ 85941 w 85940"/>
                    <a:gd name="connsiteY0" fmla="*/ 125193 h 157193"/>
                    <a:gd name="connsiteX1" fmla="*/ 3413 w 85940"/>
                    <a:gd name="connsiteY1" fmla="*/ 132020 h 157193"/>
                    <a:gd name="connsiteX2" fmla="*/ 0 w 85940"/>
                    <a:gd name="connsiteY2" fmla="*/ 0 h 157193"/>
                    <a:gd name="connsiteX3" fmla="*/ 81796 w 85940"/>
                    <a:gd name="connsiteY3" fmla="*/ 61804 h 157193"/>
                    <a:gd name="connsiteX4" fmla="*/ 85941 w 85940"/>
                    <a:gd name="connsiteY4" fmla="*/ 125193 h 157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40" h="157193">
                      <a:moveTo>
                        <a:pt x="85941" y="125193"/>
                      </a:moveTo>
                      <a:cubicBezTo>
                        <a:pt x="84600" y="156766"/>
                        <a:pt x="46079" y="174685"/>
                        <a:pt x="3413" y="132020"/>
                      </a:cubicBezTo>
                      <a:cubicBezTo>
                        <a:pt x="3413" y="132020"/>
                        <a:pt x="17188" y="38521"/>
                        <a:pt x="0" y="0"/>
                      </a:cubicBezTo>
                      <a:lnTo>
                        <a:pt x="81796" y="61804"/>
                      </a:lnTo>
                      <a:lnTo>
                        <a:pt x="85941" y="125193"/>
                      </a:lnTo>
                      <a:close/>
                    </a:path>
                  </a:pathLst>
                </a:custGeom>
                <a:solidFill>
                  <a:srgbClr val="CACACA"/>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19" name="Freeform: Shape 818">
                  <a:extLst>
                    <a:ext uri="{FF2B5EF4-FFF2-40B4-BE49-F238E27FC236}">
                      <a16:creationId xmlns:a16="http://schemas.microsoft.com/office/drawing/2014/main" id="{2F6029C4-1924-ECCD-053D-0F5D8CECFFFD}"/>
                    </a:ext>
                  </a:extLst>
                </p:cNvPr>
                <p:cNvSpPr/>
                <p:nvPr/>
              </p:nvSpPr>
              <p:spPr>
                <a:xfrm>
                  <a:off x="12366959" y="3456773"/>
                  <a:ext cx="419125" cy="1574592"/>
                </a:xfrm>
                <a:custGeom>
                  <a:avLst/>
                  <a:gdLst>
                    <a:gd name="connsiteX0" fmla="*/ 54358 w 419125"/>
                    <a:gd name="connsiteY0" fmla="*/ 35717 h 1574592"/>
                    <a:gd name="connsiteX1" fmla="*/ 128596 w 419125"/>
                    <a:gd name="connsiteY1" fmla="*/ 200651 h 1574592"/>
                    <a:gd name="connsiteX2" fmla="*/ 70815 w 419125"/>
                    <a:gd name="connsiteY2" fmla="*/ 245998 h 1574592"/>
                    <a:gd name="connsiteX3" fmla="*/ 131278 w 419125"/>
                    <a:gd name="connsiteY3" fmla="*/ 358757 h 1574592"/>
                    <a:gd name="connsiteX4" fmla="*/ 131278 w 419125"/>
                    <a:gd name="connsiteY4" fmla="*/ 474198 h 1574592"/>
                    <a:gd name="connsiteX5" fmla="*/ 39120 w 419125"/>
                    <a:gd name="connsiteY5" fmla="*/ 641935 h 1574592"/>
                    <a:gd name="connsiteX6" fmla="*/ 66670 w 419125"/>
                    <a:gd name="connsiteY6" fmla="*/ 1132712 h 1574592"/>
                    <a:gd name="connsiteX7" fmla="*/ 721 w 419125"/>
                    <a:gd name="connsiteY7" fmla="*/ 1279848 h 1574592"/>
                    <a:gd name="connsiteX8" fmla="*/ 37779 w 419125"/>
                    <a:gd name="connsiteY8" fmla="*/ 1567170 h 1574592"/>
                    <a:gd name="connsiteX9" fmla="*/ 103728 w 419125"/>
                    <a:gd name="connsiteY9" fmla="*/ 1557540 h 1574592"/>
                    <a:gd name="connsiteX10" fmla="*/ 143590 w 419125"/>
                    <a:gd name="connsiteY10" fmla="*/ 1201465 h 1574592"/>
                    <a:gd name="connsiteX11" fmla="*/ 216487 w 419125"/>
                    <a:gd name="connsiteY11" fmla="*/ 844049 h 1574592"/>
                    <a:gd name="connsiteX12" fmla="*/ 250864 w 419125"/>
                    <a:gd name="connsiteY12" fmla="*/ 839904 h 1574592"/>
                    <a:gd name="connsiteX13" fmla="*/ 285240 w 419125"/>
                    <a:gd name="connsiteY13" fmla="*/ 1114793 h 1574592"/>
                    <a:gd name="connsiteX14" fmla="*/ 256349 w 419125"/>
                    <a:gd name="connsiteY14" fmla="*/ 1250835 h 1574592"/>
                    <a:gd name="connsiteX15" fmla="*/ 287922 w 419125"/>
                    <a:gd name="connsiteY15" fmla="*/ 1558759 h 1574592"/>
                    <a:gd name="connsiteX16" fmla="*/ 349726 w 419125"/>
                    <a:gd name="connsiteY16" fmla="*/ 1550470 h 1574592"/>
                    <a:gd name="connsiteX17" fmla="*/ 373131 w 419125"/>
                    <a:gd name="connsiteY17" fmla="*/ 1133931 h 1574592"/>
                    <a:gd name="connsiteX18" fmla="*/ 418479 w 419125"/>
                    <a:gd name="connsiteY18" fmla="*/ 656929 h 1574592"/>
                    <a:gd name="connsiteX19" fmla="*/ 330466 w 419125"/>
                    <a:gd name="connsiteY19" fmla="*/ 406787 h 1574592"/>
                    <a:gd name="connsiteX20" fmla="*/ 338755 w 419125"/>
                    <a:gd name="connsiteY20" fmla="*/ 261114 h 1574592"/>
                    <a:gd name="connsiteX21" fmla="*/ 366305 w 419125"/>
                    <a:gd name="connsiteY21" fmla="*/ 208940 h 1574592"/>
                    <a:gd name="connsiteX22" fmla="*/ 307182 w 419125"/>
                    <a:gd name="connsiteY22" fmla="*/ 74238 h 1574592"/>
                    <a:gd name="connsiteX23" fmla="*/ 274147 w 419125"/>
                    <a:gd name="connsiteY23" fmla="*/ 0 h 1574592"/>
                    <a:gd name="connsiteX24" fmla="*/ 235626 w 419125"/>
                    <a:gd name="connsiteY24" fmla="*/ 4145 h 1574592"/>
                    <a:gd name="connsiteX25" fmla="*/ 267199 w 419125"/>
                    <a:gd name="connsiteY25" fmla="*/ 53637 h 1574592"/>
                    <a:gd name="connsiteX26" fmla="*/ 289141 w 419125"/>
                    <a:gd name="connsiteY26" fmla="*/ 170419 h 1574592"/>
                    <a:gd name="connsiteX27" fmla="*/ 179186 w 419125"/>
                    <a:gd name="connsiteY27" fmla="*/ 184194 h 1574592"/>
                    <a:gd name="connsiteX28" fmla="*/ 99462 w 419125"/>
                    <a:gd name="connsiteY28" fmla="*/ 23405 h 1574592"/>
                    <a:gd name="connsiteX29" fmla="*/ 54358 w 419125"/>
                    <a:gd name="connsiteY29" fmla="*/ 35717 h 1574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9125" h="1574592">
                      <a:moveTo>
                        <a:pt x="54358" y="35717"/>
                      </a:moveTo>
                      <a:cubicBezTo>
                        <a:pt x="84590" y="39862"/>
                        <a:pt x="128596" y="189679"/>
                        <a:pt x="128596" y="200651"/>
                      </a:cubicBezTo>
                      <a:cubicBezTo>
                        <a:pt x="128596" y="211622"/>
                        <a:pt x="70815" y="245998"/>
                        <a:pt x="70815" y="245998"/>
                      </a:cubicBezTo>
                      <a:cubicBezTo>
                        <a:pt x="70815" y="245998"/>
                        <a:pt x="121648" y="321577"/>
                        <a:pt x="131278" y="358757"/>
                      </a:cubicBezTo>
                      <a:cubicBezTo>
                        <a:pt x="140908" y="395815"/>
                        <a:pt x="143590" y="449452"/>
                        <a:pt x="131278" y="474198"/>
                      </a:cubicBezTo>
                      <a:cubicBezTo>
                        <a:pt x="118966" y="498944"/>
                        <a:pt x="52895" y="577327"/>
                        <a:pt x="39120" y="641935"/>
                      </a:cubicBezTo>
                      <a:cubicBezTo>
                        <a:pt x="25345" y="706543"/>
                        <a:pt x="73497" y="1103821"/>
                        <a:pt x="66670" y="1132712"/>
                      </a:cubicBezTo>
                      <a:cubicBezTo>
                        <a:pt x="59844" y="1161603"/>
                        <a:pt x="7548" y="1228893"/>
                        <a:pt x="721" y="1279848"/>
                      </a:cubicBezTo>
                      <a:cubicBezTo>
                        <a:pt x="-6105" y="1330681"/>
                        <a:pt x="37779" y="1567170"/>
                        <a:pt x="37779" y="1567170"/>
                      </a:cubicBezTo>
                      <a:cubicBezTo>
                        <a:pt x="37779" y="1567170"/>
                        <a:pt x="72156" y="1589113"/>
                        <a:pt x="103728" y="1557540"/>
                      </a:cubicBezTo>
                      <a:cubicBezTo>
                        <a:pt x="84468" y="1468186"/>
                        <a:pt x="122989" y="1263391"/>
                        <a:pt x="143590" y="1201465"/>
                      </a:cubicBezTo>
                      <a:cubicBezTo>
                        <a:pt x="164192" y="1139661"/>
                        <a:pt x="206857" y="856483"/>
                        <a:pt x="216487" y="844049"/>
                      </a:cubicBezTo>
                      <a:cubicBezTo>
                        <a:pt x="226118" y="831736"/>
                        <a:pt x="249523" y="831736"/>
                        <a:pt x="250864" y="839904"/>
                      </a:cubicBezTo>
                      <a:cubicBezTo>
                        <a:pt x="252205" y="848193"/>
                        <a:pt x="285240" y="1095532"/>
                        <a:pt x="285240" y="1114793"/>
                      </a:cubicBezTo>
                      <a:cubicBezTo>
                        <a:pt x="285240" y="1134053"/>
                        <a:pt x="265980" y="1220603"/>
                        <a:pt x="256349" y="1250835"/>
                      </a:cubicBezTo>
                      <a:cubicBezTo>
                        <a:pt x="246719" y="1281067"/>
                        <a:pt x="282436" y="1551933"/>
                        <a:pt x="287922" y="1558759"/>
                      </a:cubicBezTo>
                      <a:cubicBezTo>
                        <a:pt x="293408" y="1565586"/>
                        <a:pt x="336073" y="1568389"/>
                        <a:pt x="349726" y="1550470"/>
                      </a:cubicBezTo>
                      <a:cubicBezTo>
                        <a:pt x="363501" y="1532550"/>
                        <a:pt x="370328" y="1165626"/>
                        <a:pt x="373131" y="1133931"/>
                      </a:cubicBezTo>
                      <a:cubicBezTo>
                        <a:pt x="375935" y="1102359"/>
                        <a:pt x="425305" y="754573"/>
                        <a:pt x="418479" y="656929"/>
                      </a:cubicBezTo>
                      <a:cubicBezTo>
                        <a:pt x="411652" y="559286"/>
                        <a:pt x="337414" y="452134"/>
                        <a:pt x="330466" y="406787"/>
                      </a:cubicBezTo>
                      <a:cubicBezTo>
                        <a:pt x="323639" y="361439"/>
                        <a:pt x="334610" y="270744"/>
                        <a:pt x="338755" y="261114"/>
                      </a:cubicBezTo>
                      <a:cubicBezTo>
                        <a:pt x="342900" y="251484"/>
                        <a:pt x="362160" y="230882"/>
                        <a:pt x="366305" y="208940"/>
                      </a:cubicBezTo>
                      <a:cubicBezTo>
                        <a:pt x="370450" y="186997"/>
                        <a:pt x="323639" y="123730"/>
                        <a:pt x="307182" y="74238"/>
                      </a:cubicBezTo>
                      <a:cubicBezTo>
                        <a:pt x="290726" y="24746"/>
                        <a:pt x="274147" y="0"/>
                        <a:pt x="274147" y="0"/>
                      </a:cubicBezTo>
                      <a:lnTo>
                        <a:pt x="235626" y="4145"/>
                      </a:lnTo>
                      <a:cubicBezTo>
                        <a:pt x="235626" y="4145"/>
                        <a:pt x="257568" y="17920"/>
                        <a:pt x="267199" y="53637"/>
                      </a:cubicBezTo>
                      <a:cubicBezTo>
                        <a:pt x="276829" y="89354"/>
                        <a:pt x="289141" y="164933"/>
                        <a:pt x="289141" y="170419"/>
                      </a:cubicBezTo>
                      <a:cubicBezTo>
                        <a:pt x="289141" y="175904"/>
                        <a:pt x="190157" y="189679"/>
                        <a:pt x="179186" y="184194"/>
                      </a:cubicBezTo>
                      <a:cubicBezTo>
                        <a:pt x="168214" y="178708"/>
                        <a:pt x="135179" y="45348"/>
                        <a:pt x="99462" y="23405"/>
                      </a:cubicBezTo>
                      <a:cubicBezTo>
                        <a:pt x="62647" y="20601"/>
                        <a:pt x="54358" y="35717"/>
                        <a:pt x="54358" y="35717"/>
                      </a:cubicBezTo>
                      <a:close/>
                    </a:path>
                  </a:pathLst>
                </a:custGeom>
                <a:solidFill>
                  <a:srgbClr val="1F40E6"/>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20" name="Freeform: Shape 819">
                  <a:extLst>
                    <a:ext uri="{FF2B5EF4-FFF2-40B4-BE49-F238E27FC236}">
                      <a16:creationId xmlns:a16="http://schemas.microsoft.com/office/drawing/2014/main" id="{0847D461-341E-5E38-B6C6-37E48553BA40}"/>
                    </a:ext>
                  </a:extLst>
                </p:cNvPr>
                <p:cNvSpPr/>
                <p:nvPr/>
              </p:nvSpPr>
              <p:spPr>
                <a:xfrm>
                  <a:off x="12331597" y="4209030"/>
                  <a:ext cx="24182" cy="61926"/>
                </a:xfrm>
                <a:custGeom>
                  <a:avLst/>
                  <a:gdLst>
                    <a:gd name="connsiteX0" fmla="*/ 0 w 24182"/>
                    <a:gd name="connsiteY0" fmla="*/ 0 h 61926"/>
                    <a:gd name="connsiteX1" fmla="*/ 15482 w 24182"/>
                    <a:gd name="connsiteY1" fmla="*/ 20601 h 61926"/>
                    <a:gd name="connsiteX2" fmla="*/ 23771 w 24182"/>
                    <a:gd name="connsiteY2" fmla="*/ 53637 h 61926"/>
                    <a:gd name="connsiteX3" fmla="*/ 3169 w 24182"/>
                    <a:gd name="connsiteY3" fmla="*/ 61926 h 61926"/>
                    <a:gd name="connsiteX4" fmla="*/ 0 w 24182"/>
                    <a:gd name="connsiteY4" fmla="*/ 0 h 6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2" h="61926">
                      <a:moveTo>
                        <a:pt x="0" y="0"/>
                      </a:moveTo>
                      <a:cubicBezTo>
                        <a:pt x="0" y="0"/>
                        <a:pt x="11337" y="11337"/>
                        <a:pt x="15482" y="20601"/>
                      </a:cubicBezTo>
                      <a:cubicBezTo>
                        <a:pt x="19626" y="29866"/>
                        <a:pt x="25843" y="47420"/>
                        <a:pt x="23771" y="53637"/>
                      </a:cubicBezTo>
                      <a:cubicBezTo>
                        <a:pt x="21699" y="59854"/>
                        <a:pt x="3169" y="61926"/>
                        <a:pt x="3169" y="61926"/>
                      </a:cubicBezTo>
                      <a:lnTo>
                        <a:pt x="0" y="0"/>
                      </a:lnTo>
                      <a:close/>
                    </a:path>
                  </a:pathLst>
                </a:custGeom>
                <a:solidFill>
                  <a:srgbClr val="BFBFBF"/>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grpSp>
              <p:nvGrpSpPr>
                <p:cNvPr id="821" name="Graphic 6">
                  <a:extLst>
                    <a:ext uri="{FF2B5EF4-FFF2-40B4-BE49-F238E27FC236}">
                      <a16:creationId xmlns:a16="http://schemas.microsoft.com/office/drawing/2014/main" id="{511BB3E1-E205-1C13-BEC0-EB38D2F07E32}"/>
                    </a:ext>
                  </a:extLst>
                </p:cNvPr>
                <p:cNvGrpSpPr/>
                <p:nvPr/>
              </p:nvGrpSpPr>
              <p:grpSpPr>
                <a:xfrm>
                  <a:off x="12073029" y="4238542"/>
                  <a:ext cx="440064" cy="399947"/>
                  <a:chOff x="12073029" y="4238542"/>
                  <a:chExt cx="440064" cy="399947"/>
                </a:xfrm>
                <a:solidFill>
                  <a:srgbClr val="FFFFFF"/>
                </a:solidFill>
              </p:grpSpPr>
              <p:sp>
                <p:nvSpPr>
                  <p:cNvPr id="844" name="Freeform: Shape 843">
                    <a:extLst>
                      <a:ext uri="{FF2B5EF4-FFF2-40B4-BE49-F238E27FC236}">
                        <a16:creationId xmlns:a16="http://schemas.microsoft.com/office/drawing/2014/main" id="{6FE37C8D-3981-6C57-7FC3-0FD89EE6D4A3}"/>
                      </a:ext>
                    </a:extLst>
                  </p:cNvPr>
                  <p:cNvSpPr/>
                  <p:nvPr/>
                </p:nvSpPr>
                <p:spPr>
                  <a:xfrm>
                    <a:off x="12246324" y="4238542"/>
                    <a:ext cx="136567" cy="82881"/>
                  </a:xfrm>
                  <a:custGeom>
                    <a:avLst/>
                    <a:gdLst>
                      <a:gd name="connsiteX0" fmla="*/ 308 w 136567"/>
                      <a:gd name="connsiteY0" fmla="*/ 67400 h 82881"/>
                      <a:gd name="connsiteX1" fmla="*/ 2746 w 136567"/>
                      <a:gd name="connsiteY1" fmla="*/ 354 h 82881"/>
                      <a:gd name="connsiteX2" fmla="*/ 136350 w 136567"/>
                      <a:gd name="connsiteY2" fmla="*/ 17907 h 82881"/>
                      <a:gd name="connsiteX3" fmla="*/ 129158 w 136567"/>
                      <a:gd name="connsiteY3" fmla="*/ 82881 h 82881"/>
                      <a:gd name="connsiteX4" fmla="*/ 117943 w 136567"/>
                      <a:gd name="connsiteY4" fmla="*/ 81906 h 82881"/>
                      <a:gd name="connsiteX5" fmla="*/ 127573 w 136567"/>
                      <a:gd name="connsiteY5" fmla="*/ 24124 h 82881"/>
                      <a:gd name="connsiteX6" fmla="*/ 13351 w 136567"/>
                      <a:gd name="connsiteY6" fmla="*/ 14860 h 82881"/>
                      <a:gd name="connsiteX7" fmla="*/ 10182 w 136567"/>
                      <a:gd name="connsiteY7" fmla="*/ 73616 h 82881"/>
                      <a:gd name="connsiteX8" fmla="*/ 308 w 136567"/>
                      <a:gd name="connsiteY8" fmla="*/ 67400 h 8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67" h="82881">
                        <a:moveTo>
                          <a:pt x="308" y="67400"/>
                        </a:moveTo>
                        <a:cubicBezTo>
                          <a:pt x="308" y="64352"/>
                          <a:pt x="-1277" y="2426"/>
                          <a:pt x="2746" y="354"/>
                        </a:cubicBezTo>
                        <a:cubicBezTo>
                          <a:pt x="6769" y="-1719"/>
                          <a:pt x="134644" y="5473"/>
                          <a:pt x="136350" y="17907"/>
                        </a:cubicBezTo>
                        <a:cubicBezTo>
                          <a:pt x="138057" y="30341"/>
                          <a:pt x="129158" y="82881"/>
                          <a:pt x="129158" y="82881"/>
                        </a:cubicBezTo>
                        <a:lnTo>
                          <a:pt x="117943" y="81906"/>
                        </a:lnTo>
                        <a:cubicBezTo>
                          <a:pt x="117943" y="81906"/>
                          <a:pt x="130865" y="29366"/>
                          <a:pt x="127573" y="24124"/>
                        </a:cubicBezTo>
                        <a:cubicBezTo>
                          <a:pt x="124404" y="19004"/>
                          <a:pt x="18105" y="10715"/>
                          <a:pt x="13351" y="14860"/>
                        </a:cubicBezTo>
                        <a:cubicBezTo>
                          <a:pt x="8597" y="19004"/>
                          <a:pt x="10182" y="73616"/>
                          <a:pt x="10182" y="73616"/>
                        </a:cubicBezTo>
                        <a:lnTo>
                          <a:pt x="308" y="67400"/>
                        </a:lnTo>
                        <a:close/>
                      </a:path>
                    </a:pathLst>
                  </a:custGeom>
                  <a:solidFill>
                    <a:srgbClr val="171717"/>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45" name="Freeform: Shape 844">
                    <a:extLst>
                      <a:ext uri="{FF2B5EF4-FFF2-40B4-BE49-F238E27FC236}">
                        <a16:creationId xmlns:a16="http://schemas.microsoft.com/office/drawing/2014/main" id="{2EC2EFEE-DF70-C51A-D412-D5334F3393A1}"/>
                      </a:ext>
                    </a:extLst>
                  </p:cNvPr>
                  <p:cNvSpPr/>
                  <p:nvPr/>
                </p:nvSpPr>
                <p:spPr>
                  <a:xfrm>
                    <a:off x="12082140" y="4300310"/>
                    <a:ext cx="425487" cy="338180"/>
                  </a:xfrm>
                  <a:custGeom>
                    <a:avLst/>
                    <a:gdLst>
                      <a:gd name="connsiteX0" fmla="*/ 15528 w 425487"/>
                      <a:gd name="connsiteY0" fmla="*/ 2463 h 338180"/>
                      <a:gd name="connsiteX1" fmla="*/ 3216 w 425487"/>
                      <a:gd name="connsiteY1" fmla="*/ 313800 h 338180"/>
                      <a:gd name="connsiteX2" fmla="*/ 392936 w 425487"/>
                      <a:gd name="connsiteY2" fmla="*/ 335498 h 338180"/>
                      <a:gd name="connsiteX3" fmla="*/ 424874 w 425487"/>
                      <a:gd name="connsiteY3" fmla="*/ 31353 h 338180"/>
                      <a:gd name="connsiteX4" fmla="*/ 15528 w 425487"/>
                      <a:gd name="connsiteY4" fmla="*/ 2463 h 338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487" h="338180">
                        <a:moveTo>
                          <a:pt x="15528" y="2463"/>
                        </a:moveTo>
                        <a:cubicBezTo>
                          <a:pt x="1509" y="14287"/>
                          <a:pt x="-4098" y="299415"/>
                          <a:pt x="3216" y="313800"/>
                        </a:cubicBezTo>
                        <a:cubicBezTo>
                          <a:pt x="10408" y="328184"/>
                          <a:pt x="374407" y="344763"/>
                          <a:pt x="392936" y="335498"/>
                        </a:cubicBezTo>
                        <a:cubicBezTo>
                          <a:pt x="411465" y="326234"/>
                          <a:pt x="429019" y="40618"/>
                          <a:pt x="424874" y="31353"/>
                        </a:cubicBezTo>
                        <a:cubicBezTo>
                          <a:pt x="420608" y="22089"/>
                          <a:pt x="28937" y="-8874"/>
                          <a:pt x="15528" y="2463"/>
                        </a:cubicBezTo>
                        <a:close/>
                      </a:path>
                    </a:pathLst>
                  </a:custGeom>
                  <a:solidFill>
                    <a:srgbClr val="3E3E3E"/>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46" name="Freeform: Shape 845">
                    <a:extLst>
                      <a:ext uri="{FF2B5EF4-FFF2-40B4-BE49-F238E27FC236}">
                        <a16:creationId xmlns:a16="http://schemas.microsoft.com/office/drawing/2014/main" id="{7BC29939-3BCA-630A-DC12-E5C133710E21}"/>
                      </a:ext>
                    </a:extLst>
                  </p:cNvPr>
                  <p:cNvSpPr/>
                  <p:nvPr/>
                </p:nvSpPr>
                <p:spPr>
                  <a:xfrm>
                    <a:off x="12073029" y="4296637"/>
                    <a:ext cx="440064" cy="207628"/>
                  </a:xfrm>
                  <a:custGeom>
                    <a:avLst/>
                    <a:gdLst>
                      <a:gd name="connsiteX0" fmla="*/ 2940 w 440064"/>
                      <a:gd name="connsiteY0" fmla="*/ 165949 h 207628"/>
                      <a:gd name="connsiteX1" fmla="*/ 216391 w 440064"/>
                      <a:gd name="connsiteY1" fmla="*/ 204104 h 207628"/>
                      <a:gd name="connsiteX2" fmla="*/ 428744 w 440064"/>
                      <a:gd name="connsiteY2" fmla="*/ 191792 h 207628"/>
                      <a:gd name="connsiteX3" fmla="*/ 434961 w 440064"/>
                      <a:gd name="connsiteY3" fmla="*/ 31003 h 207628"/>
                      <a:gd name="connsiteX4" fmla="*/ 24639 w 440064"/>
                      <a:gd name="connsiteY4" fmla="*/ 6257 h 207628"/>
                      <a:gd name="connsiteX5" fmla="*/ 2940 w 440064"/>
                      <a:gd name="connsiteY5" fmla="*/ 165949 h 207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064" h="207628">
                        <a:moveTo>
                          <a:pt x="2940" y="165949"/>
                        </a:moveTo>
                        <a:cubicBezTo>
                          <a:pt x="19153" y="193011"/>
                          <a:pt x="123623" y="202032"/>
                          <a:pt x="216391" y="204104"/>
                        </a:cubicBezTo>
                        <a:cubicBezTo>
                          <a:pt x="309158" y="206176"/>
                          <a:pt x="414359" y="215441"/>
                          <a:pt x="428744" y="191792"/>
                        </a:cubicBezTo>
                        <a:cubicBezTo>
                          <a:pt x="443128" y="168021"/>
                          <a:pt x="442153" y="40268"/>
                          <a:pt x="434961" y="31003"/>
                        </a:cubicBezTo>
                        <a:cubicBezTo>
                          <a:pt x="427768" y="21739"/>
                          <a:pt x="50360" y="-14344"/>
                          <a:pt x="24639" y="6257"/>
                        </a:cubicBezTo>
                        <a:cubicBezTo>
                          <a:pt x="-1204" y="26737"/>
                          <a:pt x="-3277" y="155709"/>
                          <a:pt x="2940" y="165949"/>
                        </a:cubicBezTo>
                        <a:close/>
                      </a:path>
                    </a:pathLst>
                  </a:custGeom>
                  <a:solidFill>
                    <a:srgbClr val="656565"/>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47" name="Freeform: Shape 846">
                    <a:extLst>
                      <a:ext uri="{FF2B5EF4-FFF2-40B4-BE49-F238E27FC236}">
                        <a16:creationId xmlns:a16="http://schemas.microsoft.com/office/drawing/2014/main" id="{AE5A2081-429C-C545-752E-00FAD5FC23B1}"/>
                      </a:ext>
                    </a:extLst>
                  </p:cNvPr>
                  <p:cNvSpPr/>
                  <p:nvPr/>
                </p:nvSpPr>
                <p:spPr>
                  <a:xfrm>
                    <a:off x="12240240" y="4449522"/>
                    <a:ext cx="101532" cy="74629"/>
                  </a:xfrm>
                  <a:custGeom>
                    <a:avLst/>
                    <a:gdLst>
                      <a:gd name="connsiteX0" fmla="*/ 7854 w 101532"/>
                      <a:gd name="connsiteY0" fmla="*/ 751 h 74629"/>
                      <a:gd name="connsiteX1" fmla="*/ 2734 w 101532"/>
                      <a:gd name="connsiteY1" fmla="*/ 67797 h 74629"/>
                      <a:gd name="connsiteX2" fmla="*/ 93429 w 101532"/>
                      <a:gd name="connsiteY2" fmla="*/ 74014 h 74629"/>
                      <a:gd name="connsiteX3" fmla="*/ 100621 w 101532"/>
                      <a:gd name="connsiteY3" fmla="*/ 14160 h 74629"/>
                      <a:gd name="connsiteX4" fmla="*/ 7854 w 101532"/>
                      <a:gd name="connsiteY4" fmla="*/ 751 h 7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32" h="74629">
                        <a:moveTo>
                          <a:pt x="7854" y="751"/>
                        </a:moveTo>
                        <a:cubicBezTo>
                          <a:pt x="-6043" y="9041"/>
                          <a:pt x="2734" y="67797"/>
                          <a:pt x="2734" y="67797"/>
                        </a:cubicBezTo>
                        <a:cubicBezTo>
                          <a:pt x="2734" y="67797"/>
                          <a:pt x="93429" y="77062"/>
                          <a:pt x="93429" y="74014"/>
                        </a:cubicBezTo>
                        <a:cubicBezTo>
                          <a:pt x="93429" y="70967"/>
                          <a:pt x="104766" y="23547"/>
                          <a:pt x="100621" y="14160"/>
                        </a:cubicBezTo>
                        <a:cubicBezTo>
                          <a:pt x="96599" y="4896"/>
                          <a:pt x="13096" y="-2418"/>
                          <a:pt x="7854" y="751"/>
                        </a:cubicBezTo>
                        <a:close/>
                      </a:path>
                    </a:pathLst>
                  </a:custGeom>
                  <a:solidFill>
                    <a:srgbClr val="9C9C9C"/>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48" name="Freeform: Shape 847">
                    <a:extLst>
                      <a:ext uri="{FF2B5EF4-FFF2-40B4-BE49-F238E27FC236}">
                        <a16:creationId xmlns:a16="http://schemas.microsoft.com/office/drawing/2014/main" id="{57793E96-01E2-C0B9-7B4F-B1506232F4B9}"/>
                      </a:ext>
                    </a:extLst>
                  </p:cNvPr>
                  <p:cNvSpPr/>
                  <p:nvPr/>
                </p:nvSpPr>
                <p:spPr>
                  <a:xfrm>
                    <a:off x="12261070" y="4444056"/>
                    <a:ext cx="65407" cy="27793"/>
                  </a:xfrm>
                  <a:custGeom>
                    <a:avLst/>
                    <a:gdLst>
                      <a:gd name="connsiteX0" fmla="*/ 433 w 65407"/>
                      <a:gd name="connsiteY0" fmla="*/ 0 h 27793"/>
                      <a:gd name="connsiteX1" fmla="*/ 433 w 65407"/>
                      <a:gd name="connsiteY1" fmla="*/ 26818 h 27793"/>
                      <a:gd name="connsiteX2" fmla="*/ 61262 w 65407"/>
                      <a:gd name="connsiteY2" fmla="*/ 27794 h 27793"/>
                      <a:gd name="connsiteX3" fmla="*/ 65407 w 65407"/>
                      <a:gd name="connsiteY3" fmla="*/ 3048 h 27793"/>
                      <a:gd name="connsiteX4" fmla="*/ 433 w 65407"/>
                      <a:gd name="connsiteY4" fmla="*/ 0 h 2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7" h="27793">
                        <a:moveTo>
                          <a:pt x="433" y="0"/>
                        </a:moveTo>
                        <a:cubicBezTo>
                          <a:pt x="-542" y="3048"/>
                          <a:pt x="433" y="26818"/>
                          <a:pt x="433" y="26818"/>
                        </a:cubicBezTo>
                        <a:lnTo>
                          <a:pt x="61262" y="27794"/>
                        </a:lnTo>
                        <a:lnTo>
                          <a:pt x="65407" y="3048"/>
                        </a:lnTo>
                        <a:lnTo>
                          <a:pt x="433" y="0"/>
                        </a:lnTo>
                        <a:close/>
                      </a:path>
                    </a:pathLst>
                  </a:custGeom>
                  <a:solidFill>
                    <a:srgbClr val="C9C9C9"/>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49" name="Freeform: Shape 848">
                    <a:extLst>
                      <a:ext uri="{FF2B5EF4-FFF2-40B4-BE49-F238E27FC236}">
                        <a16:creationId xmlns:a16="http://schemas.microsoft.com/office/drawing/2014/main" id="{4007FFC3-00FD-9C0E-E79E-D32BCD702232}"/>
                      </a:ext>
                    </a:extLst>
                  </p:cNvPr>
                  <p:cNvSpPr/>
                  <p:nvPr/>
                </p:nvSpPr>
                <p:spPr>
                  <a:xfrm>
                    <a:off x="12254312" y="4485259"/>
                    <a:ext cx="68021" cy="27915"/>
                  </a:xfrm>
                  <a:custGeom>
                    <a:avLst/>
                    <a:gdLst>
                      <a:gd name="connsiteX0" fmla="*/ 3048 w 68021"/>
                      <a:gd name="connsiteY0" fmla="*/ 0 h 27915"/>
                      <a:gd name="connsiteX1" fmla="*/ 0 w 68021"/>
                      <a:gd name="connsiteY1" fmla="*/ 23771 h 27915"/>
                      <a:gd name="connsiteX2" fmla="*/ 64974 w 68021"/>
                      <a:gd name="connsiteY2" fmla="*/ 27916 h 27915"/>
                      <a:gd name="connsiteX3" fmla="*/ 68021 w 68021"/>
                      <a:gd name="connsiteY3" fmla="*/ 2072 h 27915"/>
                    </a:gdLst>
                    <a:ahLst/>
                    <a:cxnLst>
                      <a:cxn ang="0">
                        <a:pos x="connsiteX0" y="connsiteY0"/>
                      </a:cxn>
                      <a:cxn ang="0">
                        <a:pos x="connsiteX1" y="connsiteY1"/>
                      </a:cxn>
                      <a:cxn ang="0">
                        <a:pos x="connsiteX2" y="connsiteY2"/>
                      </a:cxn>
                      <a:cxn ang="0">
                        <a:pos x="connsiteX3" y="connsiteY3"/>
                      </a:cxn>
                    </a:cxnLst>
                    <a:rect l="l" t="t" r="r" b="b"/>
                    <a:pathLst>
                      <a:path w="68021" h="27915">
                        <a:moveTo>
                          <a:pt x="3048" y="0"/>
                        </a:moveTo>
                        <a:lnTo>
                          <a:pt x="0" y="23771"/>
                        </a:lnTo>
                        <a:lnTo>
                          <a:pt x="64974" y="27916"/>
                        </a:lnTo>
                        <a:lnTo>
                          <a:pt x="68021" y="2072"/>
                        </a:lnTo>
                        <a:close/>
                      </a:path>
                    </a:pathLst>
                  </a:custGeom>
                  <a:solidFill>
                    <a:srgbClr val="C9C9C9"/>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grpSp>
            <p:sp>
              <p:nvSpPr>
                <p:cNvPr id="822" name="Freeform: Shape 821">
                  <a:extLst>
                    <a:ext uri="{FF2B5EF4-FFF2-40B4-BE49-F238E27FC236}">
                      <a16:creationId xmlns:a16="http://schemas.microsoft.com/office/drawing/2014/main" id="{B8FC44D3-B124-6178-0F85-03412D5D3107}"/>
                    </a:ext>
                  </a:extLst>
                </p:cNvPr>
                <p:cNvSpPr/>
                <p:nvPr/>
              </p:nvSpPr>
              <p:spPr>
                <a:xfrm>
                  <a:off x="12529932" y="3420349"/>
                  <a:ext cx="372748" cy="481731"/>
                </a:xfrm>
                <a:custGeom>
                  <a:avLst/>
                  <a:gdLst>
                    <a:gd name="connsiteX0" fmla="*/ 0 w 372748"/>
                    <a:gd name="connsiteY0" fmla="*/ 425413 h 481731"/>
                    <a:gd name="connsiteX1" fmla="*/ 148476 w 372748"/>
                    <a:gd name="connsiteY1" fmla="*/ 296197 h 481731"/>
                    <a:gd name="connsiteX2" fmla="*/ 280496 w 372748"/>
                    <a:gd name="connsiteY2" fmla="*/ 8874 h 481731"/>
                    <a:gd name="connsiteX3" fmla="*/ 372654 w 372748"/>
                    <a:gd name="connsiteY3" fmla="*/ 54221 h 481731"/>
                    <a:gd name="connsiteX4" fmla="*/ 235149 w 372748"/>
                    <a:gd name="connsiteY4" fmla="*/ 286566 h 481731"/>
                    <a:gd name="connsiteX5" fmla="*/ 55100 w 372748"/>
                    <a:gd name="connsiteY5" fmla="*/ 481731 h 481731"/>
                    <a:gd name="connsiteX6" fmla="*/ 0 w 372748"/>
                    <a:gd name="connsiteY6" fmla="*/ 425413 h 48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748" h="481731">
                      <a:moveTo>
                        <a:pt x="0" y="425413"/>
                      </a:moveTo>
                      <a:cubicBezTo>
                        <a:pt x="23405" y="393840"/>
                        <a:pt x="119586" y="341544"/>
                        <a:pt x="148476" y="296197"/>
                      </a:cubicBezTo>
                      <a:cubicBezTo>
                        <a:pt x="177367" y="250849"/>
                        <a:pt x="254287" y="36424"/>
                        <a:pt x="280496" y="8874"/>
                      </a:cubicBezTo>
                      <a:cubicBezTo>
                        <a:pt x="306583" y="-18676"/>
                        <a:pt x="368509" y="23990"/>
                        <a:pt x="372654" y="54221"/>
                      </a:cubicBezTo>
                      <a:cubicBezTo>
                        <a:pt x="376799" y="84453"/>
                        <a:pt x="243438" y="278277"/>
                        <a:pt x="235149" y="286566"/>
                      </a:cubicBezTo>
                      <a:cubicBezTo>
                        <a:pt x="226859" y="294856"/>
                        <a:pt x="55100" y="481731"/>
                        <a:pt x="55100" y="481731"/>
                      </a:cubicBezTo>
                      <a:lnTo>
                        <a:pt x="0" y="425413"/>
                      </a:lnTo>
                      <a:close/>
                    </a:path>
                  </a:pathLst>
                </a:custGeom>
                <a:solidFill>
                  <a:srgbClr val="D3D3D3"/>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23" name="Freeform: Shape 822">
                  <a:extLst>
                    <a:ext uri="{FF2B5EF4-FFF2-40B4-BE49-F238E27FC236}">
                      <a16:creationId xmlns:a16="http://schemas.microsoft.com/office/drawing/2014/main" id="{556F879B-7F50-F815-A77A-AB73FA031C71}"/>
                    </a:ext>
                  </a:extLst>
                </p:cNvPr>
                <p:cNvSpPr/>
                <p:nvPr/>
              </p:nvSpPr>
              <p:spPr>
                <a:xfrm>
                  <a:off x="12525792" y="3840676"/>
                  <a:ext cx="60041" cy="63792"/>
                </a:xfrm>
                <a:custGeom>
                  <a:avLst/>
                  <a:gdLst>
                    <a:gd name="connsiteX0" fmla="*/ 31690 w 60041"/>
                    <a:gd name="connsiteY0" fmla="*/ 61405 h 63792"/>
                    <a:gd name="connsiteX1" fmla="*/ 4140 w 60041"/>
                    <a:gd name="connsiteY1" fmla="*/ 5086 h 63792"/>
                    <a:gd name="connsiteX2" fmla="*/ 31690 w 60041"/>
                    <a:gd name="connsiteY2" fmla="*/ 61405 h 63792"/>
                  </a:gdLst>
                  <a:ahLst/>
                  <a:cxnLst>
                    <a:cxn ang="0">
                      <a:pos x="connsiteX0" y="connsiteY0"/>
                    </a:cxn>
                    <a:cxn ang="0">
                      <a:pos x="connsiteX1" y="connsiteY1"/>
                    </a:cxn>
                    <a:cxn ang="0">
                      <a:pos x="connsiteX2" y="connsiteY2"/>
                    </a:cxn>
                  </a:cxnLst>
                  <a:rect l="l" t="t" r="r" b="b"/>
                  <a:pathLst>
                    <a:path w="60041" h="63792">
                      <a:moveTo>
                        <a:pt x="31690" y="61405"/>
                      </a:moveTo>
                      <a:cubicBezTo>
                        <a:pt x="31690" y="61405"/>
                        <a:pt x="-13658" y="33855"/>
                        <a:pt x="4140" y="5086"/>
                      </a:cubicBezTo>
                      <a:cubicBezTo>
                        <a:pt x="22060" y="-23805"/>
                        <a:pt x="101783" y="80665"/>
                        <a:pt x="31690" y="61405"/>
                      </a:cubicBezTo>
                      <a:close/>
                    </a:path>
                  </a:pathLst>
                </a:custGeom>
                <a:solidFill>
                  <a:srgbClr val="AFAFAF"/>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24" name="Freeform: Shape 823">
                  <a:extLst>
                    <a:ext uri="{FF2B5EF4-FFF2-40B4-BE49-F238E27FC236}">
                      <a16:creationId xmlns:a16="http://schemas.microsoft.com/office/drawing/2014/main" id="{F8E19288-015B-0502-5933-3F1F4398CE00}"/>
                    </a:ext>
                  </a:extLst>
                </p:cNvPr>
                <p:cNvSpPr/>
                <p:nvPr/>
              </p:nvSpPr>
              <p:spPr>
                <a:xfrm>
                  <a:off x="12547851" y="3422285"/>
                  <a:ext cx="445418" cy="507345"/>
                </a:xfrm>
                <a:custGeom>
                  <a:avLst/>
                  <a:gdLst>
                    <a:gd name="connsiteX0" fmla="*/ 10971 w 445418"/>
                    <a:gd name="connsiteY0" fmla="*/ 507345 h 507345"/>
                    <a:gd name="connsiteX1" fmla="*/ 0 w 445418"/>
                    <a:gd name="connsiteY1" fmla="*/ 488085 h 507345"/>
                    <a:gd name="connsiteX2" fmla="*/ 214425 w 445418"/>
                    <a:gd name="connsiteY2" fmla="*/ 233797 h 507345"/>
                    <a:gd name="connsiteX3" fmla="*/ 380699 w 445418"/>
                    <a:gd name="connsiteY3" fmla="*/ 1452 h 507345"/>
                    <a:gd name="connsiteX4" fmla="*/ 439822 w 445418"/>
                    <a:gd name="connsiteY4" fmla="*/ 79835 h 507345"/>
                    <a:gd name="connsiteX5" fmla="*/ 70094 w 445418"/>
                    <a:gd name="connsiteY5" fmla="*/ 485281 h 507345"/>
                    <a:gd name="connsiteX6" fmla="*/ 10971 w 445418"/>
                    <a:gd name="connsiteY6" fmla="*/ 507345 h 50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418" h="507345">
                      <a:moveTo>
                        <a:pt x="10971" y="507345"/>
                      </a:moveTo>
                      <a:cubicBezTo>
                        <a:pt x="4145" y="499056"/>
                        <a:pt x="0" y="492229"/>
                        <a:pt x="0" y="488085"/>
                      </a:cubicBezTo>
                      <a:cubicBezTo>
                        <a:pt x="0" y="483940"/>
                        <a:pt x="125071" y="361672"/>
                        <a:pt x="214425" y="233797"/>
                      </a:cubicBezTo>
                      <a:cubicBezTo>
                        <a:pt x="303779" y="105922"/>
                        <a:pt x="368387" y="12424"/>
                        <a:pt x="380699" y="1452"/>
                      </a:cubicBezTo>
                      <a:cubicBezTo>
                        <a:pt x="393012" y="-9519"/>
                        <a:pt x="465909" y="44118"/>
                        <a:pt x="439822" y="79835"/>
                      </a:cubicBezTo>
                      <a:cubicBezTo>
                        <a:pt x="413735" y="115553"/>
                        <a:pt x="70094" y="485281"/>
                        <a:pt x="70094" y="485281"/>
                      </a:cubicBezTo>
                      <a:lnTo>
                        <a:pt x="10971" y="507345"/>
                      </a:lnTo>
                      <a:close/>
                    </a:path>
                  </a:pathLst>
                </a:custGeom>
                <a:solidFill>
                  <a:srgbClr val="DDDDDD"/>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25" name="Freeform: Shape 824">
                  <a:extLst>
                    <a:ext uri="{FF2B5EF4-FFF2-40B4-BE49-F238E27FC236}">
                      <a16:creationId xmlns:a16="http://schemas.microsoft.com/office/drawing/2014/main" id="{5B77B7FE-629F-CB3C-4335-059CC81C2199}"/>
                    </a:ext>
                  </a:extLst>
                </p:cNvPr>
                <p:cNvSpPr/>
                <p:nvPr/>
              </p:nvSpPr>
              <p:spPr>
                <a:xfrm>
                  <a:off x="12633061" y="3793466"/>
                  <a:ext cx="254480" cy="217229"/>
                </a:xfrm>
                <a:custGeom>
                  <a:avLst/>
                  <a:gdLst>
                    <a:gd name="connsiteX0" fmla="*/ 252946 w 254480"/>
                    <a:gd name="connsiteY0" fmla="*/ 0 h 217229"/>
                    <a:gd name="connsiteX1" fmla="*/ 156766 w 254480"/>
                    <a:gd name="connsiteY1" fmla="*/ 147136 h 217229"/>
                    <a:gd name="connsiteX2" fmla="*/ 23405 w 254480"/>
                    <a:gd name="connsiteY2" fmla="*/ 217229 h 217229"/>
                    <a:gd name="connsiteX3" fmla="*/ 0 w 254480"/>
                    <a:gd name="connsiteY3" fmla="*/ 171882 h 217229"/>
                    <a:gd name="connsiteX4" fmla="*/ 174563 w 254480"/>
                    <a:gd name="connsiteY4" fmla="*/ 23405 h 217229"/>
                    <a:gd name="connsiteX5" fmla="*/ 252946 w 254480"/>
                    <a:gd name="connsiteY5" fmla="*/ 0 h 21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480" h="217229">
                      <a:moveTo>
                        <a:pt x="252946" y="0"/>
                      </a:moveTo>
                      <a:cubicBezTo>
                        <a:pt x="263917" y="35717"/>
                        <a:pt x="214425" y="101666"/>
                        <a:pt x="156766" y="147136"/>
                      </a:cubicBezTo>
                      <a:cubicBezTo>
                        <a:pt x="99106" y="192605"/>
                        <a:pt x="23405" y="217229"/>
                        <a:pt x="23405" y="217229"/>
                      </a:cubicBezTo>
                      <a:cubicBezTo>
                        <a:pt x="23405" y="217229"/>
                        <a:pt x="2804" y="192483"/>
                        <a:pt x="0" y="171882"/>
                      </a:cubicBezTo>
                      <a:cubicBezTo>
                        <a:pt x="76920" y="127875"/>
                        <a:pt x="174563" y="23405"/>
                        <a:pt x="174563" y="23405"/>
                      </a:cubicBezTo>
                      <a:lnTo>
                        <a:pt x="252946" y="0"/>
                      </a:lnTo>
                      <a:close/>
                    </a:path>
                  </a:pathLst>
                </a:custGeom>
                <a:solidFill>
                  <a:srgbClr val="464646"/>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grpSp>
              <p:nvGrpSpPr>
                <p:cNvPr id="826" name="Graphic 6">
                  <a:extLst>
                    <a:ext uri="{FF2B5EF4-FFF2-40B4-BE49-F238E27FC236}">
                      <a16:creationId xmlns:a16="http://schemas.microsoft.com/office/drawing/2014/main" id="{155EA987-4EB4-C740-709C-B55F647FCB90}"/>
                    </a:ext>
                  </a:extLst>
                </p:cNvPr>
                <p:cNvGrpSpPr/>
                <p:nvPr/>
              </p:nvGrpSpPr>
              <p:grpSpPr>
                <a:xfrm>
                  <a:off x="12536173" y="3498072"/>
                  <a:ext cx="518911" cy="510917"/>
                  <a:chOff x="12536173" y="3498072"/>
                  <a:chExt cx="518911" cy="510917"/>
                </a:xfrm>
                <a:solidFill>
                  <a:srgbClr val="FFFFFF"/>
                </a:solidFill>
              </p:grpSpPr>
              <p:sp>
                <p:nvSpPr>
                  <p:cNvPr id="841" name="Freeform: Shape 840">
                    <a:extLst>
                      <a:ext uri="{FF2B5EF4-FFF2-40B4-BE49-F238E27FC236}">
                        <a16:creationId xmlns:a16="http://schemas.microsoft.com/office/drawing/2014/main" id="{015E76F6-30F5-BC8B-B06E-5931ED9D019D}"/>
                      </a:ext>
                    </a:extLst>
                  </p:cNvPr>
                  <p:cNvSpPr/>
                  <p:nvPr/>
                </p:nvSpPr>
                <p:spPr>
                  <a:xfrm>
                    <a:off x="12536173" y="3929568"/>
                    <a:ext cx="58654" cy="79421"/>
                  </a:xfrm>
                  <a:custGeom>
                    <a:avLst/>
                    <a:gdLst>
                      <a:gd name="connsiteX0" fmla="*/ 4730 w 58654"/>
                      <a:gd name="connsiteY0" fmla="*/ 1404 h 79421"/>
                      <a:gd name="connsiteX1" fmla="*/ 51662 w 58654"/>
                      <a:gd name="connsiteY1" fmla="*/ 79421 h 79421"/>
                      <a:gd name="connsiteX2" fmla="*/ 4730 w 58654"/>
                      <a:gd name="connsiteY2" fmla="*/ 1404 h 79421"/>
                    </a:gdLst>
                    <a:ahLst/>
                    <a:cxnLst>
                      <a:cxn ang="0">
                        <a:pos x="connsiteX0" y="connsiteY0"/>
                      </a:cxn>
                      <a:cxn ang="0">
                        <a:pos x="connsiteX1" y="connsiteY1"/>
                      </a:cxn>
                      <a:cxn ang="0">
                        <a:pos x="connsiteX2" y="connsiteY2"/>
                      </a:cxn>
                    </a:cxnLst>
                    <a:rect l="l" t="t" r="r" b="b"/>
                    <a:pathLst>
                      <a:path w="58654" h="79421">
                        <a:moveTo>
                          <a:pt x="4730" y="1404"/>
                        </a:moveTo>
                        <a:cubicBezTo>
                          <a:pt x="-14531" y="8840"/>
                          <a:pt x="29841" y="79055"/>
                          <a:pt x="51662" y="79421"/>
                        </a:cubicBezTo>
                        <a:cubicBezTo>
                          <a:pt x="73482" y="79787"/>
                          <a:pt x="40447" y="-12371"/>
                          <a:pt x="4730" y="1404"/>
                        </a:cubicBezTo>
                        <a:close/>
                      </a:path>
                    </a:pathLst>
                  </a:custGeom>
                  <a:solidFill>
                    <a:srgbClr val="AFAFAF"/>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42" name="Freeform: Shape 841">
                    <a:extLst>
                      <a:ext uri="{FF2B5EF4-FFF2-40B4-BE49-F238E27FC236}">
                        <a16:creationId xmlns:a16="http://schemas.microsoft.com/office/drawing/2014/main" id="{2B85D409-905D-E2BA-274F-61369623266A}"/>
                      </a:ext>
                    </a:extLst>
                  </p:cNvPr>
                  <p:cNvSpPr/>
                  <p:nvPr/>
                </p:nvSpPr>
                <p:spPr>
                  <a:xfrm>
                    <a:off x="12582106" y="3554295"/>
                    <a:ext cx="470602" cy="454693"/>
                  </a:xfrm>
                  <a:custGeom>
                    <a:avLst/>
                    <a:gdLst>
                      <a:gd name="connsiteX0" fmla="*/ 459204 w 470602"/>
                      <a:gd name="connsiteY0" fmla="*/ 0 h 454693"/>
                      <a:gd name="connsiteX1" fmla="*/ 470176 w 470602"/>
                      <a:gd name="connsiteY1" fmla="*/ 64608 h 454693"/>
                      <a:gd name="connsiteX2" fmla="*/ 244779 w 470602"/>
                      <a:gd name="connsiteY2" fmla="*/ 294149 h 454693"/>
                      <a:gd name="connsiteX3" fmla="*/ 5729 w 470602"/>
                      <a:gd name="connsiteY3" fmla="*/ 454694 h 454693"/>
                      <a:gd name="connsiteX4" fmla="*/ 0 w 470602"/>
                      <a:gd name="connsiteY4" fmla="*/ 417880 h 454693"/>
                      <a:gd name="connsiteX5" fmla="*/ 459204 w 470602"/>
                      <a:gd name="connsiteY5" fmla="*/ 0 h 454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602" h="454693">
                        <a:moveTo>
                          <a:pt x="459204" y="0"/>
                        </a:moveTo>
                        <a:cubicBezTo>
                          <a:pt x="470176" y="33035"/>
                          <a:pt x="471516" y="48151"/>
                          <a:pt x="470176" y="64608"/>
                        </a:cubicBezTo>
                        <a:cubicBezTo>
                          <a:pt x="468835" y="81065"/>
                          <a:pt x="360220" y="214425"/>
                          <a:pt x="244779" y="294149"/>
                        </a:cubicBezTo>
                        <a:cubicBezTo>
                          <a:pt x="129338" y="373873"/>
                          <a:pt x="5729" y="454694"/>
                          <a:pt x="5729" y="454694"/>
                        </a:cubicBezTo>
                        <a:lnTo>
                          <a:pt x="0" y="417880"/>
                        </a:lnTo>
                        <a:lnTo>
                          <a:pt x="459204" y="0"/>
                        </a:lnTo>
                        <a:close/>
                      </a:path>
                    </a:pathLst>
                  </a:custGeom>
                  <a:solidFill>
                    <a:srgbClr val="DDDDDD"/>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43" name="Freeform: Shape 842">
                    <a:extLst>
                      <a:ext uri="{FF2B5EF4-FFF2-40B4-BE49-F238E27FC236}">
                        <a16:creationId xmlns:a16="http://schemas.microsoft.com/office/drawing/2014/main" id="{22A289F8-DB08-63A9-F231-386F5555516A}"/>
                      </a:ext>
                    </a:extLst>
                  </p:cNvPr>
                  <p:cNvSpPr/>
                  <p:nvPr/>
                </p:nvSpPr>
                <p:spPr>
                  <a:xfrm>
                    <a:off x="12540903" y="3498072"/>
                    <a:ext cx="514181" cy="492021"/>
                  </a:xfrm>
                  <a:custGeom>
                    <a:avLst/>
                    <a:gdLst>
                      <a:gd name="connsiteX0" fmla="*/ 0 w 514181"/>
                      <a:gd name="connsiteY0" fmla="*/ 432899 h 492021"/>
                      <a:gd name="connsiteX1" fmla="*/ 422024 w 514181"/>
                      <a:gd name="connsiteY1" fmla="*/ 6730 h 492021"/>
                      <a:gd name="connsiteX2" fmla="*/ 514182 w 514181"/>
                      <a:gd name="connsiteY2" fmla="*/ 56223 h 492021"/>
                      <a:gd name="connsiteX3" fmla="*/ 41325 w 514181"/>
                      <a:gd name="connsiteY3" fmla="*/ 492022 h 492021"/>
                      <a:gd name="connsiteX4" fmla="*/ 0 w 514181"/>
                      <a:gd name="connsiteY4" fmla="*/ 432899 h 49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181" h="492021">
                        <a:moveTo>
                          <a:pt x="0" y="432899"/>
                        </a:moveTo>
                        <a:cubicBezTo>
                          <a:pt x="82528" y="393038"/>
                          <a:pt x="401423" y="28795"/>
                          <a:pt x="422024" y="6730"/>
                        </a:cubicBezTo>
                        <a:cubicBezTo>
                          <a:pt x="442626" y="-15212"/>
                          <a:pt x="508575" y="20505"/>
                          <a:pt x="514182" y="56223"/>
                        </a:cubicBezTo>
                        <a:cubicBezTo>
                          <a:pt x="413857" y="218474"/>
                          <a:pt x="50955" y="486536"/>
                          <a:pt x="41325" y="492022"/>
                        </a:cubicBezTo>
                        <a:cubicBezTo>
                          <a:pt x="33035" y="456305"/>
                          <a:pt x="5486" y="426073"/>
                          <a:pt x="0" y="432899"/>
                        </a:cubicBezTo>
                        <a:close/>
                      </a:path>
                    </a:pathLst>
                  </a:custGeom>
                  <a:solidFill>
                    <a:srgbClr val="EDEDED"/>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grpSp>
            <p:grpSp>
              <p:nvGrpSpPr>
                <p:cNvPr id="827" name="Graphic 6">
                  <a:extLst>
                    <a:ext uri="{FF2B5EF4-FFF2-40B4-BE49-F238E27FC236}">
                      <a16:creationId xmlns:a16="http://schemas.microsoft.com/office/drawing/2014/main" id="{9E279F2C-EDE4-1505-65BA-47BF19D6AEAB}"/>
                    </a:ext>
                  </a:extLst>
                </p:cNvPr>
                <p:cNvGrpSpPr/>
                <p:nvPr/>
              </p:nvGrpSpPr>
              <p:grpSpPr>
                <a:xfrm>
                  <a:off x="12327036" y="2938337"/>
                  <a:ext cx="432567" cy="307058"/>
                  <a:chOff x="12327036" y="2938337"/>
                  <a:chExt cx="432567" cy="307058"/>
                </a:xfrm>
                <a:solidFill>
                  <a:srgbClr val="FFFFFF"/>
                </a:solidFill>
              </p:grpSpPr>
              <p:sp>
                <p:nvSpPr>
                  <p:cNvPr id="837" name="Freeform: Shape 836">
                    <a:extLst>
                      <a:ext uri="{FF2B5EF4-FFF2-40B4-BE49-F238E27FC236}">
                        <a16:creationId xmlns:a16="http://schemas.microsoft.com/office/drawing/2014/main" id="{AB456544-EC16-EA43-6054-F029B486003B}"/>
                      </a:ext>
                    </a:extLst>
                  </p:cNvPr>
                  <p:cNvSpPr/>
                  <p:nvPr/>
                </p:nvSpPr>
                <p:spPr>
                  <a:xfrm>
                    <a:off x="12327036" y="2961443"/>
                    <a:ext cx="342107" cy="263350"/>
                  </a:xfrm>
                  <a:custGeom>
                    <a:avLst/>
                    <a:gdLst>
                      <a:gd name="connsiteX0" fmla="*/ 34183 w 342107"/>
                      <a:gd name="connsiteY0" fmla="*/ 63798 h 263350"/>
                      <a:gd name="connsiteX1" fmla="*/ 31867 w 342107"/>
                      <a:gd name="connsiteY1" fmla="*/ 263351 h 263350"/>
                      <a:gd name="connsiteX2" fmla="*/ 215208 w 342107"/>
                      <a:gd name="connsiteY2" fmla="*/ 167170 h 263350"/>
                      <a:gd name="connsiteX3" fmla="*/ 342108 w 342107"/>
                      <a:gd name="connsiteY3" fmla="*/ 109145 h 263350"/>
                      <a:gd name="connsiteX4" fmla="*/ 157061 w 342107"/>
                      <a:gd name="connsiteY4" fmla="*/ 1384 h 263350"/>
                      <a:gd name="connsiteX5" fmla="*/ 34183 w 342107"/>
                      <a:gd name="connsiteY5" fmla="*/ 63798 h 2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107" h="263350">
                        <a:moveTo>
                          <a:pt x="34183" y="63798"/>
                        </a:moveTo>
                        <a:cubicBezTo>
                          <a:pt x="-9945" y="104757"/>
                          <a:pt x="-12017" y="201669"/>
                          <a:pt x="31867" y="263351"/>
                        </a:cubicBezTo>
                        <a:cubicBezTo>
                          <a:pt x="65634" y="254452"/>
                          <a:pt x="215208" y="167170"/>
                          <a:pt x="215208" y="167170"/>
                        </a:cubicBezTo>
                        <a:lnTo>
                          <a:pt x="342108" y="109145"/>
                        </a:lnTo>
                        <a:cubicBezTo>
                          <a:pt x="342108" y="109145"/>
                          <a:pt x="273355" y="-14342"/>
                          <a:pt x="157061" y="1384"/>
                        </a:cubicBezTo>
                        <a:cubicBezTo>
                          <a:pt x="74533" y="12355"/>
                          <a:pt x="34183" y="63798"/>
                          <a:pt x="34183" y="63798"/>
                        </a:cubicBezTo>
                        <a:close/>
                      </a:path>
                    </a:pathLst>
                  </a:custGeom>
                  <a:solidFill>
                    <a:srgbClr val="C2C2C2"/>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38" name="Freeform: Shape 837">
                    <a:extLst>
                      <a:ext uri="{FF2B5EF4-FFF2-40B4-BE49-F238E27FC236}">
                        <a16:creationId xmlns:a16="http://schemas.microsoft.com/office/drawing/2014/main" id="{AB7302EA-5E33-7296-BD17-4AB7FE292150}"/>
                      </a:ext>
                    </a:extLst>
                  </p:cNvPr>
                  <p:cNvSpPr/>
                  <p:nvPr/>
                </p:nvSpPr>
                <p:spPr>
                  <a:xfrm>
                    <a:off x="12360948" y="2971238"/>
                    <a:ext cx="199093" cy="155302"/>
                  </a:xfrm>
                  <a:custGeom>
                    <a:avLst/>
                    <a:gdLst>
                      <a:gd name="connsiteX0" fmla="*/ 175811 w 199093"/>
                      <a:gd name="connsiteY0" fmla="*/ 153840 h 155302"/>
                      <a:gd name="connsiteX1" fmla="*/ 272 w 199093"/>
                      <a:gd name="connsiteY1" fmla="*/ 53881 h 155302"/>
                      <a:gd name="connsiteX2" fmla="*/ 15632 w 199093"/>
                      <a:gd name="connsiteY2" fmla="*/ 0 h 155302"/>
                      <a:gd name="connsiteX3" fmla="*/ 96940 w 199093"/>
                      <a:gd name="connsiteY3" fmla="*/ 19017 h 155302"/>
                      <a:gd name="connsiteX4" fmla="*/ 163620 w 199093"/>
                      <a:gd name="connsiteY4" fmla="*/ 64242 h 155302"/>
                      <a:gd name="connsiteX5" fmla="*/ 199094 w 199093"/>
                      <a:gd name="connsiteY5" fmla="*/ 155303 h 155302"/>
                      <a:gd name="connsiteX6" fmla="*/ 175811 w 199093"/>
                      <a:gd name="connsiteY6" fmla="*/ 153840 h 15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093" h="155302">
                        <a:moveTo>
                          <a:pt x="175811" y="153840"/>
                        </a:moveTo>
                        <a:cubicBezTo>
                          <a:pt x="129732" y="88866"/>
                          <a:pt x="35867" y="37911"/>
                          <a:pt x="272" y="53881"/>
                        </a:cubicBezTo>
                        <a:cubicBezTo>
                          <a:pt x="-2410" y="24502"/>
                          <a:pt x="15632" y="0"/>
                          <a:pt x="15632" y="0"/>
                        </a:cubicBezTo>
                        <a:lnTo>
                          <a:pt x="96940" y="19017"/>
                        </a:lnTo>
                        <a:lnTo>
                          <a:pt x="163620" y="64242"/>
                        </a:lnTo>
                        <a:lnTo>
                          <a:pt x="199094" y="155303"/>
                        </a:lnTo>
                        <a:lnTo>
                          <a:pt x="175811" y="153840"/>
                        </a:lnTo>
                        <a:close/>
                      </a:path>
                    </a:pathLst>
                  </a:custGeom>
                  <a:solidFill>
                    <a:srgbClr val="ABABAB"/>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39" name="Freeform: Shape 838">
                    <a:extLst>
                      <a:ext uri="{FF2B5EF4-FFF2-40B4-BE49-F238E27FC236}">
                        <a16:creationId xmlns:a16="http://schemas.microsoft.com/office/drawing/2014/main" id="{7DE4989A-563E-486B-6039-138C27298EB6}"/>
                      </a:ext>
                    </a:extLst>
                  </p:cNvPr>
                  <p:cNvSpPr/>
                  <p:nvPr/>
                </p:nvSpPr>
                <p:spPr>
                  <a:xfrm>
                    <a:off x="12376579" y="2938337"/>
                    <a:ext cx="242706" cy="184425"/>
                  </a:xfrm>
                  <a:custGeom>
                    <a:avLst/>
                    <a:gdLst>
                      <a:gd name="connsiteX0" fmla="*/ 242707 w 242706"/>
                      <a:gd name="connsiteY0" fmla="*/ 148708 h 184425"/>
                      <a:gd name="connsiteX1" fmla="*/ 74970 w 242706"/>
                      <a:gd name="connsiteY1" fmla="*/ 110 h 184425"/>
                      <a:gd name="connsiteX2" fmla="*/ 0 w 242706"/>
                      <a:gd name="connsiteY2" fmla="*/ 32901 h 184425"/>
                      <a:gd name="connsiteX3" fmla="*/ 103373 w 242706"/>
                      <a:gd name="connsiteY3" fmla="*/ 103726 h 184425"/>
                      <a:gd name="connsiteX4" fmla="*/ 168346 w 242706"/>
                      <a:gd name="connsiteY4" fmla="*/ 184425 h 184425"/>
                      <a:gd name="connsiteX5" fmla="*/ 242707 w 242706"/>
                      <a:gd name="connsiteY5" fmla="*/ 148708 h 1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706" h="184425">
                        <a:moveTo>
                          <a:pt x="242707" y="148708"/>
                        </a:moveTo>
                        <a:cubicBezTo>
                          <a:pt x="185291" y="50090"/>
                          <a:pt x="85697" y="2426"/>
                          <a:pt x="74970" y="110"/>
                        </a:cubicBezTo>
                        <a:cubicBezTo>
                          <a:pt x="64242" y="-2206"/>
                          <a:pt x="0" y="32901"/>
                          <a:pt x="0" y="32901"/>
                        </a:cubicBezTo>
                        <a:cubicBezTo>
                          <a:pt x="0" y="32901"/>
                          <a:pt x="60463" y="59110"/>
                          <a:pt x="103373" y="103726"/>
                        </a:cubicBezTo>
                        <a:cubicBezTo>
                          <a:pt x="146160" y="148342"/>
                          <a:pt x="168346" y="184425"/>
                          <a:pt x="168346" y="184425"/>
                        </a:cubicBezTo>
                        <a:lnTo>
                          <a:pt x="242707" y="148708"/>
                        </a:lnTo>
                        <a:close/>
                      </a:path>
                    </a:pathLst>
                  </a:custGeom>
                  <a:solidFill>
                    <a:srgbClr val="D6D6D6"/>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40" name="Freeform: Shape 839">
                    <a:extLst>
                      <a:ext uri="{FF2B5EF4-FFF2-40B4-BE49-F238E27FC236}">
                        <a16:creationId xmlns:a16="http://schemas.microsoft.com/office/drawing/2014/main" id="{9A05144B-88CE-5456-F0C5-95F13A2BC6AA}"/>
                      </a:ext>
                    </a:extLst>
                  </p:cNvPr>
                  <p:cNvSpPr/>
                  <p:nvPr/>
                </p:nvSpPr>
                <p:spPr>
                  <a:xfrm>
                    <a:off x="12352814" y="3051771"/>
                    <a:ext cx="406789" cy="193624"/>
                  </a:xfrm>
                  <a:custGeom>
                    <a:avLst/>
                    <a:gdLst>
                      <a:gd name="connsiteX0" fmla="*/ 10966 w 406789"/>
                      <a:gd name="connsiteY0" fmla="*/ 193624 h 193624"/>
                      <a:gd name="connsiteX1" fmla="*/ 202230 w 406789"/>
                      <a:gd name="connsiteY1" fmla="*/ 81596 h 193624"/>
                      <a:gd name="connsiteX2" fmla="*/ 401539 w 406789"/>
                      <a:gd name="connsiteY2" fmla="*/ 11747 h 193624"/>
                      <a:gd name="connsiteX3" fmla="*/ 406659 w 406789"/>
                      <a:gd name="connsiteY3" fmla="*/ 4676 h 193624"/>
                      <a:gd name="connsiteX4" fmla="*/ 406659 w 406789"/>
                      <a:gd name="connsiteY4" fmla="*/ 4676 h 193624"/>
                      <a:gd name="connsiteX5" fmla="*/ 399955 w 406789"/>
                      <a:gd name="connsiteY5" fmla="*/ 44 h 193624"/>
                      <a:gd name="connsiteX6" fmla="*/ 320597 w 406789"/>
                      <a:gd name="connsiteY6" fmla="*/ 13209 h 193624"/>
                      <a:gd name="connsiteX7" fmla="*/ 5236 w 406789"/>
                      <a:gd name="connsiteY7" fmla="*/ 169244 h 193624"/>
                      <a:gd name="connsiteX8" fmla="*/ 10966 w 406789"/>
                      <a:gd name="connsiteY8" fmla="*/ 193624 h 19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89" h="193624">
                        <a:moveTo>
                          <a:pt x="10966" y="193624"/>
                        </a:moveTo>
                        <a:cubicBezTo>
                          <a:pt x="10966" y="193624"/>
                          <a:pt x="59239" y="148520"/>
                          <a:pt x="202230" y="81596"/>
                        </a:cubicBezTo>
                        <a:cubicBezTo>
                          <a:pt x="304993" y="33567"/>
                          <a:pt x="381426" y="16135"/>
                          <a:pt x="401539" y="11747"/>
                        </a:cubicBezTo>
                        <a:cubicBezTo>
                          <a:pt x="404953" y="11015"/>
                          <a:pt x="407391" y="7968"/>
                          <a:pt x="406659" y="4676"/>
                        </a:cubicBezTo>
                        <a:lnTo>
                          <a:pt x="406659" y="4676"/>
                        </a:lnTo>
                        <a:cubicBezTo>
                          <a:pt x="406050" y="1629"/>
                          <a:pt x="403124" y="-322"/>
                          <a:pt x="399955" y="44"/>
                        </a:cubicBezTo>
                        <a:cubicBezTo>
                          <a:pt x="384107" y="1994"/>
                          <a:pt x="373990" y="-1907"/>
                          <a:pt x="320597" y="13209"/>
                        </a:cubicBezTo>
                        <a:cubicBezTo>
                          <a:pt x="287805" y="22474"/>
                          <a:pt x="99345" y="101222"/>
                          <a:pt x="5236" y="169244"/>
                        </a:cubicBezTo>
                        <a:cubicBezTo>
                          <a:pt x="-9270" y="183506"/>
                          <a:pt x="10966" y="193624"/>
                          <a:pt x="10966" y="193624"/>
                        </a:cubicBezTo>
                        <a:close/>
                      </a:path>
                    </a:pathLst>
                  </a:custGeom>
                  <a:solidFill>
                    <a:srgbClr val="D6D6D6"/>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grpSp>
            <p:sp>
              <p:nvSpPr>
                <p:cNvPr id="828" name="Freeform: Shape 827">
                  <a:extLst>
                    <a:ext uri="{FF2B5EF4-FFF2-40B4-BE49-F238E27FC236}">
                      <a16:creationId xmlns:a16="http://schemas.microsoft.com/office/drawing/2014/main" id="{C14BC1B6-D17C-80F3-0BD9-F02B8813FE1F}"/>
                    </a:ext>
                  </a:extLst>
                </p:cNvPr>
                <p:cNvSpPr/>
                <p:nvPr/>
              </p:nvSpPr>
              <p:spPr>
                <a:xfrm>
                  <a:off x="12405320" y="3279910"/>
                  <a:ext cx="79276" cy="80327"/>
                </a:xfrm>
                <a:custGeom>
                  <a:avLst/>
                  <a:gdLst>
                    <a:gd name="connsiteX0" fmla="*/ 79264 w 79276"/>
                    <a:gd name="connsiteY0" fmla="*/ 51792 h 80327"/>
                    <a:gd name="connsiteX1" fmla="*/ 5026 w 79276"/>
                    <a:gd name="connsiteY1" fmla="*/ 57278 h 80327"/>
                    <a:gd name="connsiteX2" fmla="*/ 55859 w 79276"/>
                    <a:gd name="connsiteY2" fmla="*/ 7786 h 80327"/>
                    <a:gd name="connsiteX3" fmla="*/ 79264 w 79276"/>
                    <a:gd name="connsiteY3" fmla="*/ 51792 h 80327"/>
                  </a:gdLst>
                  <a:ahLst/>
                  <a:cxnLst>
                    <a:cxn ang="0">
                      <a:pos x="connsiteX0" y="connsiteY0"/>
                    </a:cxn>
                    <a:cxn ang="0">
                      <a:pos x="connsiteX1" y="connsiteY1"/>
                    </a:cxn>
                    <a:cxn ang="0">
                      <a:pos x="connsiteX2" y="connsiteY2"/>
                    </a:cxn>
                    <a:cxn ang="0">
                      <a:pos x="connsiteX3" y="connsiteY3"/>
                    </a:cxn>
                  </a:cxnLst>
                  <a:rect l="l" t="t" r="r" b="b"/>
                  <a:pathLst>
                    <a:path w="79276" h="80327">
                      <a:moveTo>
                        <a:pt x="79264" y="51792"/>
                      </a:moveTo>
                      <a:cubicBezTo>
                        <a:pt x="47692" y="90313"/>
                        <a:pt x="18801" y="87510"/>
                        <a:pt x="5026" y="57278"/>
                      </a:cubicBezTo>
                      <a:cubicBezTo>
                        <a:pt x="-8749" y="27046"/>
                        <a:pt x="5026" y="-18301"/>
                        <a:pt x="55859" y="7786"/>
                      </a:cubicBezTo>
                      <a:cubicBezTo>
                        <a:pt x="80605" y="15953"/>
                        <a:pt x="79264" y="51792"/>
                        <a:pt x="79264" y="51792"/>
                      </a:cubicBezTo>
                      <a:close/>
                    </a:path>
                  </a:pathLst>
                </a:custGeom>
                <a:solidFill>
                  <a:srgbClr val="CACACA"/>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grpSp>
              <p:nvGrpSpPr>
                <p:cNvPr id="829" name="Graphic 6">
                  <a:extLst>
                    <a:ext uri="{FF2B5EF4-FFF2-40B4-BE49-F238E27FC236}">
                      <a16:creationId xmlns:a16="http://schemas.microsoft.com/office/drawing/2014/main" id="{73328E45-2E79-FAD3-6F64-10D009DD34D9}"/>
                    </a:ext>
                  </a:extLst>
                </p:cNvPr>
                <p:cNvGrpSpPr/>
                <p:nvPr/>
              </p:nvGrpSpPr>
              <p:grpSpPr>
                <a:xfrm>
                  <a:off x="12550990" y="3975101"/>
                  <a:ext cx="101818" cy="50014"/>
                  <a:chOff x="12550990" y="3975101"/>
                  <a:chExt cx="101818" cy="50014"/>
                </a:xfrm>
                <a:solidFill>
                  <a:srgbClr val="FFFFFF"/>
                </a:solidFill>
              </p:grpSpPr>
              <p:sp>
                <p:nvSpPr>
                  <p:cNvPr id="832" name="Freeform: Shape 831">
                    <a:extLst>
                      <a:ext uri="{FF2B5EF4-FFF2-40B4-BE49-F238E27FC236}">
                        <a16:creationId xmlns:a16="http://schemas.microsoft.com/office/drawing/2014/main" id="{6043687E-5A19-B195-9E0D-F2F088C04BAA}"/>
                      </a:ext>
                    </a:extLst>
                  </p:cNvPr>
                  <p:cNvSpPr/>
                  <p:nvPr/>
                </p:nvSpPr>
                <p:spPr>
                  <a:xfrm>
                    <a:off x="12570722" y="3977802"/>
                    <a:ext cx="63313" cy="43309"/>
                  </a:xfrm>
                  <a:custGeom>
                    <a:avLst/>
                    <a:gdLst>
                      <a:gd name="connsiteX0" fmla="*/ 28084 w 63313"/>
                      <a:gd name="connsiteY0" fmla="*/ 26433 h 43309"/>
                      <a:gd name="connsiteX1" fmla="*/ 6995 w 63313"/>
                      <a:gd name="connsiteY1" fmla="*/ 1321 h 43309"/>
                      <a:gd name="connsiteX2" fmla="*/ 7726 w 63313"/>
                      <a:gd name="connsiteY2" fmla="*/ 16803 h 43309"/>
                      <a:gd name="connsiteX3" fmla="*/ 33204 w 63313"/>
                      <a:gd name="connsiteY3" fmla="*/ 42890 h 43309"/>
                      <a:gd name="connsiteX4" fmla="*/ 63313 w 63313"/>
                      <a:gd name="connsiteY4" fmla="*/ 31065 h 43309"/>
                      <a:gd name="connsiteX5" fmla="*/ 28084 w 63313"/>
                      <a:gd name="connsiteY5" fmla="*/ 26433 h 4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13" h="43309">
                        <a:moveTo>
                          <a:pt x="28084" y="26433"/>
                        </a:moveTo>
                        <a:cubicBezTo>
                          <a:pt x="28084" y="26433"/>
                          <a:pt x="16259" y="5466"/>
                          <a:pt x="6995" y="1321"/>
                        </a:cubicBezTo>
                        <a:cubicBezTo>
                          <a:pt x="-2270" y="-2824"/>
                          <a:pt x="-2635" y="2906"/>
                          <a:pt x="7726" y="16803"/>
                        </a:cubicBezTo>
                        <a:cubicBezTo>
                          <a:pt x="18088" y="30699"/>
                          <a:pt x="24427" y="46059"/>
                          <a:pt x="33204" y="42890"/>
                        </a:cubicBezTo>
                        <a:cubicBezTo>
                          <a:pt x="41981" y="39842"/>
                          <a:pt x="63313" y="31065"/>
                          <a:pt x="63313" y="31065"/>
                        </a:cubicBezTo>
                        <a:lnTo>
                          <a:pt x="28084" y="26433"/>
                        </a:lnTo>
                        <a:close/>
                      </a:path>
                    </a:pathLst>
                  </a:custGeom>
                  <a:solidFill>
                    <a:srgbClr val="CACACA"/>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33" name="Freeform: Shape 832">
                    <a:extLst>
                      <a:ext uri="{FF2B5EF4-FFF2-40B4-BE49-F238E27FC236}">
                        <a16:creationId xmlns:a16="http://schemas.microsoft.com/office/drawing/2014/main" id="{1748A958-B04F-9BAB-44D4-C3739CDCBB94}"/>
                      </a:ext>
                    </a:extLst>
                  </p:cNvPr>
                  <p:cNvSpPr/>
                  <p:nvPr/>
                </p:nvSpPr>
                <p:spPr>
                  <a:xfrm>
                    <a:off x="12556750" y="3975101"/>
                    <a:ext cx="67289" cy="46863"/>
                  </a:xfrm>
                  <a:custGeom>
                    <a:avLst/>
                    <a:gdLst>
                      <a:gd name="connsiteX0" fmla="*/ 32304 w 67289"/>
                      <a:gd name="connsiteY0" fmla="*/ 27305 h 46863"/>
                      <a:gd name="connsiteX1" fmla="*/ 7070 w 67289"/>
                      <a:gd name="connsiteY1" fmla="*/ 1340 h 46863"/>
                      <a:gd name="connsiteX2" fmla="*/ 7558 w 67289"/>
                      <a:gd name="connsiteY2" fmla="*/ 18284 h 46863"/>
                      <a:gd name="connsiteX3" fmla="*/ 39984 w 67289"/>
                      <a:gd name="connsiteY3" fmla="*/ 46444 h 46863"/>
                      <a:gd name="connsiteX4" fmla="*/ 67290 w 67289"/>
                      <a:gd name="connsiteY4" fmla="*/ 32303 h 46863"/>
                      <a:gd name="connsiteX5" fmla="*/ 32304 w 67289"/>
                      <a:gd name="connsiteY5" fmla="*/ 27305 h 4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89" h="46863">
                        <a:moveTo>
                          <a:pt x="32304" y="27305"/>
                        </a:moveTo>
                        <a:cubicBezTo>
                          <a:pt x="32304" y="27305"/>
                          <a:pt x="16335" y="5728"/>
                          <a:pt x="7070" y="1340"/>
                        </a:cubicBezTo>
                        <a:cubicBezTo>
                          <a:pt x="-2194" y="-3049"/>
                          <a:pt x="-2682" y="3534"/>
                          <a:pt x="7558" y="18284"/>
                        </a:cubicBezTo>
                        <a:cubicBezTo>
                          <a:pt x="17920" y="33034"/>
                          <a:pt x="31329" y="49735"/>
                          <a:pt x="39984" y="46444"/>
                        </a:cubicBezTo>
                        <a:cubicBezTo>
                          <a:pt x="48761" y="43152"/>
                          <a:pt x="67290" y="32303"/>
                          <a:pt x="67290" y="32303"/>
                        </a:cubicBezTo>
                        <a:lnTo>
                          <a:pt x="32304" y="27305"/>
                        </a:lnTo>
                        <a:close/>
                      </a:path>
                    </a:pathLst>
                  </a:custGeom>
                  <a:solidFill>
                    <a:srgbClr val="CACACA"/>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34" name="Freeform: Shape 833">
                    <a:extLst>
                      <a:ext uri="{FF2B5EF4-FFF2-40B4-BE49-F238E27FC236}">
                        <a16:creationId xmlns:a16="http://schemas.microsoft.com/office/drawing/2014/main" id="{77AE1AB8-ACC9-CF77-445D-D0A5B1AC5FAC}"/>
                      </a:ext>
                    </a:extLst>
                  </p:cNvPr>
                  <p:cNvSpPr/>
                  <p:nvPr/>
                </p:nvSpPr>
                <p:spPr>
                  <a:xfrm>
                    <a:off x="12550990" y="3982857"/>
                    <a:ext cx="63907" cy="41262"/>
                  </a:xfrm>
                  <a:custGeom>
                    <a:avLst/>
                    <a:gdLst>
                      <a:gd name="connsiteX0" fmla="*/ 29531 w 63907"/>
                      <a:gd name="connsiteY0" fmla="*/ 22475 h 41262"/>
                      <a:gd name="connsiteX1" fmla="*/ 6979 w 63907"/>
                      <a:gd name="connsiteY1" fmla="*/ 1264 h 41262"/>
                      <a:gd name="connsiteX2" fmla="*/ 7466 w 63907"/>
                      <a:gd name="connsiteY2" fmla="*/ 17477 h 41262"/>
                      <a:gd name="connsiteX3" fmla="*/ 37089 w 63907"/>
                      <a:gd name="connsiteY3" fmla="*/ 40760 h 41262"/>
                      <a:gd name="connsiteX4" fmla="*/ 63907 w 63907"/>
                      <a:gd name="connsiteY4" fmla="*/ 27107 h 41262"/>
                      <a:gd name="connsiteX5" fmla="*/ 29531 w 63907"/>
                      <a:gd name="connsiteY5" fmla="*/ 22475 h 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907" h="41262">
                        <a:moveTo>
                          <a:pt x="29531" y="22475"/>
                        </a:moveTo>
                        <a:cubicBezTo>
                          <a:pt x="29531" y="22475"/>
                          <a:pt x="16122" y="5408"/>
                          <a:pt x="6979" y="1264"/>
                        </a:cubicBezTo>
                        <a:cubicBezTo>
                          <a:pt x="-2164" y="-2881"/>
                          <a:pt x="-2651" y="3336"/>
                          <a:pt x="7466" y="17477"/>
                        </a:cubicBezTo>
                        <a:cubicBezTo>
                          <a:pt x="17584" y="31617"/>
                          <a:pt x="28556" y="43929"/>
                          <a:pt x="37089" y="40760"/>
                        </a:cubicBezTo>
                        <a:cubicBezTo>
                          <a:pt x="45622" y="37590"/>
                          <a:pt x="63907" y="27107"/>
                          <a:pt x="63907" y="27107"/>
                        </a:cubicBezTo>
                        <a:lnTo>
                          <a:pt x="29531" y="22475"/>
                        </a:lnTo>
                        <a:close/>
                      </a:path>
                    </a:pathLst>
                  </a:custGeom>
                  <a:solidFill>
                    <a:srgbClr val="CACACA"/>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35" name="Freeform: Shape 834">
                    <a:extLst>
                      <a:ext uri="{FF2B5EF4-FFF2-40B4-BE49-F238E27FC236}">
                        <a16:creationId xmlns:a16="http://schemas.microsoft.com/office/drawing/2014/main" id="{294B569C-72C8-2DDD-215B-26CBBA3A6244}"/>
                      </a:ext>
                    </a:extLst>
                  </p:cNvPr>
                  <p:cNvSpPr/>
                  <p:nvPr/>
                </p:nvSpPr>
                <p:spPr>
                  <a:xfrm>
                    <a:off x="12552377" y="3995150"/>
                    <a:ext cx="51793" cy="29965"/>
                  </a:xfrm>
                  <a:custGeom>
                    <a:avLst/>
                    <a:gdLst>
                      <a:gd name="connsiteX0" fmla="*/ 21074 w 51793"/>
                      <a:gd name="connsiteY0" fmla="*/ 17008 h 29965"/>
                      <a:gd name="connsiteX1" fmla="*/ 6202 w 51793"/>
                      <a:gd name="connsiteY1" fmla="*/ 1161 h 29965"/>
                      <a:gd name="connsiteX2" fmla="*/ 6689 w 51793"/>
                      <a:gd name="connsiteY2" fmla="*/ 15667 h 29965"/>
                      <a:gd name="connsiteX3" fmla="*/ 30460 w 51793"/>
                      <a:gd name="connsiteY3" fmla="*/ 29076 h 29965"/>
                      <a:gd name="connsiteX4" fmla="*/ 51793 w 51793"/>
                      <a:gd name="connsiteY4" fmla="*/ 21274 h 29965"/>
                      <a:gd name="connsiteX5" fmla="*/ 21074 w 51793"/>
                      <a:gd name="connsiteY5" fmla="*/ 17008 h 29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93" h="29965">
                        <a:moveTo>
                          <a:pt x="21074" y="17008"/>
                        </a:moveTo>
                        <a:cubicBezTo>
                          <a:pt x="21074" y="17008"/>
                          <a:pt x="14369" y="4818"/>
                          <a:pt x="6202" y="1161"/>
                        </a:cubicBezTo>
                        <a:cubicBezTo>
                          <a:pt x="-1966" y="-2618"/>
                          <a:pt x="-2331" y="2989"/>
                          <a:pt x="6689" y="15667"/>
                        </a:cubicBezTo>
                        <a:cubicBezTo>
                          <a:pt x="15710" y="28223"/>
                          <a:pt x="22780" y="31880"/>
                          <a:pt x="30460" y="29076"/>
                        </a:cubicBezTo>
                        <a:cubicBezTo>
                          <a:pt x="38140" y="26272"/>
                          <a:pt x="51793" y="21274"/>
                          <a:pt x="51793" y="21274"/>
                        </a:cubicBezTo>
                        <a:lnTo>
                          <a:pt x="21074" y="17008"/>
                        </a:lnTo>
                        <a:close/>
                      </a:path>
                    </a:pathLst>
                  </a:custGeom>
                  <a:solidFill>
                    <a:srgbClr val="CACACA"/>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36" name="Freeform: Shape 835">
                    <a:extLst>
                      <a:ext uri="{FF2B5EF4-FFF2-40B4-BE49-F238E27FC236}">
                        <a16:creationId xmlns:a16="http://schemas.microsoft.com/office/drawing/2014/main" id="{F5055C78-ACEE-9048-40E0-BC5399DC96EF}"/>
                      </a:ext>
                    </a:extLst>
                  </p:cNvPr>
                  <p:cNvSpPr/>
                  <p:nvPr/>
                </p:nvSpPr>
                <p:spPr>
                  <a:xfrm>
                    <a:off x="12587139" y="3985827"/>
                    <a:ext cx="65670" cy="26935"/>
                  </a:xfrm>
                  <a:custGeom>
                    <a:avLst/>
                    <a:gdLst>
                      <a:gd name="connsiteX0" fmla="*/ 65670 w 65670"/>
                      <a:gd name="connsiteY0" fmla="*/ 20236 h 26935"/>
                      <a:gd name="connsiteX1" fmla="*/ 49457 w 65670"/>
                      <a:gd name="connsiteY1" fmla="*/ 24258 h 26935"/>
                      <a:gd name="connsiteX2" fmla="*/ 31659 w 65670"/>
                      <a:gd name="connsiteY2" fmla="*/ 26453 h 26935"/>
                      <a:gd name="connsiteX3" fmla="*/ 15690 w 65670"/>
                      <a:gd name="connsiteY3" fmla="*/ 21699 h 26935"/>
                      <a:gd name="connsiteX4" fmla="*/ 5085 w 65670"/>
                      <a:gd name="connsiteY4" fmla="*/ 19261 h 26935"/>
                      <a:gd name="connsiteX5" fmla="*/ 696 w 65670"/>
                      <a:gd name="connsiteY5" fmla="*/ 9386 h 26935"/>
                      <a:gd name="connsiteX6" fmla="*/ 12643 w 65670"/>
                      <a:gd name="connsiteY6" fmla="*/ 6339 h 26935"/>
                      <a:gd name="connsiteX7" fmla="*/ 26905 w 65670"/>
                      <a:gd name="connsiteY7" fmla="*/ 9996 h 26935"/>
                      <a:gd name="connsiteX8" fmla="*/ 53114 w 65670"/>
                      <a:gd name="connsiteY8" fmla="*/ 0 h 26935"/>
                      <a:gd name="connsiteX9" fmla="*/ 65670 w 65670"/>
                      <a:gd name="connsiteY9" fmla="*/ 20236 h 2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670" h="26935">
                        <a:moveTo>
                          <a:pt x="65670" y="20236"/>
                        </a:moveTo>
                        <a:cubicBezTo>
                          <a:pt x="64695" y="18895"/>
                          <a:pt x="51164" y="23893"/>
                          <a:pt x="49457" y="24258"/>
                        </a:cubicBezTo>
                        <a:cubicBezTo>
                          <a:pt x="43362" y="25721"/>
                          <a:pt x="38120" y="27916"/>
                          <a:pt x="31659" y="26453"/>
                        </a:cubicBezTo>
                        <a:cubicBezTo>
                          <a:pt x="26296" y="25234"/>
                          <a:pt x="21176" y="22796"/>
                          <a:pt x="15690" y="21699"/>
                        </a:cubicBezTo>
                        <a:cubicBezTo>
                          <a:pt x="12155" y="20967"/>
                          <a:pt x="8376" y="20845"/>
                          <a:pt x="5085" y="19261"/>
                        </a:cubicBezTo>
                        <a:cubicBezTo>
                          <a:pt x="1915" y="17676"/>
                          <a:pt x="-1498" y="12922"/>
                          <a:pt x="696" y="9386"/>
                        </a:cubicBezTo>
                        <a:cubicBezTo>
                          <a:pt x="2891" y="6095"/>
                          <a:pt x="9229" y="5851"/>
                          <a:pt x="12643" y="6339"/>
                        </a:cubicBezTo>
                        <a:cubicBezTo>
                          <a:pt x="17519" y="7070"/>
                          <a:pt x="22029" y="9265"/>
                          <a:pt x="26905" y="9996"/>
                        </a:cubicBezTo>
                        <a:cubicBezTo>
                          <a:pt x="36170" y="11581"/>
                          <a:pt x="45434" y="4267"/>
                          <a:pt x="53114" y="0"/>
                        </a:cubicBezTo>
                        <a:cubicBezTo>
                          <a:pt x="57259" y="8533"/>
                          <a:pt x="62379" y="15725"/>
                          <a:pt x="65670" y="20236"/>
                        </a:cubicBezTo>
                        <a:close/>
                      </a:path>
                    </a:pathLst>
                  </a:custGeom>
                  <a:solidFill>
                    <a:srgbClr val="D1D1D1"/>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grpSp>
            <p:sp>
              <p:nvSpPr>
                <p:cNvPr id="830" name="Freeform: Shape 829">
                  <a:extLst>
                    <a:ext uri="{FF2B5EF4-FFF2-40B4-BE49-F238E27FC236}">
                      <a16:creationId xmlns:a16="http://schemas.microsoft.com/office/drawing/2014/main" id="{EAE63ACB-4FC6-18FC-2364-AF56B9B5CDF6}"/>
                    </a:ext>
                  </a:extLst>
                </p:cNvPr>
                <p:cNvSpPr/>
                <p:nvPr/>
              </p:nvSpPr>
              <p:spPr>
                <a:xfrm>
                  <a:off x="12275819" y="4205860"/>
                  <a:ext cx="70329" cy="79358"/>
                </a:xfrm>
                <a:custGeom>
                  <a:avLst/>
                  <a:gdLst>
                    <a:gd name="connsiteX0" fmla="*/ 13600 w 70329"/>
                    <a:gd name="connsiteY0" fmla="*/ 0 h 79358"/>
                    <a:gd name="connsiteX1" fmla="*/ 191 w 70329"/>
                    <a:gd name="connsiteY1" fmla="*/ 59854 h 79358"/>
                    <a:gd name="connsiteX2" fmla="*/ 41394 w 70329"/>
                    <a:gd name="connsiteY2" fmla="*/ 72166 h 79358"/>
                    <a:gd name="connsiteX3" fmla="*/ 54803 w 70329"/>
                    <a:gd name="connsiteY3" fmla="*/ 79358 h 79358"/>
                    <a:gd name="connsiteX4" fmla="*/ 70284 w 70329"/>
                    <a:gd name="connsiteY4" fmla="*/ 74238 h 79358"/>
                    <a:gd name="connsiteX5" fmla="*/ 55900 w 70329"/>
                    <a:gd name="connsiteY5" fmla="*/ 3048 h 79358"/>
                    <a:gd name="connsiteX6" fmla="*/ 13600 w 70329"/>
                    <a:gd name="connsiteY6" fmla="*/ 0 h 7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29" h="79358">
                      <a:moveTo>
                        <a:pt x="13600" y="0"/>
                      </a:moveTo>
                      <a:cubicBezTo>
                        <a:pt x="13600" y="0"/>
                        <a:pt x="-1881" y="55709"/>
                        <a:pt x="191" y="59854"/>
                      </a:cubicBezTo>
                      <a:cubicBezTo>
                        <a:pt x="2263" y="63998"/>
                        <a:pt x="38346" y="71191"/>
                        <a:pt x="41394" y="72166"/>
                      </a:cubicBezTo>
                      <a:cubicBezTo>
                        <a:pt x="44441" y="73141"/>
                        <a:pt x="49683" y="79358"/>
                        <a:pt x="54803" y="79358"/>
                      </a:cubicBezTo>
                      <a:cubicBezTo>
                        <a:pt x="59923" y="79358"/>
                        <a:pt x="69187" y="78383"/>
                        <a:pt x="70284" y="74238"/>
                      </a:cubicBezTo>
                      <a:cubicBezTo>
                        <a:pt x="71260" y="70094"/>
                        <a:pt x="55900" y="3048"/>
                        <a:pt x="55900" y="3048"/>
                      </a:cubicBezTo>
                      <a:lnTo>
                        <a:pt x="13600" y="0"/>
                      </a:lnTo>
                      <a:close/>
                    </a:path>
                  </a:pathLst>
                </a:custGeom>
                <a:solidFill>
                  <a:srgbClr val="CACACA"/>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sp>
              <p:nvSpPr>
                <p:cNvPr id="831" name="Freeform: Shape 830">
                  <a:extLst>
                    <a:ext uri="{FF2B5EF4-FFF2-40B4-BE49-F238E27FC236}">
                      <a16:creationId xmlns:a16="http://schemas.microsoft.com/office/drawing/2014/main" id="{5A704C44-8C1B-4F05-DEEC-D93B2E1BDDAF}"/>
                    </a:ext>
                  </a:extLst>
                </p:cNvPr>
                <p:cNvSpPr/>
                <p:nvPr/>
              </p:nvSpPr>
              <p:spPr>
                <a:xfrm>
                  <a:off x="12257322" y="3554295"/>
                  <a:ext cx="159850" cy="661749"/>
                </a:xfrm>
                <a:custGeom>
                  <a:avLst/>
                  <a:gdLst>
                    <a:gd name="connsiteX0" fmla="*/ 103532 w 159850"/>
                    <a:gd name="connsiteY0" fmla="*/ 0 h 661749"/>
                    <a:gd name="connsiteX1" fmla="*/ 1134 w 159850"/>
                    <a:gd name="connsiteY1" fmla="*/ 321699 h 661749"/>
                    <a:gd name="connsiteX2" fmla="*/ 32098 w 159850"/>
                    <a:gd name="connsiteY2" fmla="*/ 651566 h 661749"/>
                    <a:gd name="connsiteX3" fmla="*/ 79517 w 159850"/>
                    <a:gd name="connsiteY3" fmla="*/ 651566 h 661749"/>
                    <a:gd name="connsiteX4" fmla="*/ 73300 w 159850"/>
                    <a:gd name="connsiteY4" fmla="*/ 352540 h 661749"/>
                    <a:gd name="connsiteX5" fmla="*/ 159851 w 159850"/>
                    <a:gd name="connsiteY5" fmla="*/ 96912 h 661749"/>
                    <a:gd name="connsiteX6" fmla="*/ 103532 w 159850"/>
                    <a:gd name="connsiteY6" fmla="*/ 0 h 66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50" h="661749">
                      <a:moveTo>
                        <a:pt x="103532" y="0"/>
                      </a:moveTo>
                      <a:cubicBezTo>
                        <a:pt x="71228" y="30963"/>
                        <a:pt x="7351" y="280374"/>
                        <a:pt x="1134" y="321699"/>
                      </a:cubicBezTo>
                      <a:cubicBezTo>
                        <a:pt x="-5082" y="362902"/>
                        <a:pt x="15519" y="641326"/>
                        <a:pt x="32098" y="651566"/>
                      </a:cubicBezTo>
                      <a:cubicBezTo>
                        <a:pt x="48554" y="661927"/>
                        <a:pt x="73300" y="668022"/>
                        <a:pt x="79517" y="651566"/>
                      </a:cubicBezTo>
                      <a:cubicBezTo>
                        <a:pt x="85734" y="635109"/>
                        <a:pt x="69156" y="389720"/>
                        <a:pt x="73300" y="352540"/>
                      </a:cubicBezTo>
                      <a:cubicBezTo>
                        <a:pt x="77445" y="315482"/>
                        <a:pt x="159851" y="96912"/>
                        <a:pt x="159851" y="96912"/>
                      </a:cubicBezTo>
                      <a:lnTo>
                        <a:pt x="103532" y="0"/>
                      </a:lnTo>
                      <a:close/>
                    </a:path>
                  </a:pathLst>
                </a:custGeom>
                <a:solidFill>
                  <a:srgbClr val="464646"/>
                </a:solidFill>
                <a:ln w="12112" cap="flat">
                  <a:noFill/>
                  <a:prstDash val="solid"/>
                  <a:miter/>
                </a:ln>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80808"/>
                    </a:solidFill>
                    <a:effectLst/>
                    <a:uLnTx/>
                    <a:uFillTx/>
                  </a:endParaRPr>
                </a:p>
              </p:txBody>
            </p:sp>
          </p:grpSp>
        </p:grpSp>
      </p:grpSp>
      <p:grpSp>
        <p:nvGrpSpPr>
          <p:cNvPr id="6" name="Group 5">
            <a:extLst>
              <a:ext uri="{FF2B5EF4-FFF2-40B4-BE49-F238E27FC236}">
                <a16:creationId xmlns:a16="http://schemas.microsoft.com/office/drawing/2014/main" id="{B1AC874F-38B6-4C1E-B687-13873689F6C0}"/>
              </a:ext>
            </a:extLst>
          </p:cNvPr>
          <p:cNvGrpSpPr/>
          <p:nvPr/>
        </p:nvGrpSpPr>
        <p:grpSpPr>
          <a:xfrm>
            <a:off x="8752567" y="1190569"/>
            <a:ext cx="2859231" cy="153888"/>
            <a:chOff x="8680039" y="1190569"/>
            <a:chExt cx="2859231" cy="153888"/>
          </a:xfrm>
        </p:grpSpPr>
        <p:sp>
          <p:nvSpPr>
            <p:cNvPr id="1050" name="Rectangle 1049">
              <a:extLst>
                <a:ext uri="{FF2B5EF4-FFF2-40B4-BE49-F238E27FC236}">
                  <a16:creationId xmlns:a16="http://schemas.microsoft.com/office/drawing/2014/main" id="{0479E8B9-8C21-6C9B-7229-17BE7F9E2E53}"/>
                </a:ext>
              </a:extLst>
            </p:cNvPr>
            <p:cNvSpPr>
              <a:spLocks/>
            </p:cNvSpPr>
            <p:nvPr/>
          </p:nvSpPr>
          <p:spPr>
            <a:xfrm>
              <a:off x="8680039" y="1213069"/>
              <a:ext cx="200258" cy="108888"/>
            </a:xfrm>
            <a:prstGeom prst="rect">
              <a:avLst/>
            </a:prstGeom>
            <a:solidFill>
              <a:srgbClr val="CEEAB0"/>
            </a:solidFill>
            <a:ln w="285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300"/>
                </a:spcBef>
                <a:spcAft>
                  <a:spcPts val="300"/>
                </a:spcAft>
                <a:buClr>
                  <a:srgbClr val="000000"/>
                </a:buClr>
                <a:buSzTx/>
                <a:buFontTx/>
                <a:buNone/>
                <a:tabLst/>
                <a:defRPr/>
              </a:pPr>
              <a:endParaRPr kumimoji="0" lang="en-US" sz="1000" b="0" i="0" u="none" strike="noStrike" kern="0" cap="none" spc="0" normalizeH="0" baseline="0" noProof="0" dirty="0">
                <a:ln>
                  <a:noFill/>
                </a:ln>
                <a:solidFill>
                  <a:srgbClr val="080808"/>
                </a:solidFill>
                <a:effectLst/>
                <a:uLnTx/>
                <a:uFillTx/>
                <a:ea typeface="+mn-ea"/>
                <a:cs typeface="+mn-cs"/>
              </a:endParaRPr>
            </a:p>
          </p:txBody>
        </p:sp>
        <p:sp>
          <p:nvSpPr>
            <p:cNvPr id="1051" name="TextBox 1050">
              <a:extLst>
                <a:ext uri="{FF2B5EF4-FFF2-40B4-BE49-F238E27FC236}">
                  <a16:creationId xmlns:a16="http://schemas.microsoft.com/office/drawing/2014/main" id="{D5725CA2-453F-1CC5-AE61-F5BA53C41BD7}"/>
                </a:ext>
              </a:extLst>
            </p:cNvPr>
            <p:cNvSpPr txBox="1"/>
            <p:nvPr/>
          </p:nvSpPr>
          <p:spPr>
            <a:xfrm>
              <a:off x="8968814" y="1190569"/>
              <a:ext cx="1140840" cy="153888"/>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Clr>
                  <a:schemeClr val="tx1"/>
                </a:buClr>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6pPr>
              <a:lvl7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7pPr>
              <a:lvl8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8pPr>
              <a:lvl9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000" b="0" i="0" u="none" strike="noStrike" kern="0" cap="none" spc="0" normalizeH="0" baseline="0" noProof="0" dirty="0">
                  <a:ln>
                    <a:noFill/>
                  </a:ln>
                  <a:solidFill>
                    <a:srgbClr val="080808"/>
                  </a:solidFill>
                  <a:effectLst/>
                  <a:uLnTx/>
                  <a:uFillTx/>
                </a:rPr>
                <a:t>Positive outcomes</a:t>
              </a:r>
            </a:p>
          </p:txBody>
        </p:sp>
        <p:sp>
          <p:nvSpPr>
            <p:cNvPr id="1049" name="Rectangle 1048">
              <a:extLst>
                <a:ext uri="{FF2B5EF4-FFF2-40B4-BE49-F238E27FC236}">
                  <a16:creationId xmlns:a16="http://schemas.microsoft.com/office/drawing/2014/main" id="{DB136B85-5FE2-1CA0-1B45-4AA4620887A0}"/>
                </a:ext>
              </a:extLst>
            </p:cNvPr>
            <p:cNvSpPr>
              <a:spLocks/>
            </p:cNvSpPr>
            <p:nvPr/>
          </p:nvSpPr>
          <p:spPr>
            <a:xfrm>
              <a:off x="10109654" y="1213069"/>
              <a:ext cx="200258" cy="108888"/>
            </a:xfrm>
            <a:prstGeom prst="rect">
              <a:avLst/>
            </a:prstGeom>
            <a:solidFill>
              <a:srgbClr val="FCCABA"/>
            </a:solidFill>
            <a:ln w="285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300"/>
                </a:spcBef>
                <a:spcAft>
                  <a:spcPts val="300"/>
                </a:spcAft>
                <a:buClr>
                  <a:srgbClr val="000000"/>
                </a:buClr>
                <a:buSzTx/>
                <a:buFontTx/>
                <a:buNone/>
                <a:tabLst/>
                <a:defRPr/>
              </a:pPr>
              <a:endParaRPr kumimoji="0" lang="en-US" sz="1000" b="0" i="0" u="none" strike="noStrike" kern="0" cap="none" spc="0" normalizeH="0" baseline="0" noProof="0" dirty="0">
                <a:ln>
                  <a:noFill/>
                </a:ln>
                <a:solidFill>
                  <a:srgbClr val="080808"/>
                </a:solidFill>
                <a:effectLst/>
                <a:uLnTx/>
                <a:uFillTx/>
                <a:ea typeface="+mn-ea"/>
                <a:cs typeface="+mn-cs"/>
              </a:endParaRPr>
            </a:p>
          </p:txBody>
        </p:sp>
        <p:sp>
          <p:nvSpPr>
            <p:cNvPr id="1052" name="TextBox 1051">
              <a:extLst>
                <a:ext uri="{FF2B5EF4-FFF2-40B4-BE49-F238E27FC236}">
                  <a16:creationId xmlns:a16="http://schemas.microsoft.com/office/drawing/2014/main" id="{DB58C756-DE37-5D9F-DD7E-3AD60EF7A3E9}"/>
                </a:ext>
              </a:extLst>
            </p:cNvPr>
            <p:cNvSpPr txBox="1"/>
            <p:nvPr/>
          </p:nvSpPr>
          <p:spPr>
            <a:xfrm>
              <a:off x="10398430" y="1190569"/>
              <a:ext cx="1140840" cy="153888"/>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Clr>
                  <a:schemeClr val="tx1"/>
                </a:buClr>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6pPr>
              <a:lvl7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7pPr>
              <a:lvl8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8pPr>
              <a:lvl9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000" b="0" i="0" u="none" strike="noStrike" kern="0" cap="none" spc="0" normalizeH="0" baseline="0" noProof="0" dirty="0">
                  <a:ln>
                    <a:noFill/>
                  </a:ln>
                  <a:solidFill>
                    <a:srgbClr val="080808"/>
                  </a:solidFill>
                  <a:effectLst/>
                  <a:uLnTx/>
                  <a:uFillTx/>
                </a:rPr>
                <a:t>Negative outcomes</a:t>
              </a:r>
            </a:p>
          </p:txBody>
        </p:sp>
      </p:grpSp>
      <p:sp>
        <p:nvSpPr>
          <p:cNvPr id="536" name="TextBox 535">
            <a:extLst>
              <a:ext uri="{FF2B5EF4-FFF2-40B4-BE49-F238E27FC236}">
                <a16:creationId xmlns:a16="http://schemas.microsoft.com/office/drawing/2014/main" id="{61599879-9C44-52C4-288A-6329730D8CCD}"/>
              </a:ext>
            </a:extLst>
          </p:cNvPr>
          <p:cNvSpPr txBox="1"/>
          <p:nvPr/>
        </p:nvSpPr>
        <p:spPr>
          <a:xfrm>
            <a:off x="3798481" y="1611724"/>
            <a:ext cx="3136473" cy="246221"/>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Clr>
                <a:schemeClr val="tx1"/>
              </a:buClr>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6pPr>
            <a:lvl7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7pPr>
            <a:lvl8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8pPr>
            <a:lvl9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9pPr>
          </a:lstStyle>
          <a:p>
            <a:pPr>
              <a:defRPr/>
            </a:pPr>
            <a:r>
              <a:rPr lang="en-US" b="1" dirty="0">
                <a:solidFill>
                  <a:srgbClr val="080808"/>
                </a:solidFill>
              </a:rPr>
              <a:t>Workplace factors assessed</a:t>
            </a:r>
          </a:p>
        </p:txBody>
      </p:sp>
      <p:sp>
        <p:nvSpPr>
          <p:cNvPr id="537" name="TextBox 536">
            <a:extLst>
              <a:ext uri="{FF2B5EF4-FFF2-40B4-BE49-F238E27FC236}">
                <a16:creationId xmlns:a16="http://schemas.microsoft.com/office/drawing/2014/main" id="{05EBF583-A4BB-1494-9BD8-E310802CEE54}"/>
              </a:ext>
            </a:extLst>
          </p:cNvPr>
          <p:cNvSpPr txBox="1"/>
          <p:nvPr/>
        </p:nvSpPr>
        <p:spPr>
          <a:xfrm>
            <a:off x="8538385" y="1611724"/>
            <a:ext cx="2616279" cy="246221"/>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Clr>
                <a:schemeClr val="tx1"/>
              </a:buClr>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6pPr>
            <a:lvl7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7pPr>
            <a:lvl8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8pPr>
            <a:lvl9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9pPr>
          </a:lstStyle>
          <a:p>
            <a:pPr>
              <a:defRPr/>
            </a:pPr>
            <a:r>
              <a:rPr lang="en-US" b="1" dirty="0">
                <a:solidFill>
                  <a:srgbClr val="080808"/>
                </a:solidFill>
              </a:rPr>
              <a:t>Outcomes assessed</a:t>
            </a:r>
          </a:p>
        </p:txBody>
      </p:sp>
      <p:cxnSp>
        <p:nvCxnSpPr>
          <p:cNvPr id="1028" name="Straight Connector 1027">
            <a:extLst>
              <a:ext uri="{FF2B5EF4-FFF2-40B4-BE49-F238E27FC236}">
                <a16:creationId xmlns:a16="http://schemas.microsoft.com/office/drawing/2014/main" id="{D7314889-55BA-0B04-EF12-0525E91DD114}"/>
              </a:ext>
            </a:extLst>
          </p:cNvPr>
          <p:cNvCxnSpPr/>
          <p:nvPr/>
        </p:nvCxnSpPr>
        <p:spPr>
          <a:xfrm>
            <a:off x="1073042" y="2873257"/>
            <a:ext cx="6656844" cy="0"/>
          </a:xfrm>
          <a:prstGeom prst="line">
            <a:avLst/>
          </a:prstGeom>
          <a:noFill/>
          <a:ln w="9525" cap="flat" cmpd="sng" algn="ctr">
            <a:solidFill>
              <a:schemeClr val="bg1">
                <a:lumMod val="50000"/>
              </a:schemeClr>
            </a:solidFill>
            <a:prstDash val="sysDot"/>
            <a:miter lim="800000"/>
            <a:tailEnd type="none"/>
          </a:ln>
          <a:effectLst/>
        </p:spPr>
      </p:cxnSp>
      <p:cxnSp>
        <p:nvCxnSpPr>
          <p:cNvPr id="1029" name="Straight Connector 1028">
            <a:extLst>
              <a:ext uri="{FF2B5EF4-FFF2-40B4-BE49-F238E27FC236}">
                <a16:creationId xmlns:a16="http://schemas.microsoft.com/office/drawing/2014/main" id="{E45699A1-36C3-C287-0A34-5A2D8425B5C1}"/>
              </a:ext>
            </a:extLst>
          </p:cNvPr>
          <p:cNvCxnSpPr/>
          <p:nvPr/>
        </p:nvCxnSpPr>
        <p:spPr>
          <a:xfrm>
            <a:off x="1073041" y="4234887"/>
            <a:ext cx="6656844" cy="0"/>
          </a:xfrm>
          <a:prstGeom prst="line">
            <a:avLst/>
          </a:prstGeom>
          <a:noFill/>
          <a:ln w="9525" cap="flat" cmpd="sng" algn="ctr">
            <a:solidFill>
              <a:schemeClr val="bg1">
                <a:lumMod val="50000"/>
              </a:schemeClr>
            </a:solidFill>
            <a:prstDash val="sysDot"/>
            <a:miter lim="800000"/>
            <a:tailEnd type="none"/>
          </a:ln>
          <a:effectLst/>
        </p:spPr>
      </p:cxnSp>
      <p:sp>
        <p:nvSpPr>
          <p:cNvPr id="1030" name="Rectangle 1029">
            <a:extLst>
              <a:ext uri="{FF2B5EF4-FFF2-40B4-BE49-F238E27FC236}">
                <a16:creationId xmlns:a16="http://schemas.microsoft.com/office/drawing/2014/main" id="{86C23F6A-320E-3317-04FF-78E7ACDCC848}"/>
              </a:ext>
            </a:extLst>
          </p:cNvPr>
          <p:cNvSpPr/>
          <p:nvPr/>
        </p:nvSpPr>
        <p:spPr>
          <a:xfrm>
            <a:off x="3833842" y="2222526"/>
            <a:ext cx="3896043" cy="249743"/>
          </a:xfrm>
          <a:prstGeom prst="rect">
            <a:avLst/>
          </a:prstGeom>
          <a:solidFill>
            <a:schemeClr val="tx1"/>
          </a:solidFill>
          <a:ln w="19050" cap="sq" cmpd="sng" algn="ctr">
            <a:solidFill>
              <a:srgbClr val="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300"/>
              </a:spcBef>
              <a:spcAft>
                <a:spcPts val="300"/>
              </a:spcAft>
              <a:buClr>
                <a:srgbClr val="FFFFFF"/>
              </a:buClr>
              <a:buSzTx/>
              <a:buFontTx/>
              <a:buNone/>
              <a:tabLst/>
              <a:defRPr/>
            </a:pPr>
            <a:r>
              <a:rPr kumimoji="0" lang="en-US" sz="1200" b="0" i="0" u="none" strike="noStrike" kern="0" cap="none" spc="0" normalizeH="0" baseline="0" noProof="0" dirty="0">
                <a:ln>
                  <a:noFill/>
                </a:ln>
                <a:solidFill>
                  <a:schemeClr val="bg1"/>
                </a:solidFill>
                <a:effectLst/>
                <a:uLnTx/>
                <a:uFillTx/>
              </a:rPr>
              <a:t>Access to resources</a:t>
            </a:r>
          </a:p>
        </p:txBody>
      </p:sp>
      <p:sp>
        <p:nvSpPr>
          <p:cNvPr id="1031" name="Rectangle 1030">
            <a:extLst>
              <a:ext uri="{FF2B5EF4-FFF2-40B4-BE49-F238E27FC236}">
                <a16:creationId xmlns:a16="http://schemas.microsoft.com/office/drawing/2014/main" id="{CD66AA23-369D-1CBA-271A-E4DB8CE3A22F}"/>
              </a:ext>
            </a:extLst>
          </p:cNvPr>
          <p:cNvSpPr>
            <a:spLocks/>
          </p:cNvSpPr>
          <p:nvPr/>
        </p:nvSpPr>
        <p:spPr>
          <a:xfrm>
            <a:off x="3833842" y="1912247"/>
            <a:ext cx="3896043" cy="249743"/>
          </a:xfrm>
          <a:prstGeom prst="rect">
            <a:avLst/>
          </a:prstGeom>
          <a:solidFill>
            <a:schemeClr val="tx1"/>
          </a:solidFill>
          <a:ln w="19050" cap="sq" cmpd="sng" algn="ctr">
            <a:solidFill>
              <a:srgbClr val="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300"/>
              </a:spcBef>
              <a:spcAft>
                <a:spcPts val="300"/>
              </a:spcAft>
              <a:buClr>
                <a:srgbClr val="FFFFFF"/>
              </a:buClr>
              <a:buSzTx/>
              <a:buFontTx/>
              <a:buNone/>
              <a:tabLst/>
              <a:defRPr/>
            </a:pPr>
            <a:r>
              <a:rPr kumimoji="0" lang="en-US" sz="1200" b="0" i="0" u="none" strike="noStrike" kern="0" cap="none" spc="0" normalizeH="0" baseline="0" noProof="0" dirty="0">
                <a:ln>
                  <a:noFill/>
                </a:ln>
                <a:solidFill>
                  <a:schemeClr val="bg1"/>
                </a:solidFill>
                <a:effectLst/>
                <a:uLnTx/>
                <a:uFillTx/>
              </a:rPr>
              <a:t>Leadership commitment</a:t>
            </a:r>
          </a:p>
        </p:txBody>
      </p:sp>
      <p:sp>
        <p:nvSpPr>
          <p:cNvPr id="1032" name="Rectangle 1031">
            <a:extLst>
              <a:ext uri="{FF2B5EF4-FFF2-40B4-BE49-F238E27FC236}">
                <a16:creationId xmlns:a16="http://schemas.microsoft.com/office/drawing/2014/main" id="{04C8D806-F0C5-9AFC-37AA-90C5606D2E57}"/>
              </a:ext>
            </a:extLst>
          </p:cNvPr>
          <p:cNvSpPr/>
          <p:nvPr/>
        </p:nvSpPr>
        <p:spPr>
          <a:xfrm>
            <a:off x="3833842" y="2523546"/>
            <a:ext cx="3896043" cy="249743"/>
          </a:xfrm>
          <a:prstGeom prst="rect">
            <a:avLst/>
          </a:prstGeom>
          <a:solidFill>
            <a:schemeClr val="tx1"/>
          </a:solidFill>
          <a:ln w="19050" cap="sq" cmpd="sng" algn="ctr">
            <a:solidFill>
              <a:srgbClr val="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300"/>
              </a:spcBef>
              <a:spcAft>
                <a:spcPts val="300"/>
              </a:spcAft>
              <a:buClr>
                <a:srgbClr val="FFFFFF"/>
              </a:buClr>
              <a:buSzTx/>
              <a:buFontTx/>
              <a:buNone/>
              <a:tabLst/>
              <a:defRPr/>
            </a:pPr>
            <a:r>
              <a:rPr kumimoji="0" lang="en-US" sz="1200" b="0" i="0" u="none" strike="noStrike" kern="0" cap="none" spc="0" normalizeH="0" baseline="0" noProof="0" dirty="0">
                <a:ln>
                  <a:noFill/>
                </a:ln>
                <a:solidFill>
                  <a:schemeClr val="bg1"/>
                </a:solidFill>
                <a:effectLst/>
                <a:uLnTx/>
                <a:uFillTx/>
              </a:rPr>
              <a:t>Organisational accountability</a:t>
            </a:r>
          </a:p>
        </p:txBody>
      </p:sp>
      <p:sp>
        <p:nvSpPr>
          <p:cNvPr id="1033" name="Rectangle 1032">
            <a:extLst>
              <a:ext uri="{FF2B5EF4-FFF2-40B4-BE49-F238E27FC236}">
                <a16:creationId xmlns:a16="http://schemas.microsoft.com/office/drawing/2014/main" id="{9E0777C9-B63E-1DFF-8696-FB2C5B11B3CB}"/>
              </a:ext>
            </a:extLst>
          </p:cNvPr>
          <p:cNvSpPr/>
          <p:nvPr/>
        </p:nvSpPr>
        <p:spPr>
          <a:xfrm>
            <a:off x="3833842" y="3291117"/>
            <a:ext cx="3896043" cy="249743"/>
          </a:xfrm>
          <a:prstGeom prst="rect">
            <a:avLst/>
          </a:prstGeom>
          <a:solidFill>
            <a:schemeClr val="tx1"/>
          </a:solidFill>
          <a:ln w="19050" cap="sq" cmpd="sng" algn="ctr">
            <a:solidFill>
              <a:srgbClr val="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300"/>
              </a:spcBef>
              <a:spcAft>
                <a:spcPts val="300"/>
              </a:spcAft>
              <a:buClr>
                <a:srgbClr val="FFFFFF"/>
              </a:buClr>
              <a:buSzTx/>
              <a:buFontTx/>
              <a:buNone/>
              <a:tabLst/>
              <a:defRPr/>
            </a:pPr>
            <a:r>
              <a:rPr kumimoji="0" lang="en-US" sz="1200" b="0" i="0" u="none" strike="noStrike" kern="0" cap="none" spc="0" normalizeH="0" baseline="0" noProof="0" dirty="0">
                <a:ln>
                  <a:noFill/>
                </a:ln>
                <a:solidFill>
                  <a:schemeClr val="bg1"/>
                </a:solidFill>
                <a:effectLst/>
                <a:uLnTx/>
                <a:uFillTx/>
              </a:rPr>
              <a:t>Inclusivity and belonging</a:t>
            </a:r>
          </a:p>
        </p:txBody>
      </p:sp>
      <p:sp>
        <p:nvSpPr>
          <p:cNvPr id="1034" name="Rectangle 1033">
            <a:extLst>
              <a:ext uri="{FF2B5EF4-FFF2-40B4-BE49-F238E27FC236}">
                <a16:creationId xmlns:a16="http://schemas.microsoft.com/office/drawing/2014/main" id="{B581AE85-1B31-DC08-2361-8A5E34EFD8B1}"/>
              </a:ext>
            </a:extLst>
          </p:cNvPr>
          <p:cNvSpPr/>
          <p:nvPr/>
        </p:nvSpPr>
        <p:spPr>
          <a:xfrm>
            <a:off x="3833842" y="2997924"/>
            <a:ext cx="3896043" cy="249743"/>
          </a:xfrm>
          <a:prstGeom prst="rect">
            <a:avLst/>
          </a:prstGeom>
          <a:solidFill>
            <a:schemeClr val="tx1"/>
          </a:solidFill>
          <a:ln w="19050" cap="sq" cmpd="sng" algn="ctr">
            <a:solidFill>
              <a:srgbClr val="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300"/>
              </a:spcBef>
              <a:spcAft>
                <a:spcPts val="300"/>
              </a:spcAft>
              <a:buClr>
                <a:srgbClr val="FFFFFF"/>
              </a:buClr>
              <a:buSzTx/>
              <a:buFontTx/>
              <a:buNone/>
              <a:tabLst/>
              <a:defRPr/>
            </a:pPr>
            <a:r>
              <a:rPr lang="en-US" sz="1200" kern="0" dirty="0">
                <a:solidFill>
                  <a:schemeClr val="bg1"/>
                </a:solidFill>
              </a:rPr>
              <a:t>Negative</a:t>
            </a:r>
            <a:r>
              <a:rPr kumimoji="0" lang="en-US" sz="1200" b="0" i="0" u="none" strike="noStrike" kern="0" cap="none" spc="0" normalizeH="0" baseline="0" noProof="0" dirty="0">
                <a:ln>
                  <a:noFill/>
                </a:ln>
                <a:solidFill>
                  <a:schemeClr val="bg1"/>
                </a:solidFill>
                <a:effectLst/>
                <a:uLnTx/>
                <a:uFillTx/>
              </a:rPr>
              <a:t> workplace behaviour</a:t>
            </a:r>
          </a:p>
        </p:txBody>
      </p:sp>
      <p:sp>
        <p:nvSpPr>
          <p:cNvPr id="1035" name="Rectangle 1034">
            <a:extLst>
              <a:ext uri="{FF2B5EF4-FFF2-40B4-BE49-F238E27FC236}">
                <a16:creationId xmlns:a16="http://schemas.microsoft.com/office/drawing/2014/main" id="{025702B5-2596-2DE2-7250-23ED9129C712}"/>
              </a:ext>
            </a:extLst>
          </p:cNvPr>
          <p:cNvSpPr/>
          <p:nvPr/>
        </p:nvSpPr>
        <p:spPr>
          <a:xfrm>
            <a:off x="3833842" y="3592136"/>
            <a:ext cx="3896043" cy="249743"/>
          </a:xfrm>
          <a:prstGeom prst="rect">
            <a:avLst/>
          </a:prstGeom>
          <a:solidFill>
            <a:schemeClr val="tx1"/>
          </a:solidFill>
          <a:ln w="19050" cap="sq" cmpd="sng" algn="ctr">
            <a:solidFill>
              <a:srgbClr val="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300"/>
              </a:spcBef>
              <a:spcAft>
                <a:spcPts val="300"/>
              </a:spcAft>
              <a:buClr>
                <a:srgbClr val="FFFFFF"/>
              </a:buClr>
              <a:buSzTx/>
              <a:buFontTx/>
              <a:buNone/>
              <a:tabLst/>
              <a:defRPr/>
            </a:pPr>
            <a:r>
              <a:rPr kumimoji="0" lang="en-US" sz="1200" b="0" i="0" u="none" strike="noStrike" kern="0" cap="none" spc="0" normalizeH="0" baseline="0" noProof="0" dirty="0">
                <a:ln>
                  <a:noFill/>
                </a:ln>
                <a:solidFill>
                  <a:schemeClr val="bg1"/>
                </a:solidFill>
                <a:effectLst/>
                <a:uLnTx/>
                <a:uFillTx/>
              </a:rPr>
              <a:t>Growth environment</a:t>
            </a:r>
          </a:p>
        </p:txBody>
      </p:sp>
      <p:sp>
        <p:nvSpPr>
          <p:cNvPr id="1036" name="Rectangle 1035">
            <a:extLst>
              <a:ext uri="{FF2B5EF4-FFF2-40B4-BE49-F238E27FC236}">
                <a16:creationId xmlns:a16="http://schemas.microsoft.com/office/drawing/2014/main" id="{C8361882-C820-1912-4477-33ECA194C6D5}"/>
              </a:ext>
            </a:extLst>
          </p:cNvPr>
          <p:cNvSpPr/>
          <p:nvPr/>
        </p:nvSpPr>
        <p:spPr>
          <a:xfrm>
            <a:off x="3833842" y="3905868"/>
            <a:ext cx="3896043" cy="249743"/>
          </a:xfrm>
          <a:prstGeom prst="rect">
            <a:avLst/>
          </a:prstGeom>
          <a:solidFill>
            <a:schemeClr val="tx1"/>
          </a:solidFill>
          <a:ln w="19050" cap="sq" cmpd="sng" algn="ctr">
            <a:solidFill>
              <a:srgbClr val="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300"/>
              </a:spcBef>
              <a:spcAft>
                <a:spcPts val="300"/>
              </a:spcAft>
              <a:buClr>
                <a:srgbClr val="FFFFFF"/>
              </a:buClr>
              <a:buSzTx/>
              <a:buFontTx/>
              <a:buNone/>
              <a:tabLst/>
              <a:defRPr/>
            </a:pPr>
            <a:r>
              <a:rPr kumimoji="0" lang="en-US" sz="1200" b="0" i="0" u="none" strike="noStrike" kern="0" cap="none" spc="0" normalizeH="0" baseline="0" noProof="0" dirty="0">
                <a:ln>
                  <a:noFill/>
                </a:ln>
                <a:solidFill>
                  <a:schemeClr val="bg1"/>
                </a:solidFill>
                <a:effectLst/>
                <a:uLnTx/>
                <a:uFillTx/>
              </a:rPr>
              <a:t>Sustainable work</a:t>
            </a:r>
          </a:p>
        </p:txBody>
      </p:sp>
      <p:sp>
        <p:nvSpPr>
          <p:cNvPr id="1037" name="Rectangle 1036">
            <a:extLst>
              <a:ext uri="{FF2B5EF4-FFF2-40B4-BE49-F238E27FC236}">
                <a16:creationId xmlns:a16="http://schemas.microsoft.com/office/drawing/2014/main" id="{5A41D159-446E-6D98-9DC6-9451BF8F8BF2}"/>
              </a:ext>
            </a:extLst>
          </p:cNvPr>
          <p:cNvSpPr/>
          <p:nvPr/>
        </p:nvSpPr>
        <p:spPr>
          <a:xfrm>
            <a:off x="3833842" y="4348157"/>
            <a:ext cx="3896043" cy="249743"/>
          </a:xfrm>
          <a:prstGeom prst="rect">
            <a:avLst/>
          </a:prstGeom>
          <a:solidFill>
            <a:schemeClr val="tx1"/>
          </a:solidFill>
          <a:ln w="19050" cap="sq" cmpd="sng" algn="ctr">
            <a:solidFill>
              <a:srgbClr val="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300"/>
              </a:spcBef>
              <a:spcAft>
                <a:spcPts val="300"/>
              </a:spcAft>
              <a:buClr>
                <a:srgbClr val="FFFFFF"/>
              </a:buClr>
              <a:buSzTx/>
              <a:buFontTx/>
              <a:buNone/>
              <a:tabLst/>
              <a:defRPr/>
            </a:pPr>
            <a:r>
              <a:rPr kumimoji="0" lang="en-US" sz="1200" b="0" i="0" u="none" strike="noStrike" kern="0" cap="none" spc="0" normalizeH="0" baseline="0" noProof="0" dirty="0">
                <a:ln>
                  <a:noFill/>
                </a:ln>
                <a:solidFill>
                  <a:schemeClr val="bg1"/>
                </a:solidFill>
                <a:effectLst/>
                <a:uLnTx/>
                <a:uFillTx/>
              </a:rPr>
              <a:t>Self-efficacy</a:t>
            </a:r>
          </a:p>
        </p:txBody>
      </p:sp>
      <p:sp>
        <p:nvSpPr>
          <p:cNvPr id="1038" name="Rectangle 1037">
            <a:extLst>
              <a:ext uri="{FF2B5EF4-FFF2-40B4-BE49-F238E27FC236}">
                <a16:creationId xmlns:a16="http://schemas.microsoft.com/office/drawing/2014/main" id="{950885A6-6945-43C7-D733-ABAFED2144B7}"/>
              </a:ext>
            </a:extLst>
          </p:cNvPr>
          <p:cNvSpPr>
            <a:spLocks/>
          </p:cNvSpPr>
          <p:nvPr/>
        </p:nvSpPr>
        <p:spPr>
          <a:xfrm>
            <a:off x="8680039" y="1903558"/>
            <a:ext cx="2474625" cy="249743"/>
          </a:xfrm>
          <a:prstGeom prst="rect">
            <a:avLst/>
          </a:prstGeom>
          <a:solidFill>
            <a:srgbClr val="FCCABA"/>
          </a:solidFill>
          <a:ln w="28575" cap="sq" cmpd="sng" algn="ctr">
            <a:solidFill>
              <a:srgbClr val="FFFFFF"/>
            </a:solidFill>
            <a:prstDash val="sysDash"/>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300"/>
              </a:spcBef>
              <a:spcAft>
                <a:spcPts val="300"/>
              </a:spcAft>
              <a:buClr>
                <a:srgbClr val="000000"/>
              </a:buClr>
              <a:buSzTx/>
              <a:buFontTx/>
              <a:buNone/>
              <a:tabLst/>
              <a:defRPr/>
            </a:pPr>
            <a:r>
              <a:rPr kumimoji="0" lang="en-US" sz="1200" b="0" i="0" u="none" strike="noStrike" kern="0" cap="none" spc="0" normalizeH="0" baseline="0" noProof="0" dirty="0">
                <a:ln>
                  <a:noFill/>
                </a:ln>
                <a:solidFill>
                  <a:srgbClr val="080808"/>
                </a:solidFill>
                <a:effectLst/>
                <a:uLnTx/>
                <a:uFillTx/>
              </a:rPr>
              <a:t>Burnout symptoms</a:t>
            </a:r>
          </a:p>
        </p:txBody>
      </p:sp>
      <p:sp>
        <p:nvSpPr>
          <p:cNvPr id="1039" name="Rectangle 1038">
            <a:extLst>
              <a:ext uri="{FF2B5EF4-FFF2-40B4-BE49-F238E27FC236}">
                <a16:creationId xmlns:a16="http://schemas.microsoft.com/office/drawing/2014/main" id="{BA02CB48-6B44-EFA9-5203-B8E1A6AA5EC1}"/>
              </a:ext>
            </a:extLst>
          </p:cNvPr>
          <p:cNvSpPr>
            <a:spLocks/>
          </p:cNvSpPr>
          <p:nvPr/>
        </p:nvSpPr>
        <p:spPr>
          <a:xfrm>
            <a:off x="8680039" y="2658442"/>
            <a:ext cx="2474625" cy="249743"/>
          </a:xfrm>
          <a:prstGeom prst="rect">
            <a:avLst/>
          </a:prstGeom>
          <a:solidFill>
            <a:srgbClr val="FCCABA"/>
          </a:solidFill>
          <a:ln w="28575" cap="sq" cmpd="sng" algn="ctr">
            <a:solidFill>
              <a:srgbClr val="FFFFFF"/>
            </a:solidFill>
            <a:prstDash val="sysDash"/>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300"/>
              </a:spcBef>
              <a:spcAft>
                <a:spcPts val="300"/>
              </a:spcAft>
              <a:buClr>
                <a:srgbClr val="000000"/>
              </a:buClr>
              <a:buSzTx/>
              <a:buFontTx/>
              <a:buNone/>
              <a:tabLst/>
              <a:defRPr/>
            </a:pPr>
            <a:r>
              <a:rPr kumimoji="0" lang="en-US" sz="1200" b="0" i="0" u="none" strike="noStrike" kern="0" cap="none" spc="0" normalizeH="0" baseline="0" noProof="0" dirty="0">
                <a:ln>
                  <a:noFill/>
                </a:ln>
                <a:solidFill>
                  <a:srgbClr val="080808"/>
                </a:solidFill>
                <a:effectLst/>
                <a:uLnTx/>
                <a:uFillTx/>
              </a:rPr>
              <a:t>Depression symptoms</a:t>
            </a:r>
          </a:p>
        </p:txBody>
      </p:sp>
      <p:sp>
        <p:nvSpPr>
          <p:cNvPr id="1040" name="Rectangle 1039">
            <a:extLst>
              <a:ext uri="{FF2B5EF4-FFF2-40B4-BE49-F238E27FC236}">
                <a16:creationId xmlns:a16="http://schemas.microsoft.com/office/drawing/2014/main" id="{26B0236E-0B57-9E0F-ADCC-E18363BBC019}"/>
              </a:ext>
            </a:extLst>
          </p:cNvPr>
          <p:cNvSpPr>
            <a:spLocks/>
          </p:cNvSpPr>
          <p:nvPr/>
        </p:nvSpPr>
        <p:spPr>
          <a:xfrm>
            <a:off x="8680039" y="3035885"/>
            <a:ext cx="2474625" cy="249743"/>
          </a:xfrm>
          <a:prstGeom prst="rect">
            <a:avLst/>
          </a:prstGeom>
          <a:solidFill>
            <a:srgbClr val="FCCABA"/>
          </a:solidFill>
          <a:ln w="28575" cap="sq" cmpd="sng" algn="ctr">
            <a:solidFill>
              <a:srgbClr val="FFFFFF"/>
            </a:solidFill>
            <a:prstDash val="sysDash"/>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300"/>
              </a:spcBef>
              <a:spcAft>
                <a:spcPts val="300"/>
              </a:spcAft>
              <a:buClr>
                <a:srgbClr val="000000"/>
              </a:buClr>
              <a:buSzTx/>
              <a:buFontTx/>
              <a:buNone/>
              <a:tabLst/>
              <a:defRPr/>
            </a:pPr>
            <a:r>
              <a:rPr kumimoji="0" lang="en-US" sz="1200" b="0" i="0" u="none" strike="noStrike" kern="0" cap="none" spc="0" normalizeH="0" baseline="0" noProof="0" dirty="0">
                <a:ln>
                  <a:noFill/>
                </a:ln>
                <a:solidFill>
                  <a:srgbClr val="080808"/>
                </a:solidFill>
                <a:effectLst/>
                <a:uLnTx/>
                <a:uFillTx/>
              </a:rPr>
              <a:t>Anxiety symptoms</a:t>
            </a:r>
          </a:p>
        </p:txBody>
      </p:sp>
      <p:sp>
        <p:nvSpPr>
          <p:cNvPr id="1041" name="Rectangle 1040">
            <a:extLst>
              <a:ext uri="{FF2B5EF4-FFF2-40B4-BE49-F238E27FC236}">
                <a16:creationId xmlns:a16="http://schemas.microsoft.com/office/drawing/2014/main" id="{AF4F1835-F0ED-56D4-3FEE-42507C4C4694}"/>
              </a:ext>
            </a:extLst>
          </p:cNvPr>
          <p:cNvSpPr>
            <a:spLocks/>
          </p:cNvSpPr>
          <p:nvPr/>
        </p:nvSpPr>
        <p:spPr>
          <a:xfrm>
            <a:off x="8680039" y="2281000"/>
            <a:ext cx="2474625" cy="249743"/>
          </a:xfrm>
          <a:prstGeom prst="rect">
            <a:avLst/>
          </a:prstGeom>
          <a:solidFill>
            <a:srgbClr val="FCCABA"/>
          </a:solidFill>
          <a:ln w="28575" cap="sq" cmpd="sng" algn="ctr">
            <a:solidFill>
              <a:srgbClr val="FFFFFF"/>
            </a:solidFill>
            <a:prstDash val="sysDash"/>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300"/>
              </a:spcBef>
              <a:spcAft>
                <a:spcPts val="300"/>
              </a:spcAft>
              <a:buClr>
                <a:srgbClr val="000000"/>
              </a:buClr>
              <a:buSzTx/>
              <a:buFontTx/>
              <a:buNone/>
              <a:tabLst/>
              <a:defRPr/>
            </a:pPr>
            <a:r>
              <a:rPr kumimoji="0" lang="en-US" sz="1200" b="0" i="0" u="none" strike="noStrike" kern="0" cap="none" spc="0" normalizeH="0" baseline="0" noProof="0" dirty="0">
                <a:ln>
                  <a:noFill/>
                </a:ln>
                <a:solidFill>
                  <a:srgbClr val="080808"/>
                </a:solidFill>
                <a:effectLst/>
                <a:uLnTx/>
                <a:uFillTx/>
              </a:rPr>
              <a:t>Distress</a:t>
            </a:r>
          </a:p>
        </p:txBody>
      </p:sp>
      <p:sp>
        <p:nvSpPr>
          <p:cNvPr id="1042" name="Rectangle 1041">
            <a:extLst>
              <a:ext uri="{FF2B5EF4-FFF2-40B4-BE49-F238E27FC236}">
                <a16:creationId xmlns:a16="http://schemas.microsoft.com/office/drawing/2014/main" id="{8E2D9E91-2CF6-450E-D7C4-9F425722D7AD}"/>
              </a:ext>
            </a:extLst>
          </p:cNvPr>
          <p:cNvSpPr>
            <a:spLocks/>
          </p:cNvSpPr>
          <p:nvPr/>
        </p:nvSpPr>
        <p:spPr>
          <a:xfrm>
            <a:off x="8680039" y="3684360"/>
            <a:ext cx="2474625" cy="249743"/>
          </a:xfrm>
          <a:prstGeom prst="rect">
            <a:avLst/>
          </a:prstGeom>
          <a:solidFill>
            <a:srgbClr val="FCCABA"/>
          </a:solidFill>
          <a:ln w="28575" cap="sq" cmpd="sng" algn="ctr">
            <a:solidFill>
              <a:srgbClr val="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300"/>
              </a:spcBef>
              <a:spcAft>
                <a:spcPts val="300"/>
              </a:spcAft>
              <a:buClr>
                <a:srgbClr val="000000"/>
              </a:buClr>
              <a:buSzTx/>
              <a:buFontTx/>
              <a:buNone/>
              <a:tabLst/>
              <a:defRPr/>
            </a:pPr>
            <a:r>
              <a:rPr kumimoji="0" lang="en-US" sz="1200" b="0" i="0" u="none" strike="noStrike" kern="0" cap="none" spc="0" normalizeH="0" baseline="0" noProof="0" dirty="0">
                <a:ln>
                  <a:noFill/>
                </a:ln>
                <a:solidFill>
                  <a:srgbClr val="080808"/>
                </a:solidFill>
                <a:effectLst/>
                <a:uLnTx/>
                <a:uFillTx/>
              </a:rPr>
              <a:t>Intent to leave</a:t>
            </a:r>
          </a:p>
        </p:txBody>
      </p:sp>
      <p:sp>
        <p:nvSpPr>
          <p:cNvPr id="1043" name="Rectangle 1042">
            <a:extLst>
              <a:ext uri="{FF2B5EF4-FFF2-40B4-BE49-F238E27FC236}">
                <a16:creationId xmlns:a16="http://schemas.microsoft.com/office/drawing/2014/main" id="{08AF80A1-19ED-E521-3814-892A54F7E1CF}"/>
              </a:ext>
            </a:extLst>
          </p:cNvPr>
          <p:cNvSpPr>
            <a:spLocks/>
          </p:cNvSpPr>
          <p:nvPr/>
        </p:nvSpPr>
        <p:spPr>
          <a:xfrm>
            <a:off x="8680039" y="4429478"/>
            <a:ext cx="2474625" cy="249743"/>
          </a:xfrm>
          <a:prstGeom prst="rect">
            <a:avLst/>
          </a:prstGeom>
          <a:solidFill>
            <a:srgbClr val="DDF0C8"/>
          </a:solidFill>
          <a:ln w="28575" cap="sq" cmpd="sng" algn="ctr">
            <a:solidFill>
              <a:srgbClr val="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300"/>
              </a:spcBef>
              <a:spcAft>
                <a:spcPts val="300"/>
              </a:spcAft>
              <a:buClr>
                <a:srgbClr val="000000"/>
              </a:buClr>
              <a:buSzTx/>
              <a:buFontTx/>
              <a:buNone/>
              <a:tabLst/>
              <a:defRPr/>
            </a:pPr>
            <a:r>
              <a:rPr kumimoji="0" lang="en-US" sz="1200" b="0" i="0" u="none" strike="noStrike" kern="0" cap="none" spc="0" normalizeH="0" baseline="0" noProof="0" dirty="0">
                <a:ln>
                  <a:noFill/>
                </a:ln>
                <a:solidFill>
                  <a:srgbClr val="080808"/>
                </a:solidFill>
                <a:effectLst/>
                <a:uLnTx/>
                <a:uFillTx/>
              </a:rPr>
              <a:t>Organisational advocacy</a:t>
            </a:r>
          </a:p>
        </p:txBody>
      </p:sp>
      <p:sp>
        <p:nvSpPr>
          <p:cNvPr id="1044" name="Rectangle 1043">
            <a:extLst>
              <a:ext uri="{FF2B5EF4-FFF2-40B4-BE49-F238E27FC236}">
                <a16:creationId xmlns:a16="http://schemas.microsoft.com/office/drawing/2014/main" id="{31FB0F61-BC6D-84DC-18D9-A0F828B6865B}"/>
              </a:ext>
            </a:extLst>
          </p:cNvPr>
          <p:cNvSpPr>
            <a:spLocks/>
          </p:cNvSpPr>
          <p:nvPr/>
        </p:nvSpPr>
        <p:spPr>
          <a:xfrm>
            <a:off x="8680039" y="4802038"/>
            <a:ext cx="2474625" cy="249743"/>
          </a:xfrm>
          <a:prstGeom prst="rect">
            <a:avLst/>
          </a:prstGeom>
          <a:solidFill>
            <a:srgbClr val="DDF0C8"/>
          </a:solidFill>
          <a:ln w="28575" cap="sq" cmpd="sng" algn="ctr">
            <a:solidFill>
              <a:srgbClr val="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300"/>
              </a:spcBef>
              <a:spcAft>
                <a:spcPts val="300"/>
              </a:spcAft>
              <a:buClr>
                <a:srgbClr val="000000"/>
              </a:buClr>
              <a:buSzTx/>
              <a:buFontTx/>
              <a:buNone/>
              <a:tabLst/>
              <a:defRPr/>
            </a:pPr>
            <a:r>
              <a:rPr kumimoji="0" lang="en-US" sz="1200" b="0" i="0" u="none" strike="noStrike" kern="0" cap="none" spc="0" normalizeH="0" baseline="0" noProof="0" dirty="0">
                <a:ln>
                  <a:noFill/>
                </a:ln>
                <a:solidFill>
                  <a:srgbClr val="080808"/>
                </a:solidFill>
                <a:effectLst/>
                <a:uLnTx/>
                <a:uFillTx/>
              </a:rPr>
              <a:t>Work satisfaction</a:t>
            </a:r>
          </a:p>
        </p:txBody>
      </p:sp>
      <p:sp>
        <p:nvSpPr>
          <p:cNvPr id="1045" name="Rectangle 1044">
            <a:extLst>
              <a:ext uri="{FF2B5EF4-FFF2-40B4-BE49-F238E27FC236}">
                <a16:creationId xmlns:a16="http://schemas.microsoft.com/office/drawing/2014/main" id="{93EDC112-8466-9548-5488-94AD9D114CFB}"/>
              </a:ext>
            </a:extLst>
          </p:cNvPr>
          <p:cNvSpPr>
            <a:spLocks/>
          </p:cNvSpPr>
          <p:nvPr/>
        </p:nvSpPr>
        <p:spPr>
          <a:xfrm>
            <a:off x="8680039" y="4056918"/>
            <a:ext cx="2474625" cy="249743"/>
          </a:xfrm>
          <a:prstGeom prst="rect">
            <a:avLst/>
          </a:prstGeom>
          <a:solidFill>
            <a:srgbClr val="DDF0C8"/>
          </a:solidFill>
          <a:ln w="28575" cap="sq" cmpd="sng" algn="ctr">
            <a:solidFill>
              <a:srgbClr val="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300"/>
              </a:spcBef>
              <a:spcAft>
                <a:spcPts val="300"/>
              </a:spcAft>
              <a:buClr>
                <a:srgbClr val="000000"/>
              </a:buClr>
              <a:buSzTx/>
              <a:buFontTx/>
              <a:buNone/>
              <a:tabLst/>
              <a:defRPr/>
            </a:pPr>
            <a:r>
              <a:rPr kumimoji="0" lang="en-US" sz="1200" b="0" i="0" u="none" strike="noStrike" kern="0" cap="none" spc="0" normalizeH="0" baseline="0" noProof="0" dirty="0">
                <a:ln>
                  <a:noFill/>
                </a:ln>
                <a:solidFill>
                  <a:srgbClr val="080808"/>
                </a:solidFill>
                <a:effectLst/>
                <a:uLnTx/>
                <a:uFillTx/>
              </a:rPr>
              <a:t>Work engagement</a:t>
            </a:r>
          </a:p>
        </p:txBody>
      </p:sp>
      <p:sp>
        <p:nvSpPr>
          <p:cNvPr id="1046" name="Rectangle 1045">
            <a:extLst>
              <a:ext uri="{FF2B5EF4-FFF2-40B4-BE49-F238E27FC236}">
                <a16:creationId xmlns:a16="http://schemas.microsoft.com/office/drawing/2014/main" id="{23C8809D-9F0D-1EA8-B12E-F8F036E99E50}"/>
              </a:ext>
            </a:extLst>
          </p:cNvPr>
          <p:cNvSpPr>
            <a:spLocks/>
          </p:cNvSpPr>
          <p:nvPr/>
        </p:nvSpPr>
        <p:spPr>
          <a:xfrm rot="16200000">
            <a:off x="7860844" y="2468925"/>
            <a:ext cx="1373169" cy="243435"/>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
                <a:srgbClr val="FFFFFF"/>
              </a:buClr>
              <a:buSzTx/>
              <a:buFontTx/>
              <a:buNone/>
              <a:tabLst/>
              <a:defRPr/>
            </a:pPr>
            <a:r>
              <a:rPr kumimoji="0" lang="en-US" sz="1200" b="0" i="1" u="none" strike="noStrike" kern="0" cap="none" spc="0" normalizeH="0" baseline="0" noProof="0" dirty="0">
                <a:ln>
                  <a:noFill/>
                </a:ln>
                <a:solidFill>
                  <a:srgbClr val="080808"/>
                </a:solidFill>
                <a:effectLst/>
                <a:uLnTx/>
                <a:uFillTx/>
              </a:rPr>
              <a:t>Health-related</a:t>
            </a:r>
          </a:p>
        </p:txBody>
      </p:sp>
      <p:sp>
        <p:nvSpPr>
          <p:cNvPr id="1047" name="Rectangle 1046">
            <a:extLst>
              <a:ext uri="{FF2B5EF4-FFF2-40B4-BE49-F238E27FC236}">
                <a16:creationId xmlns:a16="http://schemas.microsoft.com/office/drawing/2014/main" id="{7FB9A757-3D0A-EC9F-ECDA-8FC0A354A95F}"/>
              </a:ext>
            </a:extLst>
          </p:cNvPr>
          <p:cNvSpPr>
            <a:spLocks/>
          </p:cNvSpPr>
          <p:nvPr/>
        </p:nvSpPr>
        <p:spPr>
          <a:xfrm rot="16200000">
            <a:off x="7860843" y="4287881"/>
            <a:ext cx="1373169" cy="243435"/>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
                <a:srgbClr val="FFFFFF"/>
              </a:buClr>
              <a:buSzTx/>
              <a:buFontTx/>
              <a:buNone/>
              <a:tabLst/>
              <a:defRPr/>
            </a:pPr>
            <a:r>
              <a:rPr kumimoji="0" lang="en-US" sz="1200" b="0" i="1" u="none" strike="noStrike" kern="0" cap="none" spc="0" normalizeH="0" baseline="0" noProof="0" dirty="0">
                <a:ln>
                  <a:noFill/>
                </a:ln>
                <a:solidFill>
                  <a:srgbClr val="080808"/>
                </a:solidFill>
                <a:effectLst/>
                <a:uLnTx/>
                <a:uFillTx/>
              </a:rPr>
              <a:t>Work-related</a:t>
            </a:r>
          </a:p>
        </p:txBody>
      </p:sp>
      <p:sp>
        <p:nvSpPr>
          <p:cNvPr id="1057" name="Rectangle 1056">
            <a:extLst>
              <a:ext uri="{FF2B5EF4-FFF2-40B4-BE49-F238E27FC236}">
                <a16:creationId xmlns:a16="http://schemas.microsoft.com/office/drawing/2014/main" id="{3B1FD4B9-F100-6263-E9E3-51929C8804DA}"/>
              </a:ext>
            </a:extLst>
          </p:cNvPr>
          <p:cNvSpPr/>
          <p:nvPr/>
        </p:nvSpPr>
        <p:spPr>
          <a:xfrm>
            <a:off x="1073041" y="5347255"/>
            <a:ext cx="10075025" cy="297678"/>
          </a:xfrm>
          <a:prstGeom prst="rect">
            <a:avLst/>
          </a:prstGeom>
          <a:solidFill>
            <a:srgbClr val="FFFFFF">
              <a:lumMod val="85000"/>
            </a:srgbClr>
          </a:solidFill>
          <a:ln w="6350" cap="sq" cmpd="sng" algn="ctr">
            <a:solidFill>
              <a:srgbClr val="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
                <a:srgbClr val="000000"/>
              </a:buClr>
              <a:buSzTx/>
              <a:buFontTx/>
              <a:buNone/>
              <a:tabLst/>
              <a:defRPr/>
            </a:pPr>
            <a:r>
              <a:rPr kumimoji="0" lang="en-GB" sz="1400" b="1" i="0" u="none" strike="noStrike" kern="0" cap="none" spc="0" normalizeH="0" baseline="0" noProof="0" dirty="0">
                <a:ln>
                  <a:noFill/>
                </a:ln>
                <a:solidFill>
                  <a:srgbClr val="080808"/>
                </a:solidFill>
                <a:effectLst/>
                <a:uLnTx/>
                <a:uFillTx/>
                <a:latin typeface="+mj-lt"/>
                <a:ea typeface="Calibri" panose="020F0502020204030204" pitchFamily="34" charset="0"/>
              </a:rPr>
              <a:t>Survey of 15,000 employees and 1,000 HR decision-makers in 15 countries</a:t>
            </a:r>
            <a:endParaRPr kumimoji="0" lang="en-US" sz="1400" b="1" i="0" u="none" strike="noStrike" kern="0" cap="none" spc="0" normalizeH="0" baseline="0" noProof="0" dirty="0">
              <a:ln>
                <a:noFill/>
              </a:ln>
              <a:solidFill>
                <a:srgbClr val="080808"/>
              </a:solidFill>
              <a:effectLst/>
              <a:uLnTx/>
              <a:uFillTx/>
              <a:latin typeface="+mj-lt"/>
            </a:endParaRPr>
          </a:p>
        </p:txBody>
      </p:sp>
      <p:sp>
        <p:nvSpPr>
          <p:cNvPr id="530" name="5. Source">
            <a:extLst>
              <a:ext uri="{FF2B5EF4-FFF2-40B4-BE49-F238E27FC236}">
                <a16:creationId xmlns:a16="http://schemas.microsoft.com/office/drawing/2014/main" id="{9D86AF0C-6F57-45CC-BE6A-387ACCDF1E25}"/>
              </a:ext>
            </a:extLst>
          </p:cNvPr>
          <p:cNvSpPr txBox="1">
            <a:spLocks/>
          </p:cNvSpPr>
          <p:nvPr>
            <p:custDataLst>
              <p:tags r:id="rId3"/>
            </p:custDataLst>
          </p:nvPr>
        </p:nvSpPr>
        <p:spPr>
          <a:xfrm>
            <a:off x="2969296" y="5881799"/>
            <a:ext cx="5853004" cy="123111"/>
          </a:xfrm>
          <a:prstGeom prst="rect">
            <a:avLst/>
          </a:prstGeom>
          <a:noFill/>
        </p:spPr>
        <p:txBody>
          <a:bodyPr vert="horz" wrap="square" lIns="0" tIns="0" rIns="0" bIns="0" rtlCol="0" anchor="b" anchorCtr="0">
            <a:spAutoFit/>
          </a:bodyPr>
          <a:lstStyle/>
          <a:p>
            <a:r>
              <a:rPr lang="en-US" sz="800" dirty="0">
                <a:solidFill>
                  <a:schemeClr val="accent6"/>
                </a:solidFill>
              </a:rPr>
              <a:t>Source: McKinsey Health Institute Employee Mental Health and Well-being Survey 2022 (n= 14,509)</a:t>
            </a:r>
            <a:endParaRPr lang="en-GB" sz="800" dirty="0">
              <a:solidFill>
                <a:schemeClr val="accent6"/>
              </a:solidFill>
            </a:endParaRPr>
          </a:p>
        </p:txBody>
      </p:sp>
      <p:sp>
        <p:nvSpPr>
          <p:cNvPr id="527" name="object 22">
            <a:extLst>
              <a:ext uri="{FF2B5EF4-FFF2-40B4-BE49-F238E27FC236}">
                <a16:creationId xmlns:a16="http://schemas.microsoft.com/office/drawing/2014/main" id="{F02EAAD5-4CE0-4776-B244-DFD6E04ED7A7}"/>
              </a:ext>
            </a:extLst>
          </p:cNvPr>
          <p:cNvSpPr/>
          <p:nvPr/>
        </p:nvSpPr>
        <p:spPr>
          <a:xfrm>
            <a:off x="468007" y="5737949"/>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a:p>
        </p:txBody>
      </p:sp>
      <p:pic>
        <p:nvPicPr>
          <p:cNvPr id="533" name="Picture 532">
            <a:extLst>
              <a:ext uri="{FF2B5EF4-FFF2-40B4-BE49-F238E27FC236}">
                <a16:creationId xmlns:a16="http://schemas.microsoft.com/office/drawing/2014/main" id="{CE535CE2-EC2B-453E-B3A9-666A8BD40C5E}"/>
              </a:ext>
            </a:extLst>
          </p:cNvPr>
          <p:cNvPicPr>
            <a:picLocks noChangeAspect="1"/>
          </p:cNvPicPr>
          <p:nvPr/>
        </p:nvPicPr>
        <p:blipFill>
          <a:blip r:embed="rId13"/>
          <a:stretch>
            <a:fillRect/>
          </a:stretch>
        </p:blipFill>
        <p:spPr>
          <a:xfrm>
            <a:off x="8660129" y="5931015"/>
            <a:ext cx="2216241" cy="713065"/>
          </a:xfrm>
          <a:prstGeom prst="rect">
            <a:avLst/>
          </a:prstGeom>
        </p:spPr>
      </p:pic>
    </p:spTree>
    <p:extLst>
      <p:ext uri="{BB962C8B-B14F-4D97-AF65-F5344CB8AC3E}">
        <p14:creationId xmlns:p14="http://schemas.microsoft.com/office/powerpoint/2010/main" val="3161650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A0F1F2-9505-40D1-9ECA-21D75BD8958E}"/>
              </a:ext>
            </a:extLst>
          </p:cNvPr>
          <p:cNvGraphicFramePr>
            <a:graphicFrameLocks noChangeAspect="1"/>
          </p:cNvGraphicFramePr>
          <p:nvPr>
            <p:custDataLst>
              <p:tags r:id="rId1"/>
            </p:custDataLst>
            <p:extLst>
              <p:ext uri="{D42A27DB-BD31-4B8C-83A1-F6EECF244321}">
                <p14:modId xmlns:p14="http://schemas.microsoft.com/office/powerpoint/2010/main" val="2008642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384" imgH="384" progId="TCLayout.ActiveDocument.1">
                  <p:embed/>
                </p:oleObj>
              </mc:Choice>
              <mc:Fallback>
                <p:oleObj name="think-cell Slide" r:id="rId10" imgW="384" imgH="384" progId="TCLayout.ActiveDocument.1">
                  <p:embed/>
                  <p:pic>
                    <p:nvPicPr>
                      <p:cNvPr id="6" name="Object 5" hidden="1">
                        <a:extLst>
                          <a:ext uri="{FF2B5EF4-FFF2-40B4-BE49-F238E27FC236}">
                            <a16:creationId xmlns:a16="http://schemas.microsoft.com/office/drawing/2014/main" id="{E3A0F1F2-9505-40D1-9ECA-21D75BD8958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C4AD2EFB-56E7-BBD2-3592-E9C680C19059}"/>
              </a:ext>
            </a:extLst>
          </p:cNvPr>
          <p:cNvSpPr>
            <a:spLocks noGrp="1"/>
          </p:cNvSpPr>
          <p:nvPr>
            <p:ph type="body" sz="half" idx="12"/>
          </p:nvPr>
        </p:nvSpPr>
        <p:spPr>
          <a:xfrm>
            <a:off x="480047" y="369294"/>
            <a:ext cx="11131751" cy="954107"/>
          </a:xfrm>
        </p:spPr>
        <p:txBody>
          <a:bodyPr>
            <a:noAutofit/>
          </a:bodyPr>
          <a:lstStyle/>
          <a:p>
            <a:pPr>
              <a:lnSpc>
                <a:spcPct val="100000"/>
              </a:lnSpc>
            </a:pPr>
            <a:r>
              <a:rPr kumimoji="0" lang="en-GB" strike="noStrike" kern="1200" spc="0" normalizeH="0" noProof="0" dirty="0">
                <a:ln w="6350" cap="flat">
                  <a:noFill/>
                  <a:miter lim="800000"/>
                </a:ln>
                <a:effectLst/>
                <a:uLnTx/>
                <a:uFillTx/>
              </a:rPr>
              <a:t>As you design your interventions, start with the most pressing issues to maximise impact</a:t>
            </a:r>
            <a:endParaRPr lang="en-GB" dirty="0"/>
          </a:p>
        </p:txBody>
      </p:sp>
      <p:sp>
        <p:nvSpPr>
          <p:cNvPr id="130" name="TextBox 129">
            <a:extLst>
              <a:ext uri="{FF2B5EF4-FFF2-40B4-BE49-F238E27FC236}">
                <a16:creationId xmlns:a16="http://schemas.microsoft.com/office/drawing/2014/main" id="{7E197564-73CD-A708-7827-064C1E4A06DA}"/>
              </a:ext>
            </a:extLst>
          </p:cNvPr>
          <p:cNvSpPr txBox="1">
            <a:spLocks/>
          </p:cNvSpPr>
          <p:nvPr>
            <p:custDataLst>
              <p:tags r:id="rId2"/>
            </p:custDataLst>
          </p:nvPr>
        </p:nvSpPr>
        <p:spPr>
          <a:xfrm>
            <a:off x="9150645" y="1496109"/>
            <a:ext cx="2520451" cy="399801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Clr>
                <a:schemeClr val="tx1"/>
              </a:buClr>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6pPr>
            <a:lvl7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7pPr>
            <a:lvl8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8pPr>
            <a:lvl9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9pPr>
          </a:lstStyle>
          <a:p>
            <a:pPr marL="0" marR="0" lvl="0" indent="0" defTabSz="914400" eaLnBrk="1" fontAlgn="auto" latinLnBrk="0" hangingPunct="1">
              <a:lnSpc>
                <a:spcPct val="100000"/>
              </a:lnSpc>
              <a:spcBef>
                <a:spcPct val="60000"/>
              </a:spcBef>
              <a:spcAft>
                <a:spcPts val="300"/>
              </a:spcAft>
              <a:buClr>
                <a:srgbClr val="FFFFFF"/>
              </a:buClr>
              <a:buSzTx/>
              <a:buFont typeface="Segoe UI" panose="020B0502040204020203" pitchFamily="34" charset="0"/>
              <a:buChar char="​"/>
              <a:tabLst/>
              <a:defRPr/>
            </a:pPr>
            <a:r>
              <a:rPr kumimoji="0" lang="en-US" sz="1400" b="0" i="0" u="none" strike="noStrike" kern="0" cap="none" spc="0" normalizeH="0" baseline="0" noProof="0" dirty="0">
                <a:ln>
                  <a:noFill/>
                </a:ln>
                <a:solidFill>
                  <a:srgbClr val="080808"/>
                </a:solidFill>
                <a:effectLst/>
                <a:uLnTx/>
                <a:uFillTx/>
                <a:latin typeface="Arial "/>
              </a:rPr>
              <a:t>Our research points to some </a:t>
            </a:r>
            <a:r>
              <a:rPr kumimoji="0" lang="en-US" sz="1400" b="1" i="0" u="none" strike="noStrike" kern="0" cap="none" spc="0" normalizeH="0" baseline="0" noProof="0" dirty="0">
                <a:ln>
                  <a:noFill/>
                </a:ln>
                <a:solidFill>
                  <a:srgbClr val="080808"/>
                </a:solidFill>
                <a:effectLst/>
                <a:uLnTx/>
                <a:uFillTx/>
                <a:latin typeface="Arial "/>
              </a:rPr>
              <a:t>“non-negotiable” workplace factors to prioritise </a:t>
            </a:r>
            <a:r>
              <a:rPr kumimoji="0" lang="en-US" sz="1400" b="0" i="0" u="none" strike="noStrike" kern="0" cap="none" spc="0" normalizeH="0" baseline="0" noProof="0" dirty="0">
                <a:ln>
                  <a:noFill/>
                </a:ln>
                <a:solidFill>
                  <a:srgbClr val="080808"/>
                </a:solidFill>
                <a:effectLst/>
                <a:uLnTx/>
                <a:uFillTx/>
                <a:latin typeface="Arial "/>
              </a:rPr>
              <a:t>when selecting an employee wellbeing intervention portfolio</a:t>
            </a:r>
          </a:p>
          <a:p>
            <a:pPr marL="0" marR="0" lvl="0" indent="0" defTabSz="914400" eaLnBrk="1" fontAlgn="auto" latinLnBrk="0" hangingPunct="1">
              <a:lnSpc>
                <a:spcPct val="100000"/>
              </a:lnSpc>
              <a:spcBef>
                <a:spcPct val="60000"/>
              </a:spcBef>
              <a:spcAft>
                <a:spcPts val="300"/>
              </a:spcAft>
              <a:buClr>
                <a:srgbClr val="FFFFFF"/>
              </a:buClr>
              <a:buSzTx/>
              <a:buFont typeface="Segoe UI" panose="020B0502040204020203" pitchFamily="34" charset="0"/>
              <a:buChar char="​"/>
              <a:tabLst/>
              <a:defRPr/>
            </a:pPr>
            <a:r>
              <a:rPr kumimoji="0" lang="en-US" sz="1400" b="0" i="0" u="none" strike="noStrike" kern="0" cap="none" spc="0" normalizeH="0" baseline="0" noProof="0" dirty="0">
                <a:ln>
                  <a:noFill/>
                </a:ln>
                <a:solidFill>
                  <a:srgbClr val="080808"/>
                </a:solidFill>
                <a:effectLst/>
                <a:uLnTx/>
                <a:uFillTx/>
                <a:latin typeface="Arial "/>
              </a:rPr>
              <a:t>Critical factors also happen to be the </a:t>
            </a:r>
            <a:r>
              <a:rPr kumimoji="0" lang="en-US" sz="1400" b="1" i="0" u="none" strike="noStrike" kern="0" cap="none" spc="0" normalizeH="0" baseline="0" noProof="0" dirty="0">
                <a:ln>
                  <a:noFill/>
                </a:ln>
                <a:solidFill>
                  <a:srgbClr val="080808"/>
                </a:solidFill>
                <a:effectLst/>
                <a:uLnTx/>
                <a:uFillTx/>
                <a:latin typeface="Arial "/>
              </a:rPr>
              <a:t>most challenging to implement</a:t>
            </a:r>
            <a:r>
              <a:rPr kumimoji="0" lang="en-US" sz="1400" b="0" i="0" u="none" strike="noStrike" kern="0" cap="none" spc="0" normalizeH="0" baseline="0" noProof="0" dirty="0">
                <a:ln>
                  <a:noFill/>
                </a:ln>
                <a:solidFill>
                  <a:srgbClr val="080808"/>
                </a:solidFill>
                <a:effectLst/>
                <a:uLnTx/>
                <a:uFillTx/>
                <a:latin typeface="Arial "/>
              </a:rPr>
              <a:t>, as they relate to workplace relationships and underlying culture</a:t>
            </a:r>
          </a:p>
          <a:p>
            <a:pPr marL="0" marR="0" lvl="0" indent="0" defTabSz="914400" eaLnBrk="1" fontAlgn="auto" latinLnBrk="0" hangingPunct="1">
              <a:lnSpc>
                <a:spcPct val="100000"/>
              </a:lnSpc>
              <a:spcBef>
                <a:spcPct val="60000"/>
              </a:spcBef>
              <a:spcAft>
                <a:spcPts val="300"/>
              </a:spcAft>
              <a:buClr>
                <a:srgbClr val="FFFFFF"/>
              </a:buClr>
              <a:buSzTx/>
              <a:buFont typeface="Segoe UI" panose="020B0502040204020203" pitchFamily="34" charset="0"/>
              <a:buChar char="​"/>
              <a:tabLst/>
              <a:defRPr/>
            </a:pPr>
            <a:r>
              <a:rPr kumimoji="0" lang="en-US" sz="1400" b="1" i="0" u="none" strike="noStrike" kern="0" cap="none" spc="0" normalizeH="0" baseline="0" noProof="0" dirty="0">
                <a:ln>
                  <a:noFill/>
                </a:ln>
                <a:solidFill>
                  <a:srgbClr val="080808"/>
                </a:solidFill>
                <a:effectLst/>
                <a:uLnTx/>
                <a:uFillTx/>
                <a:latin typeface="Arial "/>
              </a:rPr>
              <a:t>Absence of </a:t>
            </a:r>
            <a:r>
              <a:rPr lang="en-US" sz="1400" b="1" kern="0" dirty="0">
                <a:solidFill>
                  <a:srgbClr val="080808"/>
                </a:solidFill>
                <a:latin typeface="Arial "/>
              </a:rPr>
              <a:t>negative</a:t>
            </a:r>
            <a:r>
              <a:rPr kumimoji="0" lang="en-US" sz="1400" b="1" i="0" u="none" strike="noStrike" kern="0" cap="none" spc="0" normalizeH="0" baseline="0" noProof="0" dirty="0">
                <a:ln>
                  <a:noFill/>
                </a:ln>
                <a:solidFill>
                  <a:srgbClr val="080808"/>
                </a:solidFill>
                <a:effectLst/>
                <a:uLnTx/>
                <a:uFillTx/>
                <a:latin typeface="Arial "/>
              </a:rPr>
              <a:t> </a:t>
            </a:r>
            <a:r>
              <a:rPr lang="en-US" sz="1400" b="1" kern="0" dirty="0">
                <a:solidFill>
                  <a:srgbClr val="080808"/>
                </a:solidFill>
                <a:latin typeface="Arial "/>
              </a:rPr>
              <a:t>w</a:t>
            </a:r>
            <a:r>
              <a:rPr kumimoji="0" lang="en-US" sz="1400" b="1" i="0" u="none" strike="noStrike" kern="0" cap="none" spc="0" normalizeH="0" baseline="0" noProof="0" dirty="0" err="1">
                <a:ln>
                  <a:noFill/>
                </a:ln>
                <a:solidFill>
                  <a:srgbClr val="080808"/>
                </a:solidFill>
                <a:effectLst/>
                <a:uLnTx/>
                <a:uFillTx/>
                <a:latin typeface="Arial "/>
              </a:rPr>
              <a:t>orkplace</a:t>
            </a:r>
            <a:r>
              <a:rPr kumimoji="0" lang="en-US" sz="1400" b="1" i="0" u="none" strike="noStrike" kern="0" cap="none" spc="0" normalizeH="0" baseline="0" noProof="0" dirty="0">
                <a:ln>
                  <a:noFill/>
                </a:ln>
                <a:solidFill>
                  <a:srgbClr val="080808"/>
                </a:solidFill>
                <a:effectLst/>
                <a:uLnTx/>
                <a:uFillTx/>
                <a:latin typeface="Arial "/>
              </a:rPr>
              <a:t> </a:t>
            </a:r>
            <a:r>
              <a:rPr lang="en-US" sz="1400" b="1" kern="0" dirty="0">
                <a:solidFill>
                  <a:srgbClr val="080808"/>
                </a:solidFill>
                <a:latin typeface="Arial "/>
              </a:rPr>
              <a:t>b</a:t>
            </a:r>
            <a:r>
              <a:rPr kumimoji="0" lang="en-US" sz="1400" b="1" i="0" u="none" strike="noStrike" kern="0" cap="none" spc="0" normalizeH="0" baseline="0" noProof="0" dirty="0" err="1">
                <a:ln>
                  <a:noFill/>
                </a:ln>
                <a:solidFill>
                  <a:srgbClr val="080808"/>
                </a:solidFill>
                <a:effectLst/>
                <a:uLnTx/>
                <a:uFillTx/>
                <a:latin typeface="Arial "/>
              </a:rPr>
              <a:t>ehaviour</a:t>
            </a:r>
            <a:r>
              <a:rPr kumimoji="0" lang="en-US" sz="1400" b="1" i="0" u="none" strike="noStrike" kern="0" cap="none" spc="0" normalizeH="0" baseline="0" noProof="0" dirty="0">
                <a:ln>
                  <a:noFill/>
                </a:ln>
                <a:solidFill>
                  <a:srgbClr val="080808"/>
                </a:solidFill>
                <a:effectLst/>
                <a:uLnTx/>
                <a:uFillTx/>
                <a:latin typeface="Arial "/>
              </a:rPr>
              <a:t> </a:t>
            </a:r>
            <a:r>
              <a:rPr kumimoji="0" lang="en-US" sz="1400" b="0" i="0" u="none" strike="noStrike" kern="0" cap="none" spc="0" normalizeH="0" baseline="0" noProof="0" dirty="0">
                <a:ln>
                  <a:noFill/>
                </a:ln>
                <a:solidFill>
                  <a:srgbClr val="080808"/>
                </a:solidFill>
                <a:effectLst/>
                <a:uLnTx/>
                <a:uFillTx/>
                <a:latin typeface="Arial "/>
              </a:rPr>
              <a:t>is particularly important due to inter-dependency with other factors and failing to address it can </a:t>
            </a:r>
            <a:r>
              <a:rPr kumimoji="0" lang="en-US" sz="1400" b="1" i="0" u="none" strike="noStrike" kern="0" cap="none" spc="0" normalizeH="0" baseline="0" noProof="0" dirty="0">
                <a:ln>
                  <a:noFill/>
                </a:ln>
                <a:solidFill>
                  <a:srgbClr val="080808"/>
                </a:solidFill>
                <a:effectLst/>
                <a:uLnTx/>
                <a:uFillTx/>
                <a:latin typeface="Arial "/>
              </a:rPr>
              <a:t>reduce the efficacy of other interventions</a:t>
            </a:r>
          </a:p>
        </p:txBody>
      </p:sp>
      <p:sp>
        <p:nvSpPr>
          <p:cNvPr id="79" name="4. Footnote">
            <a:extLst>
              <a:ext uri="{FF2B5EF4-FFF2-40B4-BE49-F238E27FC236}">
                <a16:creationId xmlns:a16="http://schemas.microsoft.com/office/drawing/2014/main" id="{ECBC1D3E-40FF-45E0-9578-5DE910AE8B22}"/>
              </a:ext>
            </a:extLst>
          </p:cNvPr>
          <p:cNvSpPr txBox="1">
            <a:spLocks/>
          </p:cNvSpPr>
          <p:nvPr>
            <p:custDataLst>
              <p:tags r:id="rId3"/>
            </p:custDataLst>
          </p:nvPr>
        </p:nvSpPr>
        <p:spPr>
          <a:xfrm>
            <a:off x="2798667" y="5882457"/>
            <a:ext cx="5853004" cy="123111"/>
          </a:xfrm>
          <a:prstGeom prst="rect">
            <a:avLst/>
          </a:prstGeom>
          <a:noFill/>
        </p:spPr>
        <p:txBody>
          <a:bodyPr vert="horz" wrap="square" lIns="0" tIns="0" rIns="0" bIns="0" rtlCol="0" anchor="b" anchorCtr="0">
            <a:spAutoFit/>
          </a:bodyPr>
          <a:lstStyle/>
          <a:p>
            <a:pPr marL="203200" indent="-212725"/>
            <a:r>
              <a:rPr lang="en-US" sz="800" dirty="0">
                <a:solidFill>
                  <a:schemeClr val="bg1">
                    <a:lumMod val="50000"/>
                  </a:schemeClr>
                </a:solidFill>
              </a:rPr>
              <a:t>1.	Based on linear regression and relative importance analyses of workplace factors influencing employee outcomes</a:t>
            </a:r>
            <a:endParaRPr lang="en-NZ" sz="800" dirty="0">
              <a:solidFill>
                <a:schemeClr val="bg1">
                  <a:lumMod val="50000"/>
                </a:schemeClr>
              </a:solidFill>
            </a:endParaRPr>
          </a:p>
        </p:txBody>
      </p:sp>
      <p:sp>
        <p:nvSpPr>
          <p:cNvPr id="82" name="Rectangle 81">
            <a:extLst>
              <a:ext uri="{FF2B5EF4-FFF2-40B4-BE49-F238E27FC236}">
                <a16:creationId xmlns:a16="http://schemas.microsoft.com/office/drawing/2014/main" id="{86D0BE9A-DEAF-45D7-AB24-420B3BAEC2D5}"/>
              </a:ext>
            </a:extLst>
          </p:cNvPr>
          <p:cNvSpPr/>
          <p:nvPr/>
        </p:nvSpPr>
        <p:spPr>
          <a:xfrm>
            <a:off x="6118509" y="4297815"/>
            <a:ext cx="2278575" cy="1218331"/>
          </a:xfrm>
          <a:prstGeom prst="rect">
            <a:avLst/>
          </a:prstGeom>
          <a:solidFill>
            <a:srgbClr val="FFFFFF"/>
          </a:solidFill>
          <a:ln w="6350" cap="sq" cmpd="sng" algn="ctr">
            <a:solidFill>
              <a:srgbClr val="000000"/>
            </a:solidFill>
            <a:prstDash val="dash"/>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400" b="0" i="0" u="none" strike="noStrike" kern="0" cap="none" spc="0" normalizeH="0" baseline="0" noProof="0" dirty="0" err="1">
              <a:ln>
                <a:noFill/>
              </a:ln>
              <a:solidFill>
                <a:srgbClr val="051C2C"/>
              </a:solidFill>
              <a:effectLst/>
              <a:uLnTx/>
              <a:uFillTx/>
              <a:ea typeface="+mn-ea"/>
              <a:cs typeface="+mn-cs"/>
            </a:endParaRPr>
          </a:p>
        </p:txBody>
      </p:sp>
      <p:sp>
        <p:nvSpPr>
          <p:cNvPr id="89" name="Rectangle 88">
            <a:extLst>
              <a:ext uri="{FF2B5EF4-FFF2-40B4-BE49-F238E27FC236}">
                <a16:creationId xmlns:a16="http://schemas.microsoft.com/office/drawing/2014/main" id="{0101B893-1C3C-4341-BA87-64B5425D9C18}"/>
              </a:ext>
            </a:extLst>
          </p:cNvPr>
          <p:cNvSpPr>
            <a:spLocks/>
          </p:cNvSpPr>
          <p:nvPr/>
        </p:nvSpPr>
        <p:spPr>
          <a:xfrm>
            <a:off x="6112409" y="4297815"/>
            <a:ext cx="2284673" cy="389605"/>
          </a:xfrm>
          <a:prstGeom prst="rect">
            <a:avLst/>
          </a:prstGeom>
          <a:solidFill>
            <a:srgbClr val="FFFFFF">
              <a:lumMod val="85000"/>
            </a:srgbClr>
          </a:solidFill>
          <a:ln w="6350" cap="sq" cmpd="sng" algn="ctr">
            <a:solidFill>
              <a:srgbClr val="D9D9D9"/>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400" b="0" i="0" u="none" strike="noStrike" kern="0" cap="none" spc="0" normalizeH="0" baseline="0" noProof="0" dirty="0" err="1">
              <a:ln>
                <a:noFill/>
              </a:ln>
              <a:solidFill>
                <a:srgbClr val="051C2C"/>
              </a:solidFill>
              <a:effectLst/>
              <a:uLnTx/>
              <a:uFillTx/>
              <a:ea typeface="+mn-ea"/>
              <a:cs typeface="+mn-cs"/>
            </a:endParaRPr>
          </a:p>
        </p:txBody>
      </p:sp>
      <p:sp>
        <p:nvSpPr>
          <p:cNvPr id="46" name="Subtitle 24">
            <a:extLst>
              <a:ext uri="{FF2B5EF4-FFF2-40B4-BE49-F238E27FC236}">
                <a16:creationId xmlns:a16="http://schemas.microsoft.com/office/drawing/2014/main" id="{62F7EFE2-DA0B-8ABD-ECAA-C834499AB0B4}"/>
              </a:ext>
            </a:extLst>
          </p:cNvPr>
          <p:cNvSpPr txBox="1">
            <a:spLocks/>
          </p:cNvSpPr>
          <p:nvPr/>
        </p:nvSpPr>
        <p:spPr>
          <a:xfrm>
            <a:off x="573332" y="1345773"/>
            <a:ext cx="6926814" cy="253980"/>
          </a:xfrm>
          <a:prstGeom prst="rect">
            <a:avLst/>
          </a:prstGeom>
        </p:spPr>
        <p:txBody>
          <a:bodyPr vert="horz" lIns="0" tIns="0" rIns="0" bIns="0" rtlCol="0">
            <a:spAutoFit/>
          </a:bodyPr>
          <a:lstStyle>
            <a:lvl1pPr indent="0" defTabSz="885688">
              <a:lnSpc>
                <a:spcPct val="90000"/>
              </a:lnSpc>
              <a:spcBef>
                <a:spcPts val="969"/>
              </a:spcBef>
              <a:buFont typeface="Arial" panose="020B0604020202020204" pitchFamily="34" charset="0"/>
              <a:buNone/>
              <a:defRPr b="1">
                <a:solidFill>
                  <a:schemeClr val="bg2"/>
                </a:solidFill>
              </a:defRPr>
            </a:lvl1pPr>
            <a:lvl2pPr indent="0" defTabSz="885688">
              <a:lnSpc>
                <a:spcPct val="90000"/>
              </a:lnSpc>
              <a:spcBef>
                <a:spcPts val="484"/>
              </a:spcBef>
              <a:buFont typeface="Arial" panose="020B0604020202020204" pitchFamily="34" charset="0"/>
              <a:buNone/>
              <a:defRPr sz="1400"/>
            </a:lvl2pPr>
            <a:lvl3pPr indent="0" defTabSz="885688">
              <a:lnSpc>
                <a:spcPct val="90000"/>
              </a:lnSpc>
              <a:spcBef>
                <a:spcPts val="484"/>
              </a:spcBef>
              <a:buFont typeface="Arial" panose="020B0604020202020204" pitchFamily="34" charset="0"/>
              <a:buNone/>
              <a:defRPr sz="1200"/>
            </a:lvl3pPr>
            <a:lvl4pPr indent="0" defTabSz="885688">
              <a:lnSpc>
                <a:spcPct val="90000"/>
              </a:lnSpc>
              <a:spcBef>
                <a:spcPts val="484"/>
              </a:spcBef>
              <a:buFont typeface="Arial" panose="020B0604020202020204" pitchFamily="34" charset="0"/>
              <a:buNone/>
              <a:defRPr sz="1000"/>
            </a:lvl4pPr>
            <a:lvl5pPr indent="0" defTabSz="885688">
              <a:lnSpc>
                <a:spcPct val="90000"/>
              </a:lnSpc>
              <a:spcBef>
                <a:spcPts val="484"/>
              </a:spcBef>
              <a:buFont typeface="Arial" panose="020B0604020202020204" pitchFamily="34" charset="0"/>
              <a:buNone/>
              <a:defRPr sz="1000"/>
            </a:lvl5pPr>
            <a:lvl6pPr indent="0" defTabSz="885688">
              <a:lnSpc>
                <a:spcPct val="90000"/>
              </a:lnSpc>
              <a:spcBef>
                <a:spcPts val="484"/>
              </a:spcBef>
              <a:buFont typeface="Arial" panose="020B0604020202020204" pitchFamily="34" charset="0"/>
              <a:buNone/>
              <a:defRPr sz="1000"/>
            </a:lvl6pPr>
            <a:lvl7pPr indent="0" defTabSz="885688">
              <a:lnSpc>
                <a:spcPct val="90000"/>
              </a:lnSpc>
              <a:spcBef>
                <a:spcPts val="484"/>
              </a:spcBef>
              <a:buFont typeface="Arial" panose="020B0604020202020204" pitchFamily="34" charset="0"/>
              <a:buNone/>
              <a:defRPr sz="1000"/>
            </a:lvl7pPr>
            <a:lvl8pPr indent="0" defTabSz="885688">
              <a:lnSpc>
                <a:spcPct val="90000"/>
              </a:lnSpc>
              <a:spcBef>
                <a:spcPts val="484"/>
              </a:spcBef>
              <a:buFont typeface="Arial" panose="020B0604020202020204" pitchFamily="34" charset="0"/>
              <a:buNone/>
              <a:defRPr sz="1000"/>
            </a:lvl8pPr>
            <a:lvl9pPr indent="0" defTabSz="885688">
              <a:lnSpc>
                <a:spcPct val="90000"/>
              </a:lnSpc>
              <a:spcBef>
                <a:spcPts val="484"/>
              </a:spcBef>
              <a:buFont typeface="Arial" panose="020B0604020202020204" pitchFamily="34" charset="0"/>
              <a:buNone/>
              <a:defRPr sz="1000"/>
            </a:lvl9pPr>
          </a:lstStyle>
          <a:p>
            <a:r>
              <a:rPr lang="en-US" dirty="0">
                <a:latin typeface="+mj-lt"/>
                <a:sym typeface=""/>
              </a:rPr>
              <a:t>Relative variance explained by workplace factor</a:t>
            </a:r>
            <a:r>
              <a:rPr lang="en-US" baseline="30000" dirty="0">
                <a:latin typeface="+mj-lt"/>
                <a:sym typeface=""/>
              </a:rPr>
              <a:t>1</a:t>
            </a:r>
          </a:p>
        </p:txBody>
      </p:sp>
      <p:cxnSp>
        <p:nvCxnSpPr>
          <p:cNvPr id="81" name="Connector: Elbow 4">
            <a:extLst>
              <a:ext uri="{FF2B5EF4-FFF2-40B4-BE49-F238E27FC236}">
                <a16:creationId xmlns:a16="http://schemas.microsoft.com/office/drawing/2014/main" id="{6526C16B-0FC5-4541-9E71-869EEB607BC3}"/>
              </a:ext>
            </a:extLst>
          </p:cNvPr>
          <p:cNvCxnSpPr>
            <a:cxnSpLocks/>
          </p:cNvCxnSpPr>
          <p:nvPr/>
        </p:nvCxnSpPr>
        <p:spPr>
          <a:xfrm flipH="1">
            <a:off x="4244026" y="5537804"/>
            <a:ext cx="1" cy="6009"/>
          </a:xfrm>
          <a:prstGeom prst="straightConnector1">
            <a:avLst/>
          </a:prstGeom>
          <a:noFill/>
          <a:ln w="6350" cap="flat" cmpd="sng" algn="ctr">
            <a:solidFill>
              <a:srgbClr val="000000"/>
            </a:solidFill>
            <a:prstDash val="solid"/>
            <a:miter lim="800000"/>
            <a:tailEnd type="none"/>
          </a:ln>
          <a:effectLst/>
        </p:spPr>
      </p:cxnSp>
      <p:sp>
        <p:nvSpPr>
          <p:cNvPr id="83" name="TextBox 82">
            <a:extLst>
              <a:ext uri="{FF2B5EF4-FFF2-40B4-BE49-F238E27FC236}">
                <a16:creationId xmlns:a16="http://schemas.microsoft.com/office/drawing/2014/main" id="{1B7C2315-875F-4D7A-B3BA-0F967AA26F09}"/>
              </a:ext>
            </a:extLst>
          </p:cNvPr>
          <p:cNvSpPr txBox="1">
            <a:spLocks/>
          </p:cNvSpPr>
          <p:nvPr/>
        </p:nvSpPr>
        <p:spPr>
          <a:xfrm>
            <a:off x="6208130" y="4794610"/>
            <a:ext cx="917416" cy="27699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SzPct val="100000"/>
              <a:defRPr/>
            </a:pPr>
            <a:r>
              <a:rPr lang="en-US" sz="900" dirty="0">
                <a:solidFill>
                  <a:srgbClr val="000000"/>
                </a:solidFill>
                <a:latin typeface="Arial "/>
                <a:ea typeface="ＭＳ Ｐゴシック" panose="020B0600070205080204" pitchFamily="34" charset="-128"/>
                <a:sym typeface=""/>
              </a:rPr>
              <a:t>Organisational accountability</a:t>
            </a:r>
          </a:p>
        </p:txBody>
      </p:sp>
      <p:sp>
        <p:nvSpPr>
          <p:cNvPr id="84" name="Oval 83">
            <a:extLst>
              <a:ext uri="{FF2B5EF4-FFF2-40B4-BE49-F238E27FC236}">
                <a16:creationId xmlns:a16="http://schemas.microsoft.com/office/drawing/2014/main" id="{B26CA159-7618-4F62-B7FF-6AE773B5AFAA}"/>
              </a:ext>
            </a:extLst>
          </p:cNvPr>
          <p:cNvSpPr/>
          <p:nvPr/>
        </p:nvSpPr>
        <p:spPr>
          <a:xfrm>
            <a:off x="7795225" y="5088830"/>
            <a:ext cx="396000" cy="396000"/>
          </a:xfrm>
          <a:prstGeom prst="ellipse">
            <a:avLst/>
          </a:prstGeom>
          <a:solidFill>
            <a:srgbClr val="FFFFFF">
              <a:lumMod val="85000"/>
            </a:srgbClr>
          </a:solidFill>
          <a:ln w="6350" cap="sq" cmpd="sng" algn="ctr">
            <a:solidFill>
              <a:srgbClr val="FFFFFF"/>
            </a:solidFill>
            <a:prstDash val="solid"/>
            <a:miter lim="800000"/>
          </a:ln>
          <a:effectLst/>
        </p:spPr>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
              </a:rPr>
              <a:t>3%</a:t>
            </a:r>
          </a:p>
        </p:txBody>
      </p:sp>
      <p:sp>
        <p:nvSpPr>
          <p:cNvPr id="85" name="TextBox 84">
            <a:extLst>
              <a:ext uri="{FF2B5EF4-FFF2-40B4-BE49-F238E27FC236}">
                <a16:creationId xmlns:a16="http://schemas.microsoft.com/office/drawing/2014/main" id="{6A100E4A-A819-47A8-AD40-69D37EC9688B}"/>
              </a:ext>
            </a:extLst>
          </p:cNvPr>
          <p:cNvSpPr txBox="1">
            <a:spLocks/>
          </p:cNvSpPr>
          <p:nvPr/>
        </p:nvSpPr>
        <p:spPr>
          <a:xfrm>
            <a:off x="6208130" y="5181989"/>
            <a:ext cx="917416" cy="27699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SzPct val="100000"/>
              <a:defRPr/>
            </a:pPr>
            <a:r>
              <a:rPr lang="en-US" sz="900" dirty="0">
                <a:solidFill>
                  <a:srgbClr val="000000"/>
                </a:solidFill>
                <a:latin typeface="Arial "/>
                <a:ea typeface="ＭＳ Ｐゴシック" panose="020B0600070205080204" pitchFamily="34" charset="-128"/>
                <a:sym typeface=""/>
              </a:rPr>
              <a:t>Leadership commitment</a:t>
            </a:r>
          </a:p>
        </p:txBody>
      </p:sp>
      <p:sp>
        <p:nvSpPr>
          <p:cNvPr id="86" name="Oval 85">
            <a:extLst>
              <a:ext uri="{FF2B5EF4-FFF2-40B4-BE49-F238E27FC236}">
                <a16:creationId xmlns:a16="http://schemas.microsoft.com/office/drawing/2014/main" id="{3D48C0BA-8935-463A-909A-EF09F5E996A5}"/>
              </a:ext>
            </a:extLst>
          </p:cNvPr>
          <p:cNvSpPr/>
          <p:nvPr/>
        </p:nvSpPr>
        <p:spPr>
          <a:xfrm>
            <a:off x="7795225" y="4701451"/>
            <a:ext cx="396000" cy="396000"/>
          </a:xfrm>
          <a:prstGeom prst="ellipse">
            <a:avLst/>
          </a:prstGeom>
          <a:solidFill>
            <a:srgbClr val="FFFFFF">
              <a:lumMod val="85000"/>
            </a:srgbClr>
          </a:solidFill>
          <a:ln w="6350" cap="sq" cmpd="sng" algn="ctr">
            <a:solidFill>
              <a:srgbClr val="FFFFFF"/>
            </a:solidFill>
            <a:prstDash val="solid"/>
            <a:miter lim="800000"/>
          </a:ln>
          <a:effectLst/>
        </p:spPr>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
              </a:rPr>
              <a:t>3%</a:t>
            </a:r>
          </a:p>
        </p:txBody>
      </p:sp>
      <p:cxnSp>
        <p:nvCxnSpPr>
          <p:cNvPr id="87" name="Connector: Elbow 4">
            <a:extLst>
              <a:ext uri="{FF2B5EF4-FFF2-40B4-BE49-F238E27FC236}">
                <a16:creationId xmlns:a16="http://schemas.microsoft.com/office/drawing/2014/main" id="{3417549E-F90B-40F2-A506-D89CF4259B51}"/>
              </a:ext>
            </a:extLst>
          </p:cNvPr>
          <p:cNvCxnSpPr>
            <a:cxnSpLocks/>
          </p:cNvCxnSpPr>
          <p:nvPr/>
        </p:nvCxnSpPr>
        <p:spPr>
          <a:xfrm>
            <a:off x="7093741" y="5286830"/>
            <a:ext cx="553484" cy="0"/>
          </a:xfrm>
          <a:prstGeom prst="straightConnector1">
            <a:avLst/>
          </a:prstGeom>
          <a:noFill/>
          <a:ln w="6350" cap="flat" cmpd="sng" algn="ctr">
            <a:solidFill>
              <a:srgbClr val="000000"/>
            </a:solidFill>
            <a:prstDash val="solid"/>
            <a:miter lim="800000"/>
            <a:tailEnd type="none"/>
          </a:ln>
          <a:effectLst/>
        </p:spPr>
      </p:cxnSp>
      <p:cxnSp>
        <p:nvCxnSpPr>
          <p:cNvPr id="88" name="Connector: Elbow 4">
            <a:extLst>
              <a:ext uri="{FF2B5EF4-FFF2-40B4-BE49-F238E27FC236}">
                <a16:creationId xmlns:a16="http://schemas.microsoft.com/office/drawing/2014/main" id="{2D714C44-D941-440E-B5B5-2AF6D88CB3E7}"/>
              </a:ext>
            </a:extLst>
          </p:cNvPr>
          <p:cNvCxnSpPr>
            <a:cxnSpLocks/>
          </p:cNvCxnSpPr>
          <p:nvPr/>
        </p:nvCxnSpPr>
        <p:spPr>
          <a:xfrm flipH="1" flipV="1">
            <a:off x="7259268" y="4899451"/>
            <a:ext cx="356149" cy="0"/>
          </a:xfrm>
          <a:prstGeom prst="straightConnector1">
            <a:avLst/>
          </a:prstGeom>
          <a:noFill/>
          <a:ln w="6350" cap="flat" cmpd="sng" algn="ctr">
            <a:solidFill>
              <a:srgbClr val="000000"/>
            </a:solidFill>
            <a:prstDash val="solid"/>
            <a:miter lim="800000"/>
            <a:tailEnd type="none"/>
          </a:ln>
          <a:effectLst/>
        </p:spPr>
      </p:cxnSp>
      <p:sp>
        <p:nvSpPr>
          <p:cNvPr id="90" name="TextBox 89">
            <a:extLst>
              <a:ext uri="{FF2B5EF4-FFF2-40B4-BE49-F238E27FC236}">
                <a16:creationId xmlns:a16="http://schemas.microsoft.com/office/drawing/2014/main" id="{D684FD0B-B2AE-46EE-BFFF-A6893130B861}"/>
              </a:ext>
            </a:extLst>
          </p:cNvPr>
          <p:cNvSpPr txBox="1">
            <a:spLocks/>
          </p:cNvSpPr>
          <p:nvPr/>
        </p:nvSpPr>
        <p:spPr>
          <a:xfrm>
            <a:off x="6205079" y="4368572"/>
            <a:ext cx="2099333" cy="27699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300"/>
              </a:spcBef>
              <a:spcAft>
                <a:spcPts val="600"/>
              </a:spcAft>
              <a:buClrTx/>
              <a:buSzTx/>
              <a:buFont typeface="Segoe UI" panose="020B0502040204020203" pitchFamily="34" charset="0"/>
              <a:buChar char="​"/>
              <a:tabLst/>
              <a:defRPr/>
            </a:pPr>
            <a:r>
              <a:rPr kumimoji="0" lang="en-GB" sz="900" b="1" i="0" u="none" strike="noStrike" kern="0" cap="none" spc="0" normalizeH="0" baseline="0" noProof="0" dirty="0">
                <a:ln>
                  <a:noFill/>
                </a:ln>
                <a:solidFill>
                  <a:srgbClr val="080808"/>
                </a:solidFill>
                <a:effectLst/>
                <a:uLnTx/>
                <a:uFillTx/>
                <a:latin typeface="Arial "/>
              </a:rPr>
              <a:t>Enablers for successful intervention strategy </a:t>
            </a:r>
            <a:endParaRPr kumimoji="0" lang="en-US" sz="900" b="1" i="0" u="none" strike="noStrike" kern="0" cap="none" spc="0" normalizeH="0" baseline="0" noProof="0" dirty="0">
              <a:ln>
                <a:noFill/>
              </a:ln>
              <a:solidFill>
                <a:srgbClr val="080808"/>
              </a:solidFill>
              <a:effectLst/>
              <a:uLnTx/>
              <a:uFillTx/>
              <a:latin typeface="Arial "/>
            </a:endParaRPr>
          </a:p>
        </p:txBody>
      </p:sp>
      <p:sp>
        <p:nvSpPr>
          <p:cNvPr id="91" name="Oval 90">
            <a:extLst>
              <a:ext uri="{FF2B5EF4-FFF2-40B4-BE49-F238E27FC236}">
                <a16:creationId xmlns:a16="http://schemas.microsoft.com/office/drawing/2014/main" id="{4C5DA13D-3C60-4122-80D2-545E111B506E}"/>
              </a:ext>
            </a:extLst>
          </p:cNvPr>
          <p:cNvSpPr>
            <a:spLocks/>
          </p:cNvSpPr>
          <p:nvPr/>
        </p:nvSpPr>
        <p:spPr>
          <a:xfrm>
            <a:off x="661785" y="2647317"/>
            <a:ext cx="2606223" cy="2493406"/>
          </a:xfrm>
          <a:prstGeom prst="ellipse">
            <a:avLst/>
          </a:prstGeom>
          <a:solidFill>
            <a:srgbClr val="051C2C">
              <a:lumMod val="50000"/>
              <a:lumOff val="50000"/>
            </a:srgbClr>
          </a:solidFill>
          <a:ln w="6350" cap="sq" cmpd="sng" algn="ctr">
            <a:solidFill>
              <a:srgbClr val="FFFFFF"/>
            </a:solidFill>
            <a:prstDash val="solid"/>
            <a:miter lim="800000"/>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
              </a:rPr>
              <a:t>60%</a:t>
            </a:r>
          </a:p>
        </p:txBody>
      </p:sp>
      <p:sp>
        <p:nvSpPr>
          <p:cNvPr id="92" name="TextBox 91">
            <a:extLst>
              <a:ext uri="{FF2B5EF4-FFF2-40B4-BE49-F238E27FC236}">
                <a16:creationId xmlns:a16="http://schemas.microsoft.com/office/drawing/2014/main" id="{1F18C19E-9D32-406D-9769-AF7AD44784FD}"/>
              </a:ext>
            </a:extLst>
          </p:cNvPr>
          <p:cNvSpPr txBox="1">
            <a:spLocks/>
          </p:cNvSpPr>
          <p:nvPr/>
        </p:nvSpPr>
        <p:spPr>
          <a:xfrm>
            <a:off x="1055401" y="2326669"/>
            <a:ext cx="1818991" cy="27699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buSzPct val="100000"/>
              <a:defRPr/>
            </a:pPr>
            <a:r>
              <a:rPr lang="en-GB" sz="900" dirty="0">
                <a:solidFill>
                  <a:srgbClr val="000000"/>
                </a:solidFill>
                <a:latin typeface="Arial "/>
                <a:ea typeface="ＭＳ Ｐゴシック" panose="020B0600070205080204" pitchFamily="34" charset="-128"/>
                <a:sym typeface=""/>
              </a:rPr>
              <a:t>Absence of negative workplace behaviour</a:t>
            </a:r>
            <a:endParaRPr lang="en-US" sz="900" dirty="0">
              <a:solidFill>
                <a:srgbClr val="000000"/>
              </a:solidFill>
              <a:latin typeface="Arial "/>
              <a:ea typeface="ＭＳ Ｐゴシック" panose="020B0600070205080204" pitchFamily="34" charset="-128"/>
              <a:sym typeface=""/>
            </a:endParaRPr>
          </a:p>
        </p:txBody>
      </p:sp>
      <p:cxnSp>
        <p:nvCxnSpPr>
          <p:cNvPr id="93" name="Connector: Elbow 4">
            <a:extLst>
              <a:ext uri="{FF2B5EF4-FFF2-40B4-BE49-F238E27FC236}">
                <a16:creationId xmlns:a16="http://schemas.microsoft.com/office/drawing/2014/main" id="{518420B4-8046-4CCB-95A0-A095E0FD9173}"/>
              </a:ext>
            </a:extLst>
          </p:cNvPr>
          <p:cNvCxnSpPr>
            <a:cxnSpLocks/>
            <a:stCxn id="91" idx="0"/>
            <a:endCxn id="92" idx="2"/>
          </p:cNvCxnSpPr>
          <p:nvPr/>
        </p:nvCxnSpPr>
        <p:spPr>
          <a:xfrm flipV="1">
            <a:off x="1964897" y="2603668"/>
            <a:ext cx="0" cy="43649"/>
          </a:xfrm>
          <a:prstGeom prst="straightConnector1">
            <a:avLst/>
          </a:prstGeom>
          <a:noFill/>
          <a:ln w="6350" cap="flat" cmpd="sng" algn="ctr">
            <a:solidFill>
              <a:srgbClr val="000000"/>
            </a:solidFill>
            <a:prstDash val="solid"/>
            <a:miter lim="800000"/>
            <a:tailEnd type="none"/>
          </a:ln>
          <a:effectLst/>
        </p:spPr>
      </p:cxnSp>
      <p:cxnSp>
        <p:nvCxnSpPr>
          <p:cNvPr id="116" name="LineBasicDefault 7">
            <a:extLst>
              <a:ext uri="{FF2B5EF4-FFF2-40B4-BE49-F238E27FC236}">
                <a16:creationId xmlns:a16="http://schemas.microsoft.com/office/drawing/2014/main" id="{7EB1A86A-11F0-440B-A5E6-247F9AFE6AFF}"/>
              </a:ext>
            </a:extLst>
          </p:cNvPr>
          <p:cNvCxnSpPr>
            <a:cxnSpLocks/>
          </p:cNvCxnSpPr>
          <p:nvPr>
            <p:custDataLst>
              <p:tags r:id="rId4"/>
            </p:custDataLst>
          </p:nvPr>
        </p:nvCxnSpPr>
        <p:spPr>
          <a:xfrm>
            <a:off x="661785" y="2064133"/>
            <a:ext cx="2606223" cy="0"/>
          </a:xfrm>
          <a:prstGeom prst="straightConnector1">
            <a:avLst/>
          </a:prstGeom>
          <a:noFill/>
          <a:ln w="28575" cap="flat" cmpd="sng" algn="ctr">
            <a:solidFill>
              <a:srgbClr val="309CE7"/>
            </a:solidFill>
            <a:prstDash val="solid"/>
            <a:miter lim="800000"/>
            <a:tailEnd type="none"/>
          </a:ln>
          <a:effectLst/>
        </p:spPr>
      </p:cxnSp>
      <p:sp>
        <p:nvSpPr>
          <p:cNvPr id="120" name="TextBox 119">
            <a:extLst>
              <a:ext uri="{FF2B5EF4-FFF2-40B4-BE49-F238E27FC236}">
                <a16:creationId xmlns:a16="http://schemas.microsoft.com/office/drawing/2014/main" id="{C07D898F-6D37-423F-9392-08EC016C9C51}"/>
              </a:ext>
            </a:extLst>
          </p:cNvPr>
          <p:cNvSpPr txBox="1">
            <a:spLocks/>
          </p:cNvSpPr>
          <p:nvPr/>
        </p:nvSpPr>
        <p:spPr>
          <a:xfrm>
            <a:off x="779019" y="1846659"/>
            <a:ext cx="2371756" cy="400110"/>
          </a:xfrm>
          <a:prstGeom prst="rect">
            <a:avLst/>
          </a:prstGeom>
          <a:solidFill>
            <a:srgbClr val="FFFFFF"/>
          </a:solidFill>
        </p:spPr>
        <p:txBody>
          <a:bodyPr vert="horz" wrap="square" lIns="38100" tIns="38100" rIns="38100" bIns="38100" rtlCol="0" anchor="ctr">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buSzPct val="100000"/>
              <a:defRPr/>
            </a:pPr>
            <a:r>
              <a:rPr lang="en-GB" sz="1050" b="1" dirty="0">
                <a:solidFill>
                  <a:srgbClr val="080808"/>
                </a:solidFill>
                <a:latin typeface="Arial "/>
                <a:ea typeface="ＭＳ Ｐゴシック" panose="020B0600070205080204" pitchFamily="34" charset="-128"/>
                <a:sym typeface=""/>
              </a:rPr>
              <a:t>Fix what’s broken; mitigate downside risk of negative outcomes</a:t>
            </a:r>
            <a:endParaRPr lang="en-US" sz="1050" b="1" dirty="0">
              <a:solidFill>
                <a:srgbClr val="080808"/>
              </a:solidFill>
              <a:latin typeface="Arial "/>
              <a:ea typeface="ＭＳ Ｐゴシック" panose="020B0600070205080204" pitchFamily="34" charset="-128"/>
              <a:sym typeface=""/>
            </a:endParaRPr>
          </a:p>
        </p:txBody>
      </p:sp>
      <p:sp>
        <p:nvSpPr>
          <p:cNvPr id="95" name="TextBox 94">
            <a:extLst>
              <a:ext uri="{FF2B5EF4-FFF2-40B4-BE49-F238E27FC236}">
                <a16:creationId xmlns:a16="http://schemas.microsoft.com/office/drawing/2014/main" id="{7CEE1671-6819-4E31-B36C-A4AE64510547}"/>
              </a:ext>
            </a:extLst>
          </p:cNvPr>
          <p:cNvSpPr txBox="1">
            <a:spLocks/>
          </p:cNvSpPr>
          <p:nvPr/>
        </p:nvSpPr>
        <p:spPr>
          <a:xfrm>
            <a:off x="4805471" y="3160359"/>
            <a:ext cx="1030905" cy="27699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buSzPct val="100000"/>
              <a:defRPr/>
            </a:pPr>
            <a:r>
              <a:rPr lang="en-US" sz="900" dirty="0">
                <a:solidFill>
                  <a:srgbClr val="000000"/>
                </a:solidFill>
                <a:latin typeface="Arial "/>
                <a:ea typeface="ＭＳ Ｐゴシック" panose="020B0600070205080204" pitchFamily="34" charset="-128"/>
                <a:sym typeface=""/>
              </a:rPr>
              <a:t>Supportive growth environment</a:t>
            </a:r>
          </a:p>
        </p:txBody>
      </p:sp>
      <p:sp>
        <p:nvSpPr>
          <p:cNvPr id="96" name="Oval 95">
            <a:extLst>
              <a:ext uri="{FF2B5EF4-FFF2-40B4-BE49-F238E27FC236}">
                <a16:creationId xmlns:a16="http://schemas.microsoft.com/office/drawing/2014/main" id="{FA399AA5-5E54-441C-A8A9-3BC2831F9A6A}"/>
              </a:ext>
            </a:extLst>
          </p:cNvPr>
          <p:cNvSpPr/>
          <p:nvPr/>
        </p:nvSpPr>
        <p:spPr>
          <a:xfrm>
            <a:off x="4916676" y="3507271"/>
            <a:ext cx="808493" cy="773495"/>
          </a:xfrm>
          <a:prstGeom prst="ellipse">
            <a:avLst/>
          </a:prstGeom>
          <a:solidFill>
            <a:srgbClr val="71D2F1"/>
          </a:solidFill>
          <a:ln w="6350" cap="sq" cmpd="sng" algn="ctr">
            <a:solidFill>
              <a:srgbClr val="FFFFFF"/>
            </a:solidFill>
            <a:prstDash val="solid"/>
            <a:miter lim="800000"/>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r>
              <a:rPr kumimoji="0" lang="en-US" b="1" i="0" u="none" strike="noStrike" kern="0" cap="none" spc="0" normalizeH="0" baseline="0" noProof="0" dirty="0">
                <a:ln>
                  <a:noFill/>
                </a:ln>
                <a:solidFill>
                  <a:srgbClr val="000000"/>
                </a:solidFill>
                <a:effectLst/>
                <a:uLnTx/>
                <a:uFillTx/>
                <a:latin typeface="Arial "/>
              </a:rPr>
              <a:t>8%</a:t>
            </a:r>
          </a:p>
        </p:txBody>
      </p:sp>
      <p:cxnSp>
        <p:nvCxnSpPr>
          <p:cNvPr id="97" name="Connector: Elbow 4">
            <a:extLst>
              <a:ext uri="{FF2B5EF4-FFF2-40B4-BE49-F238E27FC236}">
                <a16:creationId xmlns:a16="http://schemas.microsoft.com/office/drawing/2014/main" id="{9B4B5F8B-3798-4C01-AAB2-71ACEAEDEE6A}"/>
              </a:ext>
            </a:extLst>
          </p:cNvPr>
          <p:cNvCxnSpPr>
            <a:cxnSpLocks/>
            <a:stCxn id="95" idx="2"/>
            <a:endCxn id="96" idx="0"/>
          </p:cNvCxnSpPr>
          <p:nvPr/>
        </p:nvCxnSpPr>
        <p:spPr>
          <a:xfrm flipH="1">
            <a:off x="5320923" y="3437358"/>
            <a:ext cx="1" cy="69913"/>
          </a:xfrm>
          <a:prstGeom prst="straightConnector1">
            <a:avLst/>
          </a:prstGeom>
          <a:noFill/>
          <a:ln w="6350" cap="flat" cmpd="sng" algn="ctr">
            <a:solidFill>
              <a:srgbClr val="000000"/>
            </a:solidFill>
            <a:prstDash val="solid"/>
            <a:miter lim="800000"/>
            <a:tailEnd type="none"/>
          </a:ln>
          <a:effectLst/>
        </p:spPr>
      </p:cxnSp>
      <p:sp>
        <p:nvSpPr>
          <p:cNvPr id="98" name="TextBox 97">
            <a:extLst>
              <a:ext uri="{FF2B5EF4-FFF2-40B4-BE49-F238E27FC236}">
                <a16:creationId xmlns:a16="http://schemas.microsoft.com/office/drawing/2014/main" id="{BE35469A-A1BB-43EB-AD11-9A0CA7C51A56}"/>
              </a:ext>
            </a:extLst>
          </p:cNvPr>
          <p:cNvSpPr txBox="1">
            <a:spLocks/>
          </p:cNvSpPr>
          <p:nvPr/>
        </p:nvSpPr>
        <p:spPr>
          <a:xfrm>
            <a:off x="3660835" y="2802920"/>
            <a:ext cx="751809" cy="276999"/>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buSzPct val="100000"/>
              <a:defRPr/>
            </a:pPr>
            <a:r>
              <a:rPr lang="en-US" sz="900" dirty="0">
                <a:solidFill>
                  <a:srgbClr val="000000"/>
                </a:solidFill>
                <a:latin typeface="Arial "/>
                <a:ea typeface="ＭＳ Ｐゴシック" panose="020B0600070205080204" pitchFamily="34" charset="-128"/>
                <a:sym typeface=""/>
              </a:rPr>
              <a:t>Inclusivity</a:t>
            </a:r>
            <a:br>
              <a:rPr lang="en-US" sz="900" dirty="0">
                <a:solidFill>
                  <a:srgbClr val="000000"/>
                </a:solidFill>
                <a:latin typeface="Arial "/>
                <a:ea typeface="ＭＳ Ｐゴシック" panose="020B0600070205080204" pitchFamily="34" charset="-128"/>
                <a:sym typeface=""/>
              </a:rPr>
            </a:br>
            <a:r>
              <a:rPr lang="en-US" sz="900" dirty="0">
                <a:solidFill>
                  <a:srgbClr val="000000"/>
                </a:solidFill>
                <a:latin typeface="Arial "/>
                <a:ea typeface="ＭＳ Ｐゴシック" panose="020B0600070205080204" pitchFamily="34" charset="-128"/>
                <a:sym typeface=""/>
              </a:rPr>
              <a:t>and belonging</a:t>
            </a:r>
          </a:p>
        </p:txBody>
      </p:sp>
      <p:sp>
        <p:nvSpPr>
          <p:cNvPr id="99" name="Oval 98">
            <a:extLst>
              <a:ext uri="{FF2B5EF4-FFF2-40B4-BE49-F238E27FC236}">
                <a16:creationId xmlns:a16="http://schemas.microsoft.com/office/drawing/2014/main" id="{211E285A-0C17-475C-8F46-2A592CFCA93A}"/>
              </a:ext>
            </a:extLst>
          </p:cNvPr>
          <p:cNvSpPr/>
          <p:nvPr/>
        </p:nvSpPr>
        <p:spPr>
          <a:xfrm>
            <a:off x="3385697" y="3271159"/>
            <a:ext cx="1302085" cy="1245720"/>
          </a:xfrm>
          <a:prstGeom prst="ellipse">
            <a:avLst/>
          </a:prstGeom>
          <a:solidFill>
            <a:srgbClr val="71D2F1"/>
          </a:solidFill>
          <a:ln w="6350" cap="sq" cmpd="sng" algn="ctr">
            <a:solidFill>
              <a:srgbClr val="FFFFFF"/>
            </a:solidFill>
            <a:prstDash val="solid"/>
            <a:miter lim="800000"/>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r>
              <a:rPr kumimoji="0" lang="en-US" b="1" i="0" u="none" strike="noStrike" kern="0" cap="none" spc="0" normalizeH="0" baseline="0" noProof="0" dirty="0">
                <a:ln>
                  <a:noFill/>
                </a:ln>
                <a:solidFill>
                  <a:srgbClr val="000000"/>
                </a:solidFill>
                <a:effectLst/>
                <a:uLnTx/>
                <a:uFillTx/>
                <a:latin typeface="Arial "/>
              </a:rPr>
              <a:t>14%</a:t>
            </a:r>
          </a:p>
        </p:txBody>
      </p:sp>
      <p:cxnSp>
        <p:nvCxnSpPr>
          <p:cNvPr id="100" name="Connector: Elbow 4">
            <a:extLst>
              <a:ext uri="{FF2B5EF4-FFF2-40B4-BE49-F238E27FC236}">
                <a16:creationId xmlns:a16="http://schemas.microsoft.com/office/drawing/2014/main" id="{52861767-D6B7-4A0A-B0F5-8E8A6E92E88D}"/>
              </a:ext>
            </a:extLst>
          </p:cNvPr>
          <p:cNvCxnSpPr>
            <a:cxnSpLocks/>
            <a:stCxn id="99" idx="0"/>
            <a:endCxn id="98" idx="2"/>
          </p:cNvCxnSpPr>
          <p:nvPr/>
        </p:nvCxnSpPr>
        <p:spPr>
          <a:xfrm flipV="1">
            <a:off x="4036740" y="3079919"/>
            <a:ext cx="0" cy="191240"/>
          </a:xfrm>
          <a:prstGeom prst="straightConnector1">
            <a:avLst/>
          </a:prstGeom>
          <a:noFill/>
          <a:ln w="6350" cap="flat" cmpd="sng" algn="ctr">
            <a:solidFill>
              <a:srgbClr val="000000"/>
            </a:solidFill>
            <a:prstDash val="solid"/>
            <a:miter lim="800000"/>
            <a:tailEnd type="none"/>
          </a:ln>
          <a:effectLst/>
        </p:spPr>
      </p:cxnSp>
      <p:cxnSp>
        <p:nvCxnSpPr>
          <p:cNvPr id="114" name="LineBasicDefault 7">
            <a:extLst>
              <a:ext uri="{FF2B5EF4-FFF2-40B4-BE49-F238E27FC236}">
                <a16:creationId xmlns:a16="http://schemas.microsoft.com/office/drawing/2014/main" id="{7F02CD1E-1868-4867-B200-4FE8F4B4AE10}"/>
              </a:ext>
            </a:extLst>
          </p:cNvPr>
          <p:cNvCxnSpPr>
            <a:cxnSpLocks/>
          </p:cNvCxnSpPr>
          <p:nvPr>
            <p:custDataLst>
              <p:tags r:id="rId5"/>
            </p:custDataLst>
          </p:nvPr>
        </p:nvCxnSpPr>
        <p:spPr>
          <a:xfrm>
            <a:off x="3385242" y="2064133"/>
            <a:ext cx="3146229" cy="0"/>
          </a:xfrm>
          <a:prstGeom prst="straightConnector1">
            <a:avLst/>
          </a:prstGeom>
          <a:noFill/>
          <a:ln w="28575" cap="flat" cmpd="sng" algn="ctr">
            <a:solidFill>
              <a:srgbClr val="71D2F1"/>
            </a:solidFill>
            <a:prstDash val="solid"/>
            <a:miter lim="800000"/>
            <a:tailEnd type="none"/>
          </a:ln>
          <a:effectLst/>
        </p:spPr>
      </p:cxnSp>
      <p:sp>
        <p:nvSpPr>
          <p:cNvPr id="115" name="TextBox 114">
            <a:extLst>
              <a:ext uri="{FF2B5EF4-FFF2-40B4-BE49-F238E27FC236}">
                <a16:creationId xmlns:a16="http://schemas.microsoft.com/office/drawing/2014/main" id="{C8897427-3D8D-495B-955D-6BA3CDF74939}"/>
              </a:ext>
            </a:extLst>
          </p:cNvPr>
          <p:cNvSpPr txBox="1">
            <a:spLocks/>
          </p:cNvSpPr>
          <p:nvPr/>
        </p:nvSpPr>
        <p:spPr>
          <a:xfrm>
            <a:off x="3717215" y="1783288"/>
            <a:ext cx="2482282" cy="561692"/>
          </a:xfrm>
          <a:prstGeom prst="rect">
            <a:avLst/>
          </a:prstGeom>
          <a:solidFill>
            <a:srgbClr val="FFFFFF"/>
          </a:solidFill>
        </p:spPr>
        <p:txBody>
          <a:bodyPr vert="horz" wrap="square" lIns="38100" tIns="38100" rIns="38100" bIns="38100" rtlCol="0" anchor="ctr">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300"/>
              </a:spcBef>
              <a:spcAft>
                <a:spcPts val="600"/>
              </a:spcAft>
              <a:buClrTx/>
              <a:buSzTx/>
              <a:buFont typeface="Segoe UI" panose="020B0502040204020203" pitchFamily="34" charset="0"/>
              <a:buChar char="​"/>
              <a:tabLst/>
              <a:defRPr/>
            </a:pPr>
            <a:r>
              <a:rPr kumimoji="0" lang="en-GB" sz="1050" b="1" i="0" u="none" strike="noStrike" kern="0" cap="none" spc="0" normalizeH="0" baseline="0" noProof="0" dirty="0">
                <a:ln>
                  <a:noFill/>
                </a:ln>
                <a:solidFill>
                  <a:srgbClr val="080808"/>
                </a:solidFill>
                <a:effectLst/>
                <a:uLnTx/>
                <a:uFillTx/>
                <a:latin typeface="Arial "/>
              </a:rPr>
              <a:t>Invest in biggest “</a:t>
            </a:r>
            <a:r>
              <a:rPr lang="en-GB" sz="1050" b="1" kern="0" dirty="0">
                <a:solidFill>
                  <a:srgbClr val="080808"/>
                </a:solidFill>
                <a:latin typeface="Arial "/>
              </a:rPr>
              <a:t>swing” </a:t>
            </a:r>
            <a:r>
              <a:rPr kumimoji="0" lang="en-GB" sz="1050" b="1" i="0" u="none" strike="noStrike" kern="0" cap="none" spc="0" normalizeH="0" baseline="0" noProof="0" dirty="0">
                <a:ln>
                  <a:noFill/>
                </a:ln>
                <a:solidFill>
                  <a:srgbClr val="080808"/>
                </a:solidFill>
                <a:effectLst/>
                <a:uLnTx/>
                <a:uFillTx/>
                <a:latin typeface="Arial "/>
              </a:rPr>
              <a:t>factors impacting positive and negative outcomes</a:t>
            </a:r>
            <a:endParaRPr kumimoji="0" lang="en-US" sz="1050" b="1" i="0" u="none" strike="noStrike" kern="0" cap="none" spc="0" normalizeH="0" baseline="0" noProof="0" dirty="0">
              <a:ln>
                <a:noFill/>
              </a:ln>
              <a:solidFill>
                <a:srgbClr val="080808"/>
              </a:solidFill>
              <a:effectLst/>
              <a:uLnTx/>
              <a:uFillTx/>
              <a:latin typeface="Arial "/>
            </a:endParaRPr>
          </a:p>
        </p:txBody>
      </p:sp>
      <p:sp>
        <p:nvSpPr>
          <p:cNvPr id="102" name="TextBox 101">
            <a:extLst>
              <a:ext uri="{FF2B5EF4-FFF2-40B4-BE49-F238E27FC236}">
                <a16:creationId xmlns:a16="http://schemas.microsoft.com/office/drawing/2014/main" id="{1808C784-FC1D-42FD-AF4C-269DE8D1920C}"/>
              </a:ext>
            </a:extLst>
          </p:cNvPr>
          <p:cNvSpPr txBox="1">
            <a:spLocks/>
          </p:cNvSpPr>
          <p:nvPr/>
        </p:nvSpPr>
        <p:spPr>
          <a:xfrm>
            <a:off x="6623965" y="3160359"/>
            <a:ext cx="1087569" cy="27699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buSzPct val="100000"/>
              <a:defRPr/>
            </a:pPr>
            <a:r>
              <a:rPr lang="en-GB" sz="900" dirty="0">
                <a:solidFill>
                  <a:srgbClr val="000000"/>
                </a:solidFill>
                <a:ea typeface="ＭＳ Ｐゴシック" panose="020B0600070205080204" pitchFamily="34" charset="-128"/>
                <a:sym typeface=""/>
              </a:rPr>
              <a:t>Freedom from stigma</a:t>
            </a:r>
            <a:br>
              <a:rPr lang="en-GB" sz="900" dirty="0">
                <a:solidFill>
                  <a:srgbClr val="000000"/>
                </a:solidFill>
                <a:ea typeface="ＭＳ Ｐゴシック" panose="020B0600070205080204" pitchFamily="34" charset="-128"/>
                <a:sym typeface=""/>
              </a:rPr>
            </a:br>
            <a:r>
              <a:rPr lang="en-GB" sz="900" dirty="0">
                <a:solidFill>
                  <a:srgbClr val="000000"/>
                </a:solidFill>
                <a:ea typeface="ＭＳ Ｐゴシック" panose="020B0600070205080204" pitchFamily="34" charset="-128"/>
                <a:sym typeface=""/>
              </a:rPr>
              <a:t>and discrimination</a:t>
            </a:r>
            <a:endParaRPr lang="en-US" sz="900" dirty="0">
              <a:solidFill>
                <a:srgbClr val="000000"/>
              </a:solidFill>
              <a:ea typeface="ＭＳ Ｐゴシック" panose="020B0600070205080204" pitchFamily="34" charset="-128"/>
              <a:sym typeface=""/>
            </a:endParaRPr>
          </a:p>
        </p:txBody>
      </p:sp>
      <p:sp>
        <p:nvSpPr>
          <p:cNvPr id="103" name="Oval 102">
            <a:extLst>
              <a:ext uri="{FF2B5EF4-FFF2-40B4-BE49-F238E27FC236}">
                <a16:creationId xmlns:a16="http://schemas.microsoft.com/office/drawing/2014/main" id="{A197333C-AEF4-4E2A-859C-4286197CBE95}"/>
              </a:ext>
            </a:extLst>
          </p:cNvPr>
          <p:cNvSpPr/>
          <p:nvPr/>
        </p:nvSpPr>
        <p:spPr>
          <a:xfrm>
            <a:off x="6891643" y="3629866"/>
            <a:ext cx="552211" cy="528306"/>
          </a:xfrm>
          <a:prstGeom prst="ellipse">
            <a:avLst/>
          </a:prstGeom>
          <a:solidFill>
            <a:srgbClr val="E8BDAD"/>
          </a:solidFill>
          <a:ln w="6350" cap="sq" cmpd="sng" algn="ctr">
            <a:solidFill>
              <a:srgbClr val="FFFFFF"/>
            </a:solidFill>
            <a:prstDash val="solid"/>
            <a:miter lim="800000"/>
          </a:ln>
          <a:effectLst/>
        </p:spPr>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
              </a:rPr>
              <a:t>4%</a:t>
            </a:r>
          </a:p>
        </p:txBody>
      </p:sp>
      <p:cxnSp>
        <p:nvCxnSpPr>
          <p:cNvPr id="104" name="Connector: Elbow 4">
            <a:extLst>
              <a:ext uri="{FF2B5EF4-FFF2-40B4-BE49-F238E27FC236}">
                <a16:creationId xmlns:a16="http://schemas.microsoft.com/office/drawing/2014/main" id="{D119370D-C790-4A57-B8AD-FAC86F37B010}"/>
              </a:ext>
            </a:extLst>
          </p:cNvPr>
          <p:cNvCxnSpPr>
            <a:cxnSpLocks/>
            <a:stCxn id="102" idx="2"/>
            <a:endCxn id="103" idx="0"/>
          </p:cNvCxnSpPr>
          <p:nvPr/>
        </p:nvCxnSpPr>
        <p:spPr>
          <a:xfrm flipH="1">
            <a:off x="7167749" y="3437358"/>
            <a:ext cx="1" cy="192508"/>
          </a:xfrm>
          <a:prstGeom prst="straightConnector1">
            <a:avLst/>
          </a:prstGeom>
          <a:noFill/>
          <a:ln w="6350" cap="flat" cmpd="sng" algn="ctr">
            <a:solidFill>
              <a:srgbClr val="000000"/>
            </a:solidFill>
            <a:prstDash val="solid"/>
            <a:miter lim="800000"/>
            <a:tailEnd type="none"/>
          </a:ln>
          <a:effectLst/>
        </p:spPr>
      </p:cxnSp>
      <p:sp>
        <p:nvSpPr>
          <p:cNvPr id="105" name="TextBox 104">
            <a:extLst>
              <a:ext uri="{FF2B5EF4-FFF2-40B4-BE49-F238E27FC236}">
                <a16:creationId xmlns:a16="http://schemas.microsoft.com/office/drawing/2014/main" id="{D86FDBB7-14BF-4A65-98CA-F9995D5491A7}"/>
              </a:ext>
            </a:extLst>
          </p:cNvPr>
          <p:cNvSpPr txBox="1">
            <a:spLocks/>
          </p:cNvSpPr>
          <p:nvPr/>
        </p:nvSpPr>
        <p:spPr>
          <a:xfrm>
            <a:off x="5925868" y="2802920"/>
            <a:ext cx="610745" cy="276999"/>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buSzPct val="100000"/>
              <a:defRPr/>
            </a:pPr>
            <a:r>
              <a:rPr lang="en-GB" sz="900" dirty="0">
                <a:solidFill>
                  <a:srgbClr val="000000"/>
                </a:solidFill>
                <a:latin typeface="Arial "/>
                <a:ea typeface="ＭＳ Ｐゴシック" panose="020B0600070205080204" pitchFamily="34" charset="-128"/>
                <a:sym typeface=""/>
              </a:rPr>
              <a:t>Sustainable</a:t>
            </a:r>
            <a:br>
              <a:rPr lang="en-GB" sz="900" dirty="0">
                <a:solidFill>
                  <a:srgbClr val="000000"/>
                </a:solidFill>
                <a:latin typeface="Arial "/>
                <a:ea typeface="ＭＳ Ｐゴシック" panose="020B0600070205080204" pitchFamily="34" charset="-128"/>
                <a:sym typeface=""/>
              </a:rPr>
            </a:br>
            <a:r>
              <a:rPr lang="en-GB" sz="900" dirty="0">
                <a:solidFill>
                  <a:srgbClr val="000000"/>
                </a:solidFill>
                <a:latin typeface="Arial "/>
                <a:ea typeface="ＭＳ Ｐゴシック" panose="020B0600070205080204" pitchFamily="34" charset="-128"/>
                <a:sym typeface=""/>
              </a:rPr>
              <a:t>work</a:t>
            </a:r>
            <a:endParaRPr lang="en-US" sz="900" dirty="0">
              <a:solidFill>
                <a:srgbClr val="000000"/>
              </a:solidFill>
              <a:latin typeface="Arial "/>
              <a:ea typeface="ＭＳ Ｐゴシック" panose="020B0600070205080204" pitchFamily="34" charset="-128"/>
              <a:sym typeface=""/>
            </a:endParaRPr>
          </a:p>
        </p:txBody>
      </p:sp>
      <p:sp>
        <p:nvSpPr>
          <p:cNvPr id="106" name="Oval 105">
            <a:extLst>
              <a:ext uri="{FF2B5EF4-FFF2-40B4-BE49-F238E27FC236}">
                <a16:creationId xmlns:a16="http://schemas.microsoft.com/office/drawing/2014/main" id="{EF59BE24-EF23-4EA0-A651-8D21A8E6D9F9}"/>
              </a:ext>
            </a:extLst>
          </p:cNvPr>
          <p:cNvSpPr/>
          <p:nvPr/>
        </p:nvSpPr>
        <p:spPr>
          <a:xfrm>
            <a:off x="5954065" y="3629866"/>
            <a:ext cx="552211" cy="528306"/>
          </a:xfrm>
          <a:prstGeom prst="ellipse">
            <a:avLst/>
          </a:prstGeom>
          <a:solidFill>
            <a:srgbClr val="71D2F1"/>
          </a:solidFill>
          <a:ln w="6350" cap="sq" cmpd="sng" algn="ctr">
            <a:solidFill>
              <a:srgbClr val="FFFFFF"/>
            </a:solidFill>
            <a:prstDash val="solid"/>
            <a:miter lim="800000"/>
          </a:ln>
          <a:effectLst/>
        </p:spPr>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
              </a:rPr>
              <a:t>6%</a:t>
            </a:r>
          </a:p>
        </p:txBody>
      </p:sp>
      <p:cxnSp>
        <p:nvCxnSpPr>
          <p:cNvPr id="107" name="Connector: Elbow 4">
            <a:extLst>
              <a:ext uri="{FF2B5EF4-FFF2-40B4-BE49-F238E27FC236}">
                <a16:creationId xmlns:a16="http://schemas.microsoft.com/office/drawing/2014/main" id="{DE426D77-D372-4B5A-ACE1-368144AD0CFF}"/>
              </a:ext>
            </a:extLst>
          </p:cNvPr>
          <p:cNvCxnSpPr>
            <a:cxnSpLocks/>
            <a:stCxn id="106" idx="0"/>
            <a:endCxn id="105" idx="2"/>
          </p:cNvCxnSpPr>
          <p:nvPr/>
        </p:nvCxnSpPr>
        <p:spPr>
          <a:xfrm flipV="1">
            <a:off x="6230171" y="3079919"/>
            <a:ext cx="1070" cy="549947"/>
          </a:xfrm>
          <a:prstGeom prst="straightConnector1">
            <a:avLst/>
          </a:prstGeom>
          <a:noFill/>
          <a:ln w="6350" cap="flat" cmpd="sng" algn="ctr">
            <a:solidFill>
              <a:srgbClr val="000000"/>
            </a:solidFill>
            <a:prstDash val="solid"/>
            <a:miter lim="800000"/>
            <a:tailEnd type="none"/>
          </a:ln>
          <a:effectLst/>
        </p:spPr>
      </p:cxnSp>
      <p:sp>
        <p:nvSpPr>
          <p:cNvPr id="108" name="TextBox 107">
            <a:extLst>
              <a:ext uri="{FF2B5EF4-FFF2-40B4-BE49-F238E27FC236}">
                <a16:creationId xmlns:a16="http://schemas.microsoft.com/office/drawing/2014/main" id="{9EEA8DEB-DECC-4E8C-898C-41AC598CA891}"/>
              </a:ext>
            </a:extLst>
          </p:cNvPr>
          <p:cNvSpPr txBox="1">
            <a:spLocks/>
          </p:cNvSpPr>
          <p:nvPr/>
        </p:nvSpPr>
        <p:spPr>
          <a:xfrm>
            <a:off x="7797496" y="2802920"/>
            <a:ext cx="506549" cy="276999"/>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buSzPct val="100000"/>
              <a:defRPr/>
            </a:pPr>
            <a:r>
              <a:rPr lang="en-US" sz="900" dirty="0">
                <a:solidFill>
                  <a:srgbClr val="000000"/>
                </a:solidFill>
                <a:latin typeface="Arial "/>
                <a:ea typeface="ＭＳ Ｐゴシック" panose="020B0600070205080204" pitchFamily="34" charset="-128"/>
                <a:sym typeface=""/>
              </a:rPr>
              <a:t>Access to</a:t>
            </a:r>
            <a:br>
              <a:rPr lang="en-US" sz="900" dirty="0">
                <a:solidFill>
                  <a:srgbClr val="000000"/>
                </a:solidFill>
                <a:latin typeface="Arial "/>
                <a:ea typeface="ＭＳ Ｐゴシック" panose="020B0600070205080204" pitchFamily="34" charset="-128"/>
                <a:sym typeface=""/>
              </a:rPr>
            </a:br>
            <a:r>
              <a:rPr lang="en-US" sz="900" dirty="0">
                <a:solidFill>
                  <a:srgbClr val="000000"/>
                </a:solidFill>
                <a:latin typeface="Arial "/>
                <a:ea typeface="ＭＳ Ｐゴシック" panose="020B0600070205080204" pitchFamily="34" charset="-128"/>
                <a:sym typeface=""/>
              </a:rPr>
              <a:t>resources</a:t>
            </a:r>
          </a:p>
        </p:txBody>
      </p:sp>
      <p:sp>
        <p:nvSpPr>
          <p:cNvPr id="109" name="Oval 108">
            <a:extLst>
              <a:ext uri="{FF2B5EF4-FFF2-40B4-BE49-F238E27FC236}">
                <a16:creationId xmlns:a16="http://schemas.microsoft.com/office/drawing/2014/main" id="{19A07F4A-710D-4A49-AAAE-F28922FF84FB}"/>
              </a:ext>
            </a:extLst>
          </p:cNvPr>
          <p:cNvSpPr/>
          <p:nvPr/>
        </p:nvSpPr>
        <p:spPr>
          <a:xfrm>
            <a:off x="7843328" y="3695557"/>
            <a:ext cx="414883" cy="396924"/>
          </a:xfrm>
          <a:prstGeom prst="ellipse">
            <a:avLst/>
          </a:prstGeom>
          <a:solidFill>
            <a:srgbClr val="E8BDAD"/>
          </a:solidFill>
          <a:ln w="6350" cap="sq" cmpd="sng" algn="ctr">
            <a:solidFill>
              <a:srgbClr val="FFFFFF"/>
            </a:solidFill>
            <a:prstDash val="solid"/>
            <a:miter lim="800000"/>
          </a:ln>
          <a:effectLst/>
        </p:spPr>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Proxima Nova" pitchFamily="50" charset="0"/>
              </a:rPr>
              <a:t>3%</a:t>
            </a:r>
          </a:p>
        </p:txBody>
      </p:sp>
      <p:cxnSp>
        <p:nvCxnSpPr>
          <p:cNvPr id="110" name="Connector: Elbow 4">
            <a:extLst>
              <a:ext uri="{FF2B5EF4-FFF2-40B4-BE49-F238E27FC236}">
                <a16:creationId xmlns:a16="http://schemas.microsoft.com/office/drawing/2014/main" id="{38AB5B49-81C2-4720-9A73-F0C782C42F0B}"/>
              </a:ext>
            </a:extLst>
          </p:cNvPr>
          <p:cNvCxnSpPr>
            <a:cxnSpLocks/>
            <a:stCxn id="109" idx="0"/>
            <a:endCxn id="108" idx="2"/>
          </p:cNvCxnSpPr>
          <p:nvPr/>
        </p:nvCxnSpPr>
        <p:spPr>
          <a:xfrm flipV="1">
            <a:off x="8050770" y="3079919"/>
            <a:ext cx="1" cy="615638"/>
          </a:xfrm>
          <a:prstGeom prst="straightConnector1">
            <a:avLst/>
          </a:prstGeom>
          <a:noFill/>
          <a:ln w="6350" cap="flat" cmpd="sng" algn="ctr">
            <a:solidFill>
              <a:srgbClr val="000000"/>
            </a:solidFill>
            <a:prstDash val="solid"/>
            <a:miter lim="800000"/>
            <a:tailEnd type="none"/>
          </a:ln>
          <a:effectLst/>
        </p:spPr>
      </p:cxnSp>
      <p:cxnSp>
        <p:nvCxnSpPr>
          <p:cNvPr id="112" name="LineBasicDefault 7">
            <a:extLst>
              <a:ext uri="{FF2B5EF4-FFF2-40B4-BE49-F238E27FC236}">
                <a16:creationId xmlns:a16="http://schemas.microsoft.com/office/drawing/2014/main" id="{C3F7DE17-0903-4903-859C-0474DEFDC937}"/>
              </a:ext>
            </a:extLst>
          </p:cNvPr>
          <p:cNvCxnSpPr>
            <a:cxnSpLocks/>
          </p:cNvCxnSpPr>
          <p:nvPr>
            <p:custDataLst>
              <p:tags r:id="rId6"/>
            </p:custDataLst>
          </p:nvPr>
        </p:nvCxnSpPr>
        <p:spPr>
          <a:xfrm>
            <a:off x="6623964" y="2064133"/>
            <a:ext cx="1634247" cy="0"/>
          </a:xfrm>
          <a:prstGeom prst="straightConnector1">
            <a:avLst/>
          </a:prstGeom>
          <a:noFill/>
          <a:ln w="28575" cap="flat" cmpd="sng" algn="ctr">
            <a:solidFill>
              <a:srgbClr val="E8BDAD"/>
            </a:solidFill>
            <a:prstDash val="solid"/>
            <a:miter lim="800000"/>
            <a:tailEnd type="none"/>
          </a:ln>
          <a:effectLst/>
        </p:spPr>
      </p:cxnSp>
      <p:sp>
        <p:nvSpPr>
          <p:cNvPr id="113" name="TextBox 112">
            <a:extLst>
              <a:ext uri="{FF2B5EF4-FFF2-40B4-BE49-F238E27FC236}">
                <a16:creationId xmlns:a16="http://schemas.microsoft.com/office/drawing/2014/main" id="{0D49EE21-480C-41A1-9DED-F2D4CFDA87E4}"/>
              </a:ext>
            </a:extLst>
          </p:cNvPr>
          <p:cNvSpPr txBox="1">
            <a:spLocks/>
          </p:cNvSpPr>
          <p:nvPr/>
        </p:nvSpPr>
        <p:spPr>
          <a:xfrm>
            <a:off x="6716459" y="1702496"/>
            <a:ext cx="1449259" cy="723275"/>
          </a:xfrm>
          <a:prstGeom prst="rect">
            <a:avLst/>
          </a:prstGeom>
          <a:solidFill>
            <a:srgbClr val="FFFFFF"/>
          </a:solidFill>
        </p:spPr>
        <p:txBody>
          <a:bodyPr vert="horz" wrap="square" lIns="38100" tIns="38100" rIns="38100" bIns="38100" rtlCol="0" anchor="ctr">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300"/>
              </a:spcBef>
              <a:spcAft>
                <a:spcPts val="600"/>
              </a:spcAft>
              <a:buClrTx/>
              <a:buSzTx/>
              <a:buFont typeface="Segoe UI" panose="020B0502040204020203" pitchFamily="34" charset="0"/>
              <a:buChar char="​"/>
              <a:tabLst/>
              <a:defRPr/>
            </a:pPr>
            <a:r>
              <a:rPr kumimoji="0" lang="en-GB" sz="1050" b="1" i="0" u="none" strike="noStrike" kern="0" cap="none" spc="0" normalizeH="0" baseline="0" noProof="0" dirty="0">
                <a:ln>
                  <a:noFill/>
                </a:ln>
                <a:solidFill>
                  <a:srgbClr val="080808"/>
                </a:solidFill>
                <a:effectLst/>
                <a:uLnTx/>
                <a:uFillTx/>
                <a:latin typeface="Arial "/>
              </a:rPr>
              <a:t>Go from good to great; additional factors which are important to address </a:t>
            </a:r>
            <a:endParaRPr kumimoji="0" lang="en-US" sz="1050" b="1" i="0" u="none" strike="noStrike" kern="0" cap="none" spc="0" normalizeH="0" baseline="0" noProof="0" dirty="0">
              <a:ln>
                <a:noFill/>
              </a:ln>
              <a:solidFill>
                <a:srgbClr val="080808"/>
              </a:solidFill>
              <a:effectLst/>
              <a:uLnTx/>
              <a:uFillTx/>
              <a:latin typeface="Arial "/>
            </a:endParaRPr>
          </a:p>
        </p:txBody>
      </p:sp>
      <p:sp>
        <p:nvSpPr>
          <p:cNvPr id="121" name="5. Source">
            <a:extLst>
              <a:ext uri="{FF2B5EF4-FFF2-40B4-BE49-F238E27FC236}">
                <a16:creationId xmlns:a16="http://schemas.microsoft.com/office/drawing/2014/main" id="{C22E2A41-45CA-41D3-B9F1-46BD76423588}"/>
              </a:ext>
            </a:extLst>
          </p:cNvPr>
          <p:cNvSpPr txBox="1">
            <a:spLocks/>
          </p:cNvSpPr>
          <p:nvPr>
            <p:custDataLst>
              <p:tags r:id="rId7"/>
            </p:custDataLst>
          </p:nvPr>
        </p:nvSpPr>
        <p:spPr>
          <a:xfrm>
            <a:off x="2999366" y="6050509"/>
            <a:ext cx="5304679" cy="123111"/>
          </a:xfrm>
          <a:prstGeom prst="rect">
            <a:avLst/>
          </a:prstGeom>
          <a:noFill/>
        </p:spPr>
        <p:txBody>
          <a:bodyPr vert="horz" wrap="square" lIns="0" tIns="0" rIns="0" bIns="0" rtlCol="0" anchor="b" anchorCtr="0">
            <a:spAutoFit/>
          </a:bodyPr>
          <a:lstStyle/>
          <a:p>
            <a:r>
              <a:rPr lang="en-US" sz="800" dirty="0">
                <a:solidFill>
                  <a:schemeClr val="bg1">
                    <a:lumMod val="50000"/>
                  </a:schemeClr>
                </a:solidFill>
              </a:rPr>
              <a:t>Source: McKinsey Health Institute Employee Mental Health and Well-being Survey 2022 (n= 14,509)</a:t>
            </a:r>
            <a:endParaRPr lang="en-GB" sz="800" dirty="0">
              <a:solidFill>
                <a:schemeClr val="bg1">
                  <a:lumMod val="50000"/>
                </a:schemeClr>
              </a:solidFill>
            </a:endParaRPr>
          </a:p>
        </p:txBody>
      </p:sp>
      <p:sp>
        <p:nvSpPr>
          <p:cNvPr id="52" name="object 22">
            <a:extLst>
              <a:ext uri="{FF2B5EF4-FFF2-40B4-BE49-F238E27FC236}">
                <a16:creationId xmlns:a16="http://schemas.microsoft.com/office/drawing/2014/main" id="{B0A2B556-F4A0-49DC-BDBD-4CC6646CE349}"/>
              </a:ext>
            </a:extLst>
          </p:cNvPr>
          <p:cNvSpPr/>
          <p:nvPr/>
        </p:nvSpPr>
        <p:spPr>
          <a:xfrm>
            <a:off x="468007" y="5737949"/>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a:p>
        </p:txBody>
      </p:sp>
      <p:pic>
        <p:nvPicPr>
          <p:cNvPr id="49" name="Picture 48">
            <a:extLst>
              <a:ext uri="{FF2B5EF4-FFF2-40B4-BE49-F238E27FC236}">
                <a16:creationId xmlns:a16="http://schemas.microsoft.com/office/drawing/2014/main" id="{40914A9C-C656-4534-822F-AF0EA25367A6}"/>
              </a:ext>
            </a:extLst>
          </p:cNvPr>
          <p:cNvPicPr>
            <a:picLocks noChangeAspect="1"/>
          </p:cNvPicPr>
          <p:nvPr/>
        </p:nvPicPr>
        <p:blipFill>
          <a:blip r:embed="rId12"/>
          <a:stretch>
            <a:fillRect/>
          </a:stretch>
        </p:blipFill>
        <p:spPr>
          <a:xfrm>
            <a:off x="8660129" y="5931015"/>
            <a:ext cx="2216241" cy="713065"/>
          </a:xfrm>
          <a:prstGeom prst="rect">
            <a:avLst/>
          </a:prstGeom>
        </p:spPr>
      </p:pic>
    </p:spTree>
    <p:extLst>
      <p:ext uri="{BB962C8B-B14F-4D97-AF65-F5344CB8AC3E}">
        <p14:creationId xmlns:p14="http://schemas.microsoft.com/office/powerpoint/2010/main" val="2867968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5A8F54FD-883A-4531-9186-9DB68509305C}"/>
              </a:ext>
            </a:extLst>
          </p:cNvPr>
          <p:cNvGraphicFramePr>
            <a:graphicFrameLocks noChangeAspect="1"/>
          </p:cNvGraphicFramePr>
          <p:nvPr>
            <p:custDataLst>
              <p:tags r:id="rId1"/>
            </p:custDataLst>
            <p:extLst>
              <p:ext uri="{D42A27DB-BD31-4B8C-83A1-F6EECF244321}">
                <p14:modId xmlns:p14="http://schemas.microsoft.com/office/powerpoint/2010/main" val="15496144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95" imgH="394" progId="TCLayout.ActiveDocument.1">
                  <p:embed/>
                </p:oleObj>
              </mc:Choice>
              <mc:Fallback>
                <p:oleObj name="think-cell Slide" r:id="rId6" imgW="395" imgH="394" progId="TCLayout.ActiveDocument.1">
                  <p:embed/>
                  <p:pic>
                    <p:nvPicPr>
                      <p:cNvPr id="12" name="Object 11" hidden="1">
                        <a:extLst>
                          <a:ext uri="{FF2B5EF4-FFF2-40B4-BE49-F238E27FC236}">
                            <a16:creationId xmlns:a16="http://schemas.microsoft.com/office/drawing/2014/main" id="{5A8F54FD-883A-4531-9186-9DB68509305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6" name="Text Placeholder 3">
            <a:extLst>
              <a:ext uri="{FF2B5EF4-FFF2-40B4-BE49-F238E27FC236}">
                <a16:creationId xmlns:a16="http://schemas.microsoft.com/office/drawing/2014/main" id="{312A4773-92A5-493B-8EC7-C1D7D7222B7A}"/>
              </a:ext>
            </a:extLst>
          </p:cNvPr>
          <p:cNvSpPr txBox="1">
            <a:spLocks/>
          </p:cNvSpPr>
          <p:nvPr/>
        </p:nvSpPr>
        <p:spPr>
          <a:xfrm>
            <a:off x="480047" y="369294"/>
            <a:ext cx="11131751" cy="954107"/>
          </a:xfrm>
          <a:prstGeom prst="rect">
            <a:avLst/>
          </a:prstGeom>
        </p:spPr>
        <p:txBody>
          <a:bodyPr vert="horz" lIns="91440" tIns="45720" rIns="91440" bIns="45720" rtlCol="0">
            <a:noAutofit/>
          </a:bodyPr>
          <a:lstStyle>
            <a:lvl1pPr marL="0" indent="0" algn="l" defTabSz="885688" rtl="0" eaLnBrk="1" latinLnBrk="0" hangingPunct="1">
              <a:lnSpc>
                <a:spcPct val="90000"/>
              </a:lnSpc>
              <a:spcBef>
                <a:spcPts val="969"/>
              </a:spcBef>
              <a:buFont typeface="Arial" panose="020B0604020202020204" pitchFamily="34" charset="0"/>
              <a:buNone/>
              <a:defRPr sz="2800" b="1" kern="1200" cap="all" baseline="0">
                <a:solidFill>
                  <a:schemeClr val="tx1"/>
                </a:solidFill>
                <a:latin typeface="+mj-lt"/>
                <a:ea typeface="+mn-ea"/>
                <a:cs typeface="+mn-cs"/>
              </a:defRPr>
            </a:lvl1pPr>
            <a:lvl2pPr marL="457200" indent="0" algn="l" defTabSz="885688" rtl="0" eaLnBrk="1" latinLnBrk="0" hangingPunct="1">
              <a:lnSpc>
                <a:spcPct val="90000"/>
              </a:lnSpc>
              <a:spcBef>
                <a:spcPts val="484"/>
              </a:spcBef>
              <a:buFont typeface="Arial" panose="020B0604020202020204" pitchFamily="34" charset="0"/>
              <a:buNone/>
              <a:defRPr sz="1400" kern="1200">
                <a:solidFill>
                  <a:schemeClr val="tx1"/>
                </a:solidFill>
                <a:latin typeface="+mn-lt"/>
                <a:ea typeface="+mn-ea"/>
                <a:cs typeface="+mn-cs"/>
              </a:defRPr>
            </a:lvl2pPr>
            <a:lvl3pPr marL="914400" indent="0" algn="l" defTabSz="885688" rtl="0" eaLnBrk="1" latinLnBrk="0" hangingPunct="1">
              <a:lnSpc>
                <a:spcPct val="90000"/>
              </a:lnSpc>
              <a:spcBef>
                <a:spcPts val="484"/>
              </a:spcBef>
              <a:buFont typeface="Arial" panose="020B0604020202020204" pitchFamily="34" charset="0"/>
              <a:buNone/>
              <a:defRPr sz="1200" kern="1200">
                <a:solidFill>
                  <a:schemeClr val="tx1"/>
                </a:solidFill>
                <a:latin typeface="+mn-lt"/>
                <a:ea typeface="+mn-ea"/>
                <a:cs typeface="+mn-cs"/>
              </a:defRPr>
            </a:lvl3pPr>
            <a:lvl4pPr marL="13716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4pPr>
            <a:lvl5pPr marL="18288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5pPr>
            <a:lvl6pPr marL="22860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6pPr>
            <a:lvl7pPr marL="27432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7pPr>
            <a:lvl8pPr marL="32004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8pPr>
            <a:lvl9pPr marL="36576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dirty="0"/>
              <a:t>Companies of all sizes acknowledge the criticality of employee wellbeing</a:t>
            </a:r>
          </a:p>
        </p:txBody>
      </p:sp>
      <p:grpSp>
        <p:nvGrpSpPr>
          <p:cNvPr id="10" name="Group 9">
            <a:extLst>
              <a:ext uri="{FF2B5EF4-FFF2-40B4-BE49-F238E27FC236}">
                <a16:creationId xmlns:a16="http://schemas.microsoft.com/office/drawing/2014/main" id="{2F13CE1C-C42A-892E-F7A1-6B5CD567A02C}"/>
              </a:ext>
            </a:extLst>
          </p:cNvPr>
          <p:cNvGrpSpPr/>
          <p:nvPr/>
        </p:nvGrpSpPr>
        <p:grpSpPr>
          <a:xfrm>
            <a:off x="885014" y="1425688"/>
            <a:ext cx="10407100" cy="1115690"/>
            <a:chOff x="885014" y="1425688"/>
            <a:chExt cx="10407100" cy="1115690"/>
          </a:xfrm>
        </p:grpSpPr>
        <p:sp>
          <p:nvSpPr>
            <p:cNvPr id="13" name="TextBox 12">
              <a:extLst>
                <a:ext uri="{FF2B5EF4-FFF2-40B4-BE49-F238E27FC236}">
                  <a16:creationId xmlns:a16="http://schemas.microsoft.com/office/drawing/2014/main" id="{81BF15FF-F124-4B17-ACE0-56ACC5883871}"/>
                </a:ext>
              </a:extLst>
            </p:cNvPr>
            <p:cNvSpPr txBox="1">
              <a:spLocks/>
            </p:cNvSpPr>
            <p:nvPr>
              <p:custDataLst>
                <p:tags r:id="rId4"/>
              </p:custDataLst>
            </p:nvPr>
          </p:nvSpPr>
          <p:spPr>
            <a:xfrm>
              <a:off x="3235382" y="1425688"/>
              <a:ext cx="8056732" cy="1115690"/>
            </a:xfrm>
            <a:prstGeom prst="rect">
              <a:avLst/>
            </a:prstGeom>
          </p:spPr>
          <p:txBody>
            <a:bodyPr vert="horz" wrap="square" lIns="0" tIns="0" rIns="0" bIns="0" rtlCol="0">
              <a:noAutofit/>
            </a:bodyPr>
            <a:lstStyle>
              <a:lvl1pPr marL="221422" lvl="0" indent="-221422" defTabSz="885688">
                <a:lnSpc>
                  <a:spcPct val="90000"/>
                </a:lnSpc>
                <a:spcBef>
                  <a:spcPts val="969"/>
                </a:spcBef>
                <a:buFont typeface="Arial" panose="020B0604020202020204" pitchFamily="34" charset="0"/>
                <a:buChar char="•"/>
                <a:defRPr sz="1600"/>
              </a:lvl1pPr>
              <a:lvl2pPr marL="664266" lvl="1" indent="-221422" defTabSz="885688">
                <a:lnSpc>
                  <a:spcPct val="90000"/>
                </a:lnSpc>
                <a:spcBef>
                  <a:spcPts val="484"/>
                </a:spcBef>
                <a:buFont typeface="Arial" panose="020B0604020202020204" pitchFamily="34" charset="0"/>
                <a:buChar char="•"/>
                <a:defRPr sz="1600"/>
              </a:lvl2pPr>
              <a:lvl3pPr marL="1107110" lvl="2" indent="-221422" defTabSz="885688">
                <a:lnSpc>
                  <a:spcPct val="90000"/>
                </a:lnSpc>
                <a:spcBef>
                  <a:spcPts val="484"/>
                </a:spcBef>
                <a:buFont typeface="Arial" panose="020B0604020202020204" pitchFamily="34" charset="0"/>
                <a:buChar char="•"/>
                <a:defRPr sz="1600"/>
              </a:lvl3pPr>
              <a:lvl4pPr marL="1549954" lvl="3" indent="-221422" defTabSz="885688">
                <a:lnSpc>
                  <a:spcPct val="90000"/>
                </a:lnSpc>
                <a:spcBef>
                  <a:spcPts val="484"/>
                </a:spcBef>
                <a:buFont typeface="Arial" panose="020B0604020202020204" pitchFamily="34" charset="0"/>
                <a:buChar char="•"/>
                <a:defRPr sz="1600"/>
              </a:lvl4pPr>
              <a:lvl5pPr marL="1992798" lvl="4" indent="-221422" defTabSz="885688">
                <a:lnSpc>
                  <a:spcPct val="90000"/>
                </a:lnSpc>
                <a:spcBef>
                  <a:spcPts val="484"/>
                </a:spcBef>
                <a:buFont typeface="Arial" panose="020B0604020202020204" pitchFamily="34" charset="0"/>
                <a:buChar char="•"/>
                <a:defRPr sz="1600"/>
              </a:lvl5pPr>
              <a:lvl6pPr marL="2435642" indent="-221422" defTabSz="885688">
                <a:lnSpc>
                  <a:spcPct val="90000"/>
                </a:lnSpc>
                <a:spcBef>
                  <a:spcPts val="484"/>
                </a:spcBef>
                <a:buFont typeface="Arial" panose="020B0604020202020204" pitchFamily="34" charset="0"/>
                <a:buChar char="•"/>
                <a:defRPr sz="1743"/>
              </a:lvl6pPr>
              <a:lvl7pPr marL="2878485" indent="-221422" defTabSz="885688">
                <a:lnSpc>
                  <a:spcPct val="90000"/>
                </a:lnSpc>
                <a:spcBef>
                  <a:spcPts val="484"/>
                </a:spcBef>
                <a:buFont typeface="Arial" panose="020B0604020202020204" pitchFamily="34" charset="0"/>
                <a:buChar char="•"/>
                <a:defRPr sz="1743"/>
              </a:lvl7pPr>
              <a:lvl8pPr marL="3321329" indent="-221422" defTabSz="885688">
                <a:lnSpc>
                  <a:spcPct val="90000"/>
                </a:lnSpc>
                <a:spcBef>
                  <a:spcPts val="484"/>
                </a:spcBef>
                <a:buFont typeface="Arial" panose="020B0604020202020204" pitchFamily="34" charset="0"/>
                <a:buChar char="•"/>
                <a:defRPr sz="1743"/>
              </a:lvl8pPr>
              <a:lvl9pPr marL="3764173" indent="-221422" defTabSz="885688">
                <a:lnSpc>
                  <a:spcPct val="90000"/>
                </a:lnSpc>
                <a:spcBef>
                  <a:spcPts val="484"/>
                </a:spcBef>
                <a:buFont typeface="Arial" panose="020B0604020202020204" pitchFamily="34" charset="0"/>
                <a:buChar char="•"/>
                <a:defRPr sz="1743"/>
              </a:lvl9pPr>
            </a:lstStyle>
            <a:p>
              <a:pPr marL="0" indent="0">
                <a:lnSpc>
                  <a:spcPct val="100000"/>
                </a:lnSpc>
                <a:spcBef>
                  <a:spcPts val="300"/>
                </a:spcBef>
                <a:spcAft>
                  <a:spcPts val="600"/>
                </a:spcAft>
                <a:buNone/>
              </a:pPr>
              <a:r>
                <a:rPr lang="en-GB" sz="1200" i="1" dirty="0">
                  <a:solidFill>
                    <a:srgbClr val="080808"/>
                  </a:solidFill>
                  <a:effectLst/>
                  <a:ea typeface="Times New Roman" panose="02020603050405020304" pitchFamily="18" charset="0"/>
                  <a:cs typeface="Arial" panose="020B0604020202020204" pitchFamily="34" charset="0"/>
                </a:rPr>
                <a:t>"At Anglian Water, we want our people to </a:t>
              </a:r>
              <a:r>
                <a:rPr lang="en-GB" sz="1200" b="1" i="1" dirty="0">
                  <a:solidFill>
                    <a:srgbClr val="080808"/>
                  </a:solidFill>
                  <a:effectLst/>
                  <a:ea typeface="Times New Roman" panose="02020603050405020304" pitchFamily="18" charset="0"/>
                  <a:cs typeface="Arial" panose="020B0604020202020204" pitchFamily="34" charset="0"/>
                </a:rPr>
                <a:t>feel better as a result of coming to work</a:t>
              </a:r>
              <a:r>
                <a:rPr lang="en-GB" sz="1200" i="1" dirty="0">
                  <a:solidFill>
                    <a:srgbClr val="080808"/>
                  </a:solidFill>
                  <a:effectLst/>
                  <a:ea typeface="Times New Roman" panose="02020603050405020304" pitchFamily="18" charset="0"/>
                  <a:cs typeface="Arial" panose="020B0604020202020204" pitchFamily="34" charset="0"/>
                </a:rPr>
                <a:t>. Investing in wellbeing is vital for employee fulfilment, and it's also critical in driving business outcomes. Put simply, </a:t>
              </a:r>
              <a:r>
                <a:rPr lang="en-GB" sz="1200" b="1" i="1" dirty="0">
                  <a:solidFill>
                    <a:srgbClr val="080808"/>
                  </a:solidFill>
                  <a:effectLst/>
                  <a:ea typeface="Times New Roman" panose="02020603050405020304" pitchFamily="18" charset="0"/>
                  <a:cs typeface="Arial" panose="020B0604020202020204" pitchFamily="34" charset="0"/>
                </a:rPr>
                <a:t>when we feel better, we perform better</a:t>
              </a:r>
              <a:r>
                <a:rPr lang="en-GB" sz="1200" i="1" dirty="0">
                  <a:solidFill>
                    <a:srgbClr val="080808"/>
                  </a:solidFill>
                  <a:effectLst/>
                  <a:ea typeface="Times New Roman" panose="02020603050405020304" pitchFamily="18" charset="0"/>
                  <a:cs typeface="Arial" panose="020B0604020202020204" pitchFamily="34" charset="0"/>
                </a:rPr>
                <a:t>. However, it's important not to focus on wellbeing as a means to an end, but as a business goal in its own right - that's the right thing to do.”  </a:t>
              </a:r>
            </a:p>
            <a:p>
              <a:pPr marL="0" indent="0" algn="r">
                <a:lnSpc>
                  <a:spcPct val="100000"/>
                </a:lnSpc>
                <a:spcBef>
                  <a:spcPts val="300"/>
                </a:spcBef>
                <a:spcAft>
                  <a:spcPts val="1200"/>
                </a:spcAft>
                <a:buNone/>
              </a:pPr>
              <a:r>
                <a:rPr lang="en-GB" sz="1200" dirty="0">
                  <a:solidFill>
                    <a:srgbClr val="080808"/>
                  </a:solidFill>
                  <a:effectLst/>
                  <a:ea typeface="Times New Roman" panose="02020603050405020304" pitchFamily="18" charset="0"/>
                  <a:cs typeface="Arial" panose="020B0604020202020204" pitchFamily="34" charset="0"/>
                </a:rPr>
                <a:t>Steve Buck, Chief Financial Officer, Anglian Water </a:t>
              </a:r>
            </a:p>
          </p:txBody>
        </p:sp>
        <p:pic>
          <p:nvPicPr>
            <p:cNvPr id="27669" name="Picture 21" descr="Anglian Water - Basis Technologies">
              <a:extLst>
                <a:ext uri="{FF2B5EF4-FFF2-40B4-BE49-F238E27FC236}">
                  <a16:creationId xmlns:a16="http://schemas.microsoft.com/office/drawing/2014/main" id="{18D69AC8-F872-4D88-A8A6-4D33BAA2FD6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904" t="37778" r="7348" b="38012"/>
            <a:stretch/>
          </p:blipFill>
          <p:spPr bwMode="auto">
            <a:xfrm>
              <a:off x="885014" y="1845146"/>
              <a:ext cx="1290021" cy="27677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E890809A-FC51-70FD-BB2C-A3F0F1C97E23}"/>
                </a:ext>
              </a:extLst>
            </p:cNvPr>
            <p:cNvGrpSpPr/>
            <p:nvPr/>
          </p:nvGrpSpPr>
          <p:grpSpPr>
            <a:xfrm>
              <a:off x="2377377" y="1425688"/>
              <a:ext cx="680091" cy="1115690"/>
              <a:chOff x="2377377" y="1400289"/>
              <a:chExt cx="680091" cy="1115690"/>
            </a:xfrm>
          </p:grpSpPr>
          <p:cxnSp>
            <p:nvCxnSpPr>
              <p:cNvPr id="21" name="Straight Connector 20">
                <a:extLst>
                  <a:ext uri="{FF2B5EF4-FFF2-40B4-BE49-F238E27FC236}">
                    <a16:creationId xmlns:a16="http://schemas.microsoft.com/office/drawing/2014/main" id="{62FFFBB1-78C8-46B3-9C76-584845B42E56}"/>
                  </a:ext>
                </a:extLst>
              </p:cNvPr>
              <p:cNvCxnSpPr>
                <a:cxnSpLocks/>
              </p:cNvCxnSpPr>
              <p:nvPr/>
            </p:nvCxnSpPr>
            <p:spPr>
              <a:xfrm>
                <a:off x="2377377" y="1958134"/>
                <a:ext cx="634372" cy="0"/>
              </a:xfrm>
              <a:prstGeom prst="line">
                <a:avLst/>
              </a:prstGeom>
              <a:ln>
                <a:solidFill>
                  <a:srgbClr val="223C74"/>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DED78917-AFA6-485C-B0C2-166E62DF7D41}"/>
                  </a:ext>
                </a:extLst>
              </p:cNvPr>
              <p:cNvSpPr>
                <a:spLocks/>
              </p:cNvSpPr>
              <p:nvPr/>
            </p:nvSpPr>
            <p:spPr>
              <a:xfrm>
                <a:off x="3011749" y="1400289"/>
                <a:ext cx="45719" cy="1115690"/>
              </a:xfrm>
              <a:prstGeom prst="rect">
                <a:avLst/>
              </a:prstGeom>
              <a:solidFill>
                <a:srgbClr val="223C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grpSp>
      </p:grpSp>
      <p:sp>
        <p:nvSpPr>
          <p:cNvPr id="45" name="object 22">
            <a:extLst>
              <a:ext uri="{FF2B5EF4-FFF2-40B4-BE49-F238E27FC236}">
                <a16:creationId xmlns:a16="http://schemas.microsoft.com/office/drawing/2014/main" id="{9565F80D-8052-4C8E-AB17-F466A6AFBF5F}"/>
              </a:ext>
            </a:extLst>
          </p:cNvPr>
          <p:cNvSpPr/>
          <p:nvPr/>
        </p:nvSpPr>
        <p:spPr>
          <a:xfrm>
            <a:off x="468007" y="5737949"/>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a:p>
        </p:txBody>
      </p:sp>
      <p:pic>
        <p:nvPicPr>
          <p:cNvPr id="33" name="Picture 32">
            <a:extLst>
              <a:ext uri="{FF2B5EF4-FFF2-40B4-BE49-F238E27FC236}">
                <a16:creationId xmlns:a16="http://schemas.microsoft.com/office/drawing/2014/main" id="{942B7BA7-CF3B-4DEC-96A3-E55F5FAD0111}"/>
              </a:ext>
            </a:extLst>
          </p:cNvPr>
          <p:cNvPicPr>
            <a:picLocks noChangeAspect="1"/>
          </p:cNvPicPr>
          <p:nvPr/>
        </p:nvPicPr>
        <p:blipFill>
          <a:blip r:embed="rId9"/>
          <a:stretch>
            <a:fillRect/>
          </a:stretch>
        </p:blipFill>
        <p:spPr>
          <a:xfrm>
            <a:off x="8660129" y="5931015"/>
            <a:ext cx="2216241" cy="713065"/>
          </a:xfrm>
          <a:prstGeom prst="rect">
            <a:avLst/>
          </a:prstGeom>
        </p:spPr>
      </p:pic>
      <p:grpSp>
        <p:nvGrpSpPr>
          <p:cNvPr id="9" name="Group 8">
            <a:extLst>
              <a:ext uri="{FF2B5EF4-FFF2-40B4-BE49-F238E27FC236}">
                <a16:creationId xmlns:a16="http://schemas.microsoft.com/office/drawing/2014/main" id="{237F8176-C8AC-23A0-62C2-A2527AE5E109}"/>
              </a:ext>
            </a:extLst>
          </p:cNvPr>
          <p:cNvGrpSpPr/>
          <p:nvPr/>
        </p:nvGrpSpPr>
        <p:grpSpPr>
          <a:xfrm>
            <a:off x="738050" y="2930727"/>
            <a:ext cx="10554064" cy="1115690"/>
            <a:chOff x="738050" y="3108944"/>
            <a:chExt cx="10554064" cy="1115690"/>
          </a:xfrm>
        </p:grpSpPr>
        <p:pic>
          <p:nvPicPr>
            <p:cNvPr id="27689" name="Picture 41" descr="Santander Consumer Bank (Deutschland) - Wikipedia">
              <a:extLst>
                <a:ext uri="{FF2B5EF4-FFF2-40B4-BE49-F238E27FC236}">
                  <a16:creationId xmlns:a16="http://schemas.microsoft.com/office/drawing/2014/main" id="{4F55B8AD-2D06-41A9-AE33-F024185966A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930" t="22110" r="11919" b="33311"/>
            <a:stretch/>
          </p:blipFill>
          <p:spPr bwMode="auto">
            <a:xfrm>
              <a:off x="738050" y="3516890"/>
              <a:ext cx="1436985" cy="29979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F224A1D-5D3D-411E-A8F7-80A1E048BB5C}"/>
                </a:ext>
              </a:extLst>
            </p:cNvPr>
            <p:cNvSpPr txBox="1">
              <a:spLocks/>
            </p:cNvSpPr>
            <p:nvPr>
              <p:custDataLst>
                <p:tags r:id="rId3"/>
              </p:custDataLst>
            </p:nvPr>
          </p:nvSpPr>
          <p:spPr>
            <a:xfrm>
              <a:off x="3201593" y="3143270"/>
              <a:ext cx="8090521" cy="1047039"/>
            </a:xfrm>
            <a:prstGeom prst="rect">
              <a:avLst/>
            </a:prstGeom>
            <a:noFill/>
          </p:spPr>
          <p:txBody>
            <a:bodyPr wrap="square" lIns="0" tIns="0" rIns="0" bIns="0">
              <a:noAutofit/>
            </a:bodyPr>
            <a:lstStyle/>
            <a:p>
              <a:pPr>
                <a:spcBef>
                  <a:spcPts val="300"/>
                </a:spcBef>
                <a:buClr>
                  <a:schemeClr val="tx1"/>
                </a:buClr>
              </a:pPr>
              <a:r>
                <a:rPr lang="en-GB" sz="1200" i="1" dirty="0">
                  <a:solidFill>
                    <a:srgbClr val="080808"/>
                  </a:solidFill>
                  <a:effectLst/>
                  <a:ea typeface="Times New Roman" panose="02020603050405020304" pitchFamily="18" charset="0"/>
                </a:rPr>
                <a:t>‘I believe that </a:t>
              </a:r>
              <a:r>
                <a:rPr lang="en-GB" sz="1200" b="1" i="1" dirty="0">
                  <a:solidFill>
                    <a:srgbClr val="080808"/>
                  </a:solidFill>
                  <a:effectLst/>
                  <a:ea typeface="Times New Roman" panose="02020603050405020304" pitchFamily="18" charset="0"/>
                </a:rPr>
                <a:t>people investment underpins everything</a:t>
              </a:r>
              <a:r>
                <a:rPr lang="en-GB" sz="1200" i="1" dirty="0">
                  <a:solidFill>
                    <a:srgbClr val="080808"/>
                  </a:solidFill>
                  <a:effectLst/>
                  <a:ea typeface="Times New Roman" panose="02020603050405020304" pitchFamily="18" charset="0"/>
                </a:rPr>
                <a:t>, and as we move to an increasingly complex world with competing priorities, I see that businesses need to take this further. We need to revolutionise ways of working by </a:t>
              </a:r>
              <a:r>
                <a:rPr lang="en-GB" sz="1200" b="1" i="1" dirty="0">
                  <a:solidFill>
                    <a:srgbClr val="080808"/>
                  </a:solidFill>
                  <a:effectLst/>
                  <a:ea typeface="Times New Roman" panose="02020603050405020304" pitchFamily="18" charset="0"/>
                </a:rPr>
                <a:t>putting thriving employees at the heart and centre of our organisational purpose</a:t>
              </a:r>
              <a:r>
                <a:rPr lang="en-GB" sz="1200" i="1" dirty="0">
                  <a:solidFill>
                    <a:srgbClr val="080808"/>
                  </a:solidFill>
                  <a:effectLst/>
                  <a:ea typeface="Times New Roman" panose="02020603050405020304" pitchFamily="18" charset="0"/>
                </a:rPr>
                <a:t>. Only then do we have a fighting chance of delivering our business strategy.</a:t>
              </a:r>
              <a:r>
                <a:rPr lang="en-GB" sz="1200" i="1" dirty="0">
                  <a:solidFill>
                    <a:srgbClr val="080808"/>
                  </a:solidFill>
                  <a:ea typeface="Times New Roman" panose="02020603050405020304" pitchFamily="18" charset="0"/>
                </a:rPr>
                <a:t>”</a:t>
              </a:r>
              <a:endParaRPr lang="en-GB" sz="1200" i="1" dirty="0">
                <a:solidFill>
                  <a:schemeClr val="tx1">
                    <a:lumMod val="50000"/>
                  </a:schemeClr>
                </a:solidFill>
                <a:effectLst/>
                <a:ea typeface="Times New Roman" panose="02020603050405020304" pitchFamily="18" charset="0"/>
              </a:endParaRPr>
            </a:p>
            <a:p>
              <a:pPr algn="r">
                <a:spcBef>
                  <a:spcPts val="300"/>
                </a:spcBef>
                <a:buClr>
                  <a:schemeClr val="tx1"/>
                </a:buClr>
              </a:pPr>
              <a:r>
                <a:rPr lang="en-GB" sz="1200" dirty="0">
                  <a:solidFill>
                    <a:srgbClr val="080808"/>
                  </a:solidFill>
                  <a:effectLst/>
                  <a:ea typeface="Times New Roman" panose="02020603050405020304" pitchFamily="18" charset="0"/>
                </a:rPr>
                <a:t>Duke </a:t>
              </a:r>
              <a:r>
                <a:rPr lang="en-GB" sz="1200" dirty="0" err="1">
                  <a:solidFill>
                    <a:srgbClr val="080808"/>
                  </a:solidFill>
                  <a:effectLst/>
                  <a:ea typeface="Times New Roman" panose="02020603050405020304" pitchFamily="18" charset="0"/>
                </a:rPr>
                <a:t>Dayal</a:t>
              </a:r>
              <a:r>
                <a:rPr lang="en-GB" sz="1200" dirty="0">
                  <a:solidFill>
                    <a:srgbClr val="080808"/>
                  </a:solidFill>
                  <a:effectLst/>
                  <a:ea typeface="Times New Roman" panose="02020603050405020304" pitchFamily="18" charset="0"/>
                </a:rPr>
                <a:t>, Chief Financial Officer, Santander UK</a:t>
              </a:r>
              <a:endParaRPr lang="en-GB" sz="1200" dirty="0">
                <a:solidFill>
                  <a:srgbClr val="080808"/>
                </a:solidFill>
              </a:endParaRPr>
            </a:p>
          </p:txBody>
        </p:sp>
        <p:grpSp>
          <p:nvGrpSpPr>
            <p:cNvPr id="6" name="Group 5">
              <a:extLst>
                <a:ext uri="{FF2B5EF4-FFF2-40B4-BE49-F238E27FC236}">
                  <a16:creationId xmlns:a16="http://schemas.microsoft.com/office/drawing/2014/main" id="{B2377450-B450-9CD4-8DD1-144531B87761}"/>
                </a:ext>
              </a:extLst>
            </p:cNvPr>
            <p:cNvGrpSpPr/>
            <p:nvPr/>
          </p:nvGrpSpPr>
          <p:grpSpPr>
            <a:xfrm>
              <a:off x="2377377" y="3108944"/>
              <a:ext cx="680091" cy="1115690"/>
              <a:chOff x="2377377" y="3108944"/>
              <a:chExt cx="680091" cy="1115690"/>
            </a:xfrm>
          </p:grpSpPr>
          <p:cxnSp>
            <p:nvCxnSpPr>
              <p:cNvPr id="38" name="Straight Connector 37">
                <a:extLst>
                  <a:ext uri="{FF2B5EF4-FFF2-40B4-BE49-F238E27FC236}">
                    <a16:creationId xmlns:a16="http://schemas.microsoft.com/office/drawing/2014/main" id="{DD97987C-B351-4BAF-B3A8-2DB64C7F6325}"/>
                  </a:ext>
                </a:extLst>
              </p:cNvPr>
              <p:cNvCxnSpPr>
                <a:cxnSpLocks/>
              </p:cNvCxnSpPr>
              <p:nvPr/>
            </p:nvCxnSpPr>
            <p:spPr>
              <a:xfrm>
                <a:off x="2377377" y="3666789"/>
                <a:ext cx="634372" cy="1"/>
              </a:xfrm>
              <a:prstGeom prst="line">
                <a:avLst/>
              </a:prstGeom>
              <a:ln>
                <a:solidFill>
                  <a:srgbClr val="223C74"/>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5141E6D-3E28-9456-C140-38A472B01ACB}"/>
                  </a:ext>
                </a:extLst>
              </p:cNvPr>
              <p:cNvSpPr>
                <a:spLocks/>
              </p:cNvSpPr>
              <p:nvPr/>
            </p:nvSpPr>
            <p:spPr>
              <a:xfrm>
                <a:off x="3011749" y="3108944"/>
                <a:ext cx="45719" cy="1115690"/>
              </a:xfrm>
              <a:prstGeom prst="rect">
                <a:avLst/>
              </a:prstGeom>
              <a:solidFill>
                <a:srgbClr val="223C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grpSp>
      </p:grpSp>
      <p:grpSp>
        <p:nvGrpSpPr>
          <p:cNvPr id="8" name="Group 7">
            <a:extLst>
              <a:ext uri="{FF2B5EF4-FFF2-40B4-BE49-F238E27FC236}">
                <a16:creationId xmlns:a16="http://schemas.microsoft.com/office/drawing/2014/main" id="{55C8ACD9-D10A-0428-A29D-392C563544CE}"/>
              </a:ext>
            </a:extLst>
          </p:cNvPr>
          <p:cNvGrpSpPr/>
          <p:nvPr/>
        </p:nvGrpSpPr>
        <p:grpSpPr>
          <a:xfrm>
            <a:off x="797669" y="4435767"/>
            <a:ext cx="10491107" cy="1115690"/>
            <a:chOff x="797669" y="4508337"/>
            <a:chExt cx="10491107" cy="1115690"/>
          </a:xfrm>
        </p:grpSpPr>
        <p:sp>
          <p:nvSpPr>
            <p:cNvPr id="30" name="TextBox 29">
              <a:extLst>
                <a:ext uri="{FF2B5EF4-FFF2-40B4-BE49-F238E27FC236}">
                  <a16:creationId xmlns:a16="http://schemas.microsoft.com/office/drawing/2014/main" id="{B6C15BED-3877-4E07-93B4-4281B2D6FF00}"/>
                </a:ext>
              </a:extLst>
            </p:cNvPr>
            <p:cNvSpPr txBox="1">
              <a:spLocks/>
            </p:cNvSpPr>
            <p:nvPr>
              <p:custDataLst>
                <p:tags r:id="rId2"/>
              </p:custDataLst>
            </p:nvPr>
          </p:nvSpPr>
          <p:spPr>
            <a:xfrm>
              <a:off x="3198255" y="4566045"/>
              <a:ext cx="8090521" cy="1000274"/>
            </a:xfrm>
            <a:prstGeom prst="rect">
              <a:avLst/>
            </a:prstGeom>
            <a:noFill/>
          </p:spPr>
          <p:txBody>
            <a:bodyPr wrap="square" lIns="0" tIns="0" rIns="0" bIns="0">
              <a:noAutofit/>
            </a:bodyPr>
            <a:lstStyle/>
            <a:p>
              <a:pPr>
                <a:spcBef>
                  <a:spcPts val="300"/>
                </a:spcBef>
              </a:pPr>
              <a:r>
                <a:rPr lang="en-GB" sz="1200" i="1" dirty="0">
                  <a:solidFill>
                    <a:srgbClr val="080808"/>
                  </a:solidFill>
                  <a:effectLst/>
                  <a:ea typeface="Calibri" panose="020F0502020204030204" pitchFamily="34" charset="0"/>
                </a:rPr>
                <a:t>“The business case for having employee wellbeing at the forefront of an employer’s thoughts is overwhelming. The challenge for industry, however, is to </a:t>
              </a:r>
              <a:r>
                <a:rPr lang="en-GB" sz="1200" b="1" i="1" dirty="0">
                  <a:solidFill>
                    <a:srgbClr val="080808"/>
                  </a:solidFill>
                  <a:effectLst/>
                  <a:ea typeface="Calibri" panose="020F0502020204030204" pitchFamily="34" charset="0"/>
                </a:rPr>
                <a:t>develop a holistic approach with a long-term view </a:t>
              </a:r>
              <a:r>
                <a:rPr lang="en-GB" sz="1200" i="1" dirty="0">
                  <a:solidFill>
                    <a:srgbClr val="080808"/>
                  </a:solidFill>
                  <a:effectLst/>
                  <a:ea typeface="Calibri" panose="020F0502020204030204" pitchFamily="34" charset="0"/>
                </a:rPr>
                <a:t>to this, rather than simply trying to measure the short-term costs.” </a:t>
              </a:r>
            </a:p>
            <a:p>
              <a:pPr algn="r">
                <a:spcBef>
                  <a:spcPts val="300"/>
                </a:spcBef>
              </a:pPr>
              <a:endParaRPr lang="en-GB" sz="1200" dirty="0">
                <a:solidFill>
                  <a:srgbClr val="080808"/>
                </a:solidFill>
                <a:effectLst/>
                <a:ea typeface="Calibri" panose="020F0502020204030204" pitchFamily="34" charset="0"/>
              </a:endParaRPr>
            </a:p>
            <a:p>
              <a:pPr algn="r">
                <a:spcBef>
                  <a:spcPts val="300"/>
                </a:spcBef>
              </a:pPr>
              <a:r>
                <a:rPr lang="en-GB" sz="1200" dirty="0">
                  <a:solidFill>
                    <a:srgbClr val="080808"/>
                  </a:solidFill>
                  <a:effectLst/>
                  <a:ea typeface="Calibri" panose="020F0502020204030204" pitchFamily="34" charset="0"/>
                </a:rPr>
                <a:t>Mo </a:t>
              </a:r>
              <a:r>
                <a:rPr lang="en-GB" sz="1200" dirty="0" err="1">
                  <a:solidFill>
                    <a:srgbClr val="080808"/>
                  </a:solidFill>
                  <a:effectLst/>
                  <a:ea typeface="Calibri" panose="020F0502020204030204" pitchFamily="34" charset="0"/>
                </a:rPr>
                <a:t>Akhmed</a:t>
              </a:r>
              <a:r>
                <a:rPr lang="en-GB" sz="1200" dirty="0">
                  <a:solidFill>
                    <a:srgbClr val="080808"/>
                  </a:solidFill>
                  <a:effectLst/>
                  <a:ea typeface="Calibri" panose="020F0502020204030204" pitchFamily="34" charset="0"/>
                </a:rPr>
                <a:t>, Managing Director, AVRS Systems Ltd</a:t>
              </a:r>
            </a:p>
          </p:txBody>
        </p:sp>
        <p:pic>
          <p:nvPicPr>
            <p:cNvPr id="27693" name="Picture 45" descr="AVRS Systems | Mechanical &amp; Electrical Engineers | 01642 242 102">
              <a:extLst>
                <a:ext uri="{FF2B5EF4-FFF2-40B4-BE49-F238E27FC236}">
                  <a16:creationId xmlns:a16="http://schemas.microsoft.com/office/drawing/2014/main" id="{862A8EFF-85C7-43CA-87C3-D0E70EAEB3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7669" y="4635755"/>
              <a:ext cx="1377366" cy="86085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A891E3F-F16E-2A9E-3C08-738D3A796C9F}"/>
                </a:ext>
              </a:extLst>
            </p:cNvPr>
            <p:cNvGrpSpPr/>
            <p:nvPr/>
          </p:nvGrpSpPr>
          <p:grpSpPr>
            <a:xfrm>
              <a:off x="2377377" y="4508337"/>
              <a:ext cx="680091" cy="1115690"/>
              <a:chOff x="2377377" y="4508337"/>
              <a:chExt cx="680091" cy="1115690"/>
            </a:xfrm>
          </p:grpSpPr>
          <p:cxnSp>
            <p:nvCxnSpPr>
              <p:cNvPr id="40" name="Straight Connector 39">
                <a:extLst>
                  <a:ext uri="{FF2B5EF4-FFF2-40B4-BE49-F238E27FC236}">
                    <a16:creationId xmlns:a16="http://schemas.microsoft.com/office/drawing/2014/main" id="{F39CF1B0-1129-4A46-A601-0105A42CEEE2}"/>
                  </a:ext>
                </a:extLst>
              </p:cNvPr>
              <p:cNvCxnSpPr>
                <a:cxnSpLocks/>
              </p:cNvCxnSpPr>
              <p:nvPr/>
            </p:nvCxnSpPr>
            <p:spPr>
              <a:xfrm>
                <a:off x="2377377" y="5066182"/>
                <a:ext cx="634372" cy="1"/>
              </a:xfrm>
              <a:prstGeom prst="line">
                <a:avLst/>
              </a:prstGeom>
              <a:ln>
                <a:solidFill>
                  <a:srgbClr val="223C74"/>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D6AB4D9-C61D-C874-3735-5388A5441A45}"/>
                  </a:ext>
                </a:extLst>
              </p:cNvPr>
              <p:cNvSpPr>
                <a:spLocks/>
              </p:cNvSpPr>
              <p:nvPr/>
            </p:nvSpPr>
            <p:spPr>
              <a:xfrm>
                <a:off x="3011749" y="4508337"/>
                <a:ext cx="45719" cy="1115690"/>
              </a:xfrm>
              <a:prstGeom prst="rect">
                <a:avLst/>
              </a:prstGeom>
              <a:solidFill>
                <a:srgbClr val="223C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grpSp>
      </p:grpSp>
    </p:spTree>
    <p:extLst>
      <p:ext uri="{BB962C8B-B14F-4D97-AF65-F5344CB8AC3E}">
        <p14:creationId xmlns:p14="http://schemas.microsoft.com/office/powerpoint/2010/main" val="28774455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SCLIENT" val="True"/>
  <p:tag name="ICONFILLBACKGROUND" val="Color [A=255, R=34, G=60, B=116]"/>
  <p:tag name="ICONFILLBACKGROUNDTHEME" val="Text 1"/>
  <p:tag name="NEWVI" val="true"/>
  <p:tag name="ICONENCLOSURE" val="True"/>
  <p:tag name="BLUEONEFOURTHTITLEFONTCOLORFIXED" val="true"/>
  <p:tag name="DARKLAYOUTNAMESCHANGEDTOCONTRAST" val="true"/>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NAME" val="CustomIcon"/>
</p:tagLst>
</file>

<file path=ppt/tags/tag100.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601.25"/>
  <p:tag name="TOP" val="188.9912"/>
  <p:tag name="HEIGHT" val="0.07203794"/>
</p:tagLst>
</file>

<file path=ppt/tags/tag101.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45"/>
  <p:tag name="TOP" val="199.0632"/>
  <p:tag name="HEIGHT" val="0.07203794"/>
</p:tagLst>
</file>

<file path=ppt/tags/tag102.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156.25"/>
  <p:tag name="TOP" val="199.0632"/>
  <p:tag name="HEIGHT" val="0.07203794"/>
</p:tagLst>
</file>

<file path=ppt/tags/tag103.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267.5"/>
  <p:tag name="TOP" val="199.0632"/>
  <p:tag name="HEIGHT" val="0.07203794"/>
</p:tagLst>
</file>

<file path=ppt/tags/tag104.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378.75"/>
  <p:tag name="TOP" val="199.0632"/>
  <p:tag name="HEIGHT" val="0.07203794"/>
</p:tagLst>
</file>

<file path=ppt/tags/tag105.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490"/>
  <p:tag name="TOP" val="199.0632"/>
  <p:tag name="HEIGHT" val="0.07203794"/>
</p:tagLst>
</file>

<file path=ppt/tags/tag106.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712.5"/>
  <p:tag name="TOP" val="199.0632"/>
  <p:tag name="HEIGHT" val="0.07203794"/>
</p:tagLst>
</file>

<file path=ppt/tags/tag107.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823.75"/>
  <p:tag name="TOP" val="199.0632"/>
  <p:tag name="HEIGHT" val="0.07203794"/>
</p:tagLst>
</file>

<file path=ppt/tags/tag108.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601.25"/>
  <p:tag name="TOP" val="199.0632"/>
  <p:tag name="HEIGHT" val="0.07203794"/>
</p:tagLst>
</file>

<file path=ppt/tags/tag109.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267.5"/>
  <p:tag name="TOP" val="209.1353"/>
  <p:tag name="HEIGHT" val="0.07203794"/>
</p:tagLst>
</file>

<file path=ppt/tags/tag11.xml><?xml version="1.0" encoding="utf-8"?>
<p:tagLst xmlns:a="http://schemas.openxmlformats.org/drawingml/2006/main" xmlns:r="http://schemas.openxmlformats.org/officeDocument/2006/relationships" xmlns:p="http://schemas.openxmlformats.org/presentationml/2006/main">
  <p:tag name="1LEVEL" val="0.4"/>
  <p:tag name="2LEVEL" val="0.2"/>
  <p:tag name="3LEVEL" val="0.1"/>
  <p:tag name="4LEVEL" val="0.05"/>
  <p:tag name="5LEVEL" val="0.03"/>
</p:tagLst>
</file>

<file path=ppt/tags/tag110.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45"/>
  <p:tag name="TOP" val="209.1353"/>
  <p:tag name="HEIGHT" val="0.07203794"/>
</p:tagLst>
</file>

<file path=ppt/tags/tag111.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156.25"/>
  <p:tag name="TOP" val="209.1353"/>
  <p:tag name="HEIGHT" val="0.07203794"/>
</p:tagLst>
</file>

<file path=ppt/tags/tag112.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378.75"/>
  <p:tag name="TOP" val="209.1353"/>
  <p:tag name="HEIGHT" val="0.07203794"/>
</p:tagLst>
</file>

<file path=ppt/tags/tag113.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490"/>
  <p:tag name="TOP" val="209.1353"/>
  <p:tag name="HEIGHT" val="0.07203794"/>
</p:tagLst>
</file>

<file path=ppt/tags/tag114.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712.5"/>
  <p:tag name="TOP" val="209.1353"/>
  <p:tag name="HEIGHT" val="0.07203794"/>
</p:tagLst>
</file>

<file path=ppt/tags/tag115.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823.75"/>
  <p:tag name="TOP" val="209.1353"/>
  <p:tag name="HEIGHT" val="0.07203794"/>
</p:tagLst>
</file>

<file path=ppt/tags/tag116.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601.25"/>
  <p:tag name="TOP" val="209.1353"/>
  <p:tag name="HEIGHT" val="0.07203794"/>
</p:tagLst>
</file>

<file path=ppt/tags/tag117.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45"/>
  <p:tag name="TOP" val="239.3515"/>
  <p:tag name="HEIGHT" val="0.07203794"/>
</p:tagLst>
</file>

<file path=ppt/tags/tag118.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156.25"/>
  <p:tag name="TOP" val="239.3515"/>
  <p:tag name="HEIGHT" val="0.07203794"/>
</p:tagLst>
</file>

<file path=ppt/tags/tag119.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378.75"/>
  <p:tag name="TOP" val="239.3515"/>
  <p:tag name="HEIGHT" val="0.07203794"/>
</p:tagLst>
</file>

<file path=ppt/tags/tag12.xml><?xml version="1.0" encoding="utf-8"?>
<p:tagLst xmlns:a="http://schemas.openxmlformats.org/drawingml/2006/main" xmlns:r="http://schemas.openxmlformats.org/officeDocument/2006/relationships" xmlns:p="http://schemas.openxmlformats.org/presentationml/2006/main">
  <p:tag name="SHAPENAME" val="4. Footnote"/>
</p:tagLst>
</file>

<file path=ppt/tags/tag120.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490"/>
  <p:tag name="TOP" val="239.3515"/>
  <p:tag name="HEIGHT" val="0.07203794"/>
</p:tagLst>
</file>

<file path=ppt/tags/tag121.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712.5"/>
  <p:tag name="TOP" val="239.3515"/>
  <p:tag name="HEIGHT" val="0.07203794"/>
</p:tagLst>
</file>

<file path=ppt/tags/tag122.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823.75"/>
  <p:tag name="TOP" val="239.3515"/>
  <p:tag name="HEIGHT" val="0.07203794"/>
</p:tagLst>
</file>

<file path=ppt/tags/tag123.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601.25"/>
  <p:tag name="TOP" val="239.3515"/>
  <p:tag name="HEIGHT" val="0.07203794"/>
</p:tagLst>
</file>

<file path=ppt/tags/tag124.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45"/>
  <p:tag name="TOP" val="219.2074"/>
  <p:tag name="HEIGHT" val="0.07203794"/>
</p:tagLst>
</file>

<file path=ppt/tags/tag125.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156.25"/>
  <p:tag name="TOP" val="219.2074"/>
  <p:tag name="HEIGHT" val="0.07203794"/>
</p:tagLst>
</file>

<file path=ppt/tags/tag126.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267.5"/>
  <p:tag name="TOP" val="219.2074"/>
  <p:tag name="HEIGHT" val="0.07203794"/>
</p:tagLst>
</file>

<file path=ppt/tags/tag127.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378.75"/>
  <p:tag name="TOP" val="219.2074"/>
  <p:tag name="HEIGHT" val="0.07203794"/>
</p:tagLst>
</file>

<file path=ppt/tags/tag128.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490"/>
  <p:tag name="TOP" val="219.2074"/>
  <p:tag name="HEIGHT" val="0.07203794"/>
</p:tagLst>
</file>

<file path=ppt/tags/tag129.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712.5"/>
  <p:tag name="TOP" val="219.2074"/>
  <p:tag name="HEIGHT" val="0.07203794"/>
</p:tagLst>
</file>

<file path=ppt/tags/tag13.xml><?xml version="1.0" encoding="utf-8"?>
<p:tagLst xmlns:a="http://schemas.openxmlformats.org/drawingml/2006/main" xmlns:r="http://schemas.openxmlformats.org/officeDocument/2006/relationships" xmlns:p="http://schemas.openxmlformats.org/presentationml/2006/main">
  <p:tag name="MTTABLE" val="Cell"/>
  <p:tag name="MTNUMBER" val="0.854925917393959"/>
  <p:tag name="LEFT" val="223"/>
  <p:tag name="WIDTH" val="158"/>
  <p:tag name="TOP" val="242.5166"/>
  <p:tag name="HEIGHT" val="17.91389"/>
  <p:tag name="1LEVEL" val="35"/>
  <p:tag name="2LEVEL" val="17.5"/>
  <p:tag name="3LEVEL" val="8.75"/>
  <p:tag name="4LEVEL" val="4.38"/>
  <p:tag name="5LEVEL" val="2.19"/>
</p:tagLst>
</file>

<file path=ppt/tags/tag130.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823.75"/>
  <p:tag name="TOP" val="219.2074"/>
  <p:tag name="HEIGHT" val="0.07203794"/>
</p:tagLst>
</file>

<file path=ppt/tags/tag131.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601.25"/>
  <p:tag name="TOP" val="219.2074"/>
  <p:tag name="HEIGHT" val="0.07203794"/>
</p:tagLst>
</file>

<file path=ppt/tags/tag132.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45"/>
  <p:tag name="TOP" val="229.2794"/>
  <p:tag name="HEIGHT" val="0.07203794"/>
</p:tagLst>
</file>

<file path=ppt/tags/tag133.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156.25"/>
  <p:tag name="TOP" val="229.2794"/>
  <p:tag name="HEIGHT" val="0.07203794"/>
</p:tagLst>
</file>

<file path=ppt/tags/tag134.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267.5"/>
  <p:tag name="TOP" val="229.2794"/>
  <p:tag name="HEIGHT" val="0.07203794"/>
</p:tagLst>
</file>

<file path=ppt/tags/tag135.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378.75"/>
  <p:tag name="TOP" val="229.2794"/>
  <p:tag name="HEIGHT" val="0.07203794"/>
</p:tagLst>
</file>

<file path=ppt/tags/tag136.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490"/>
  <p:tag name="TOP" val="229.2794"/>
  <p:tag name="HEIGHT" val="0.07203794"/>
</p:tagLst>
</file>

<file path=ppt/tags/tag137.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712.5"/>
  <p:tag name="TOP" val="229.2794"/>
  <p:tag name="HEIGHT" val="0.07203794"/>
</p:tagLst>
</file>

<file path=ppt/tags/tag138.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823.75"/>
  <p:tag name="TOP" val="229.2794"/>
  <p:tag name="HEIGHT" val="0.07203794"/>
</p:tagLst>
</file>

<file path=ppt/tags/tag139.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601.25"/>
  <p:tag name="TOP" val="229.2794"/>
  <p:tag name="HEIGHT" val="0.07203794"/>
</p:tagLst>
</file>

<file path=ppt/tags/tag14.xml><?xml version="1.0" encoding="utf-8"?>
<p:tagLst xmlns:a="http://schemas.openxmlformats.org/drawingml/2006/main" xmlns:r="http://schemas.openxmlformats.org/officeDocument/2006/relationships" xmlns:p="http://schemas.openxmlformats.org/presentationml/2006/main">
  <p:tag name="MTTABLE" val="Cell"/>
  <p:tag name="MTNUMBER" val="0.854925917393959"/>
  <p:tag name="LEFT" val="223"/>
  <p:tag name="WIDTH" val="158"/>
  <p:tag name="TOP" val="242.5166"/>
  <p:tag name="HEIGHT" val="17.91389"/>
  <p:tag name="1LEVEL" val="35"/>
  <p:tag name="2LEVEL" val="17.5"/>
  <p:tag name="3LEVEL" val="8.75"/>
  <p:tag name="4LEVEL" val="4.38"/>
  <p:tag name="5LEVEL" val="2.19"/>
</p:tagLst>
</file>

<file path=ppt/tags/tag140.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45"/>
  <p:tag name="TOP" val="199.0632"/>
  <p:tag name="HEIGHT" val="0.07203794"/>
</p:tagLst>
</file>

<file path=ppt/tags/tag141.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156.25"/>
  <p:tag name="TOP" val="199.0632"/>
  <p:tag name="HEIGHT" val="0.07203794"/>
</p:tagLst>
</file>

<file path=ppt/tags/tag142.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267.5"/>
  <p:tag name="TOP" val="199.0632"/>
  <p:tag name="HEIGHT" val="0.07203794"/>
</p:tagLst>
</file>

<file path=ppt/tags/tag143.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378.75"/>
  <p:tag name="TOP" val="229.2794"/>
  <p:tag name="HEIGHT" val="0.07203794"/>
</p:tagLst>
</file>

<file path=ppt/tags/tag144.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490"/>
  <p:tag name="TOP" val="229.2794"/>
  <p:tag name="HEIGHT" val="0.07203794"/>
</p:tagLst>
</file>

<file path=ppt/tags/tag145.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712.5"/>
  <p:tag name="TOP" val="199.0632"/>
  <p:tag name="HEIGHT" val="0.07203794"/>
</p:tagLst>
</file>

<file path=ppt/tags/tag146.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823.75"/>
  <p:tag name="TOP" val="219.2074"/>
  <p:tag name="HEIGHT" val="0.07203794"/>
</p:tagLst>
</file>

<file path=ppt/tags/tag147.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601.25"/>
  <p:tag name="TOP" val="199.0632"/>
  <p:tag name="HEIGHT" val="0.07203794"/>
</p:tagLst>
</file>

<file path=ppt/tags/tag148.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45"/>
  <p:tag name="TOP" val="249.4235"/>
  <p:tag name="HEIGHT" val="0.07203794"/>
</p:tagLst>
</file>

<file path=ppt/tags/tag149.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378.75"/>
  <p:tag name="TOP" val="249.4235"/>
  <p:tag name="HEIGHT" val="0.07203794"/>
</p:tagLst>
</file>

<file path=ppt/tags/tag15.xml><?xml version="1.0" encoding="utf-8"?>
<p:tagLst xmlns:a="http://schemas.openxmlformats.org/drawingml/2006/main" xmlns:r="http://schemas.openxmlformats.org/officeDocument/2006/relationships" xmlns:p="http://schemas.openxmlformats.org/presentationml/2006/main">
  <p:tag name="MTTABLE" val="Cell"/>
  <p:tag name="MTNUMBER" val="0.854925917393959"/>
  <p:tag name="LEFT" val="223"/>
  <p:tag name="WIDTH" val="158"/>
  <p:tag name="TOP" val="242.5166"/>
  <p:tag name="HEIGHT" val="17.91389"/>
  <p:tag name="1LEVEL" val="3"/>
  <p:tag name="2LEVEL" val="1.5"/>
  <p:tag name="3LEVEL" val="0.75"/>
  <p:tag name="4LEVEL" val="0.38"/>
  <p:tag name="5LEVEL" val="0.19"/>
</p:tagLst>
</file>

<file path=ppt/tags/tag150.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490"/>
  <p:tag name="TOP" val="249.4235"/>
  <p:tag name="HEIGHT" val="0.07203794"/>
</p:tagLst>
</file>

<file path=ppt/tags/tag151.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712.5"/>
  <p:tag name="TOP" val="249.4235"/>
  <p:tag name="HEIGHT" val="0.07203794"/>
</p:tagLst>
</file>

<file path=ppt/tags/tag152.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823.75"/>
  <p:tag name="TOP" val="249.4235"/>
  <p:tag name="HEIGHT" val="0.07203794"/>
</p:tagLst>
</file>

<file path=ppt/tags/tag153.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712.5"/>
  <p:tag name="TOP" val="249.4235"/>
  <p:tag name="HEIGHT" val="0.07203794"/>
</p:tagLst>
</file>

<file path=ppt/tags/tag154.xml><?xml version="1.0" encoding="utf-8"?>
<p:tagLst xmlns:a="http://schemas.openxmlformats.org/drawingml/2006/main" xmlns:r="http://schemas.openxmlformats.org/officeDocument/2006/relationships" xmlns:p="http://schemas.openxmlformats.org/presentationml/2006/main">
  <p:tag name="NAME" val="4. Footnote"/>
</p:tagLst>
</file>

<file path=ppt/tags/tag155.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490"/>
  <p:tag name="TOP" val="249.4235"/>
  <p:tag name="HEIGHT" val="0.07203794"/>
</p:tagLst>
</file>

<file path=ppt/tags/tag156.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823.75"/>
  <p:tag name="TOP" val="249.4235"/>
  <p:tag name="HEIGHT" val="0.07203794"/>
</p:tagLst>
</file>

<file path=ppt/tags/tag157.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45"/>
  <p:tag name="TOP" val="249.4235"/>
  <p:tag name="HEIGHT" val="0.07203794"/>
</p:tagLst>
</file>

<file path=ppt/tags/tag158.xml><?xml version="1.0" encoding="utf-8"?>
<p:tagLst xmlns:a="http://schemas.openxmlformats.org/drawingml/2006/main" xmlns:r="http://schemas.openxmlformats.org/officeDocument/2006/relationships" xmlns:p="http://schemas.openxmlformats.org/presentationml/2006/main">
  <p:tag name="MTTABLE" val="HTitleDiv"/>
  <p:tag name="MTNUMBER" val="0.181739844000777"/>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MTTABLE" val="Cell"/>
  <p:tag name="MTNUMBER" val="0.854925917393959"/>
  <p:tag name="LEFT" val="223"/>
  <p:tag name="WIDTH" val="158"/>
  <p:tag name="TOP" val="242.5166"/>
  <p:tag name="HEIGHT" val="17.91389"/>
  <p:tag name="1LEVEL" val="3"/>
  <p:tag name="2LEVEL" val="1.5"/>
  <p:tag name="3LEVEL" val="0.75"/>
  <p:tag name="4LEVEL" val="0.38"/>
  <p:tag name="5LEVEL" val="0.19"/>
</p:tagLst>
</file>

<file path=ppt/tags/tag160.xml><?xml version="1.0" encoding="utf-8"?>
<p:tagLst xmlns:a="http://schemas.openxmlformats.org/drawingml/2006/main" xmlns:r="http://schemas.openxmlformats.org/officeDocument/2006/relationships" xmlns:p="http://schemas.openxmlformats.org/presentationml/2006/main">
  <p:tag name="SHAPENAME" val="4. Footnote"/>
</p:tagLst>
</file>

<file path=ppt/tags/tag161.xml><?xml version="1.0" encoding="utf-8"?>
<p:tagLst xmlns:a="http://schemas.openxmlformats.org/drawingml/2006/main" xmlns:r="http://schemas.openxmlformats.org/officeDocument/2006/relationships" xmlns:p="http://schemas.openxmlformats.org/presentationml/2006/main">
  <p:tag name="SHAPENAME" val="4. Footnote"/>
</p:tagLst>
</file>

<file path=ppt/tags/tag162.xml><?xml version="1.0" encoding="utf-8"?>
<p:tagLst xmlns:a="http://schemas.openxmlformats.org/drawingml/2006/main" xmlns:r="http://schemas.openxmlformats.org/officeDocument/2006/relationships" xmlns:p="http://schemas.openxmlformats.org/presentationml/2006/main">
  <p:tag name="NAME" val="BigStat"/>
</p:tagLst>
</file>

<file path=ppt/tags/tag163.xml><?xml version="1.0" encoding="utf-8"?>
<p:tagLst xmlns:a="http://schemas.openxmlformats.org/drawingml/2006/main" xmlns:r="http://schemas.openxmlformats.org/officeDocument/2006/relationships" xmlns:p="http://schemas.openxmlformats.org/presentationml/2006/main">
  <p:tag name="NAME" val="BigStat"/>
</p:tagLst>
</file>

<file path=ppt/tags/tag164.xml><?xml version="1.0" encoding="utf-8"?>
<p:tagLst xmlns:a="http://schemas.openxmlformats.org/drawingml/2006/main" xmlns:r="http://schemas.openxmlformats.org/officeDocument/2006/relationships" xmlns:p="http://schemas.openxmlformats.org/presentationml/2006/main">
  <p:tag name="SYMBOLNAME" val="X"/>
  <p:tag name="CIRCLESTATUS" val="White"/>
  <p:tag name="NAME" val="XWhite"/>
</p:tagLst>
</file>

<file path=ppt/tags/tag165.xml><?xml version="1.0" encoding="utf-8"?>
<p:tagLst xmlns:a="http://schemas.openxmlformats.org/drawingml/2006/main" xmlns:r="http://schemas.openxmlformats.org/officeDocument/2006/relationships" xmlns:p="http://schemas.openxmlformats.org/presentationml/2006/main">
  <p:tag name="SYMBOLNAME" val="X"/>
  <p:tag name="CIRCLESTATUS" val="White"/>
  <p:tag name="NAME" val="XWhite"/>
</p:tagLst>
</file>

<file path=ppt/tags/tag166.xml><?xml version="1.0" encoding="utf-8"?>
<p:tagLst xmlns:a="http://schemas.openxmlformats.org/drawingml/2006/main" xmlns:r="http://schemas.openxmlformats.org/officeDocument/2006/relationships" xmlns:p="http://schemas.openxmlformats.org/presentationml/2006/main">
  <p:tag name="SYMBOLNAME" val="X"/>
  <p:tag name="CIRCLESTATUS" val="White"/>
  <p:tag name="NAME" val="XWhite"/>
</p:tagLst>
</file>

<file path=ppt/tags/tag167.xml><?xml version="1.0" encoding="utf-8"?>
<p:tagLst xmlns:a="http://schemas.openxmlformats.org/drawingml/2006/main" xmlns:r="http://schemas.openxmlformats.org/officeDocument/2006/relationships" xmlns:p="http://schemas.openxmlformats.org/presentationml/2006/main">
  <p:tag name="SYMBOLNAME" val="X"/>
  <p:tag name="CIRCLESTATUS" val="White"/>
  <p:tag name="NAME" val="XWhite"/>
</p:tagLst>
</file>

<file path=ppt/tags/tag168.xml><?xml version="1.0" encoding="utf-8"?>
<p:tagLst xmlns:a="http://schemas.openxmlformats.org/drawingml/2006/main" xmlns:r="http://schemas.openxmlformats.org/officeDocument/2006/relationships" xmlns:p="http://schemas.openxmlformats.org/presentationml/2006/main">
  <p:tag name="SYMBOLNAME" val="X"/>
  <p:tag name="CIRCLESTATUS" val="White"/>
  <p:tag name="NAME" val="XWhite"/>
</p:tagLst>
</file>

<file path=ppt/tags/tag169.xml><?xml version="1.0" encoding="utf-8"?>
<p:tagLst xmlns:a="http://schemas.openxmlformats.org/drawingml/2006/main" xmlns:r="http://schemas.openxmlformats.org/officeDocument/2006/relationships" xmlns:p="http://schemas.openxmlformats.org/presentationml/2006/main">
  <p:tag name="SYMBOLNAME" val="X"/>
  <p:tag name="CIRCLESTATUS" val="White"/>
  <p:tag name="NAME" val="XWhite"/>
</p:tagLst>
</file>

<file path=ppt/tags/tag17.xml><?xml version="1.0" encoding="utf-8"?>
<p:tagLst xmlns:a="http://schemas.openxmlformats.org/drawingml/2006/main" xmlns:r="http://schemas.openxmlformats.org/officeDocument/2006/relationships" xmlns:p="http://schemas.openxmlformats.org/presentationml/2006/main">
  <p:tag name="MTTABLE" val="Cell"/>
  <p:tag name="MTNUMBER" val="0.854925917393959"/>
  <p:tag name="LEFT" val="223"/>
  <p:tag name="WIDTH" val="158"/>
  <p:tag name="TOP" val="242.5166"/>
  <p:tag name="HEIGHT" val="17.91389"/>
  <p:tag name="1LEVEL" val="35"/>
  <p:tag name="2LEVEL" val="17.5"/>
  <p:tag name="3LEVEL" val="8.75"/>
  <p:tag name="4LEVEL" val="4.38"/>
  <p:tag name="5LEVEL" val="2.19"/>
</p:tagLst>
</file>

<file path=ppt/tags/tag170.xml><?xml version="1.0" encoding="utf-8"?>
<p:tagLst xmlns:a="http://schemas.openxmlformats.org/drawingml/2006/main" xmlns:r="http://schemas.openxmlformats.org/officeDocument/2006/relationships" xmlns:p="http://schemas.openxmlformats.org/presentationml/2006/main">
  <p:tag name="SHAPENAME" val="4. Footnote"/>
</p:tagLst>
</file>

<file path=ppt/tags/tag171.xml><?xml version="1.0" encoding="utf-8"?>
<p:tagLst xmlns:a="http://schemas.openxmlformats.org/drawingml/2006/main" xmlns:r="http://schemas.openxmlformats.org/officeDocument/2006/relationships" xmlns:p="http://schemas.openxmlformats.org/presentationml/2006/main">
  <p:tag name="MTTABLE" val="Cell"/>
  <p:tag name="MTNUMBER" val="0.854925917393959"/>
  <p:tag name="LEFT" val="223"/>
  <p:tag name="WIDTH" val="158"/>
  <p:tag name="TOP" val="242.5166"/>
  <p:tag name="HEIGHT" val="17.91389"/>
  <p:tag name="1LEVEL" val="35"/>
  <p:tag name="2LEVEL" val="17.5"/>
  <p:tag name="3LEVEL" val="8.75"/>
  <p:tag name="4LEVEL" val="4.38"/>
  <p:tag name="5LEVEL" val="2.19"/>
</p:tagLst>
</file>

<file path=ppt/tags/tag172.xml><?xml version="1.0" encoding="utf-8"?>
<p:tagLst xmlns:a="http://schemas.openxmlformats.org/drawingml/2006/main" xmlns:r="http://schemas.openxmlformats.org/officeDocument/2006/relationships" xmlns:p="http://schemas.openxmlformats.org/presentationml/2006/main">
  <p:tag name="MTTABLE" val="Cell"/>
  <p:tag name="MTNUMBER" val="0.854925917393959"/>
  <p:tag name="LEFT" val="223"/>
  <p:tag name="WIDTH" val="158"/>
  <p:tag name="TOP" val="242.5166"/>
  <p:tag name="HEIGHT" val="17.91389"/>
  <p:tag name="1LEVEL" val="35"/>
  <p:tag name="2LEVEL" val="17.5"/>
  <p:tag name="3LEVEL" val="8.75"/>
  <p:tag name="4LEVEL" val="4.38"/>
  <p:tag name="5LEVEL" val="2.19"/>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NAME" val="4. Footnote"/>
</p:tagLst>
</file>

<file path=ppt/tags/tag175.xml><?xml version="1.0" encoding="utf-8"?>
<p:tagLst xmlns:a="http://schemas.openxmlformats.org/drawingml/2006/main" xmlns:r="http://schemas.openxmlformats.org/officeDocument/2006/relationships" xmlns:p="http://schemas.openxmlformats.org/presentationml/2006/main">
  <p:tag name="NAME" val="5. Sourc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1LEVEL" val="0.6"/>
  <p:tag name="2LEVEL" val="0.3"/>
  <p:tag name="3LEVEL" val="0.15"/>
  <p:tag name="4LEVEL" val="0.08"/>
  <p:tag name="5LEVEL" val="0.04"/>
</p:tagLst>
</file>

<file path=ppt/tags/tag178.xml><?xml version="1.0" encoding="utf-8"?>
<p:tagLst xmlns:a="http://schemas.openxmlformats.org/drawingml/2006/main" xmlns:r="http://schemas.openxmlformats.org/officeDocument/2006/relationships" xmlns:p="http://schemas.openxmlformats.org/presentationml/2006/main">
  <p:tag name="1LEVEL" val="0.6"/>
  <p:tag name="2LEVEL" val="0.3"/>
  <p:tag name="3LEVEL" val="0.15"/>
  <p:tag name="4LEVEL" val="0.08"/>
  <p:tag name="5LEVEL" val="0.04"/>
</p:tagLst>
</file>

<file path=ppt/tags/tag179.xml><?xml version="1.0" encoding="utf-8"?>
<p:tagLst xmlns:a="http://schemas.openxmlformats.org/drawingml/2006/main" xmlns:r="http://schemas.openxmlformats.org/officeDocument/2006/relationships" xmlns:p="http://schemas.openxmlformats.org/presentationml/2006/main">
  <p:tag name="1LEVEL" val="0.6"/>
  <p:tag name="2LEVEL" val="0.3"/>
  <p:tag name="3LEVEL" val="0.15"/>
  <p:tag name="4LEVEL" val="0.08"/>
  <p:tag name="5LEVEL" val="0.04"/>
</p:tagLst>
</file>

<file path=ppt/tags/tag18.xml><?xml version="1.0" encoding="utf-8"?>
<p:tagLst xmlns:a="http://schemas.openxmlformats.org/drawingml/2006/main" xmlns:r="http://schemas.openxmlformats.org/officeDocument/2006/relationships" xmlns:p="http://schemas.openxmlformats.org/presentationml/2006/main">
  <p:tag name="MTTABLE" val="Cell"/>
  <p:tag name="MTNUMBER" val="0.854925917393959"/>
  <p:tag name="LEFT" val="223"/>
  <p:tag name="WIDTH" val="158"/>
  <p:tag name="TOP" val="242.5166"/>
  <p:tag name="HEIGHT" val="17.91389"/>
  <p:tag name="1LEVEL" val="3"/>
  <p:tag name="2LEVEL" val="1.5"/>
  <p:tag name="3LEVEL" val="0.75"/>
  <p:tag name="4LEVEL" val="0.38"/>
  <p:tag name="5LEVEL" val="0.19"/>
</p:tagLst>
</file>

<file path=ppt/tags/tag180.xml><?xml version="1.0" encoding="utf-8"?>
<p:tagLst xmlns:a="http://schemas.openxmlformats.org/drawingml/2006/main" xmlns:r="http://schemas.openxmlformats.org/officeDocument/2006/relationships" xmlns:p="http://schemas.openxmlformats.org/presentationml/2006/main">
  <p:tag name="1LEVEL" val="0.6"/>
  <p:tag name="2LEVEL" val="0.3"/>
  <p:tag name="3LEVEL" val="0.15"/>
  <p:tag name="4LEVEL" val="0.08"/>
  <p:tag name="5LEVEL" val="0.04"/>
</p:tagLst>
</file>

<file path=ppt/tags/tag181.xml><?xml version="1.0" encoding="utf-8"?>
<p:tagLst xmlns:a="http://schemas.openxmlformats.org/drawingml/2006/main" xmlns:r="http://schemas.openxmlformats.org/officeDocument/2006/relationships" xmlns:p="http://schemas.openxmlformats.org/presentationml/2006/main">
  <p:tag name="NAME" val="5. Sourc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SHAPENAME" val="4. Footnote"/>
</p:tagLst>
</file>

<file path=ppt/tags/tag184.xml><?xml version="1.0" encoding="utf-8"?>
<p:tagLst xmlns:a="http://schemas.openxmlformats.org/drawingml/2006/main" xmlns:r="http://schemas.openxmlformats.org/officeDocument/2006/relationships" xmlns:p="http://schemas.openxmlformats.org/presentationml/2006/main">
  <p:tag name="NAME" val="LineBasicImpact"/>
</p:tagLst>
</file>

<file path=ppt/tags/tag185.xml><?xml version="1.0" encoding="utf-8"?>
<p:tagLst xmlns:a="http://schemas.openxmlformats.org/drawingml/2006/main" xmlns:r="http://schemas.openxmlformats.org/officeDocument/2006/relationships" xmlns:p="http://schemas.openxmlformats.org/presentationml/2006/main">
  <p:tag name="NAME" val="5. Sourc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NAME" val="5. Sourc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NAME" val="5. Source"/>
</p:tagLst>
</file>

<file path=ppt/tags/tag19.xml><?xml version="1.0" encoding="utf-8"?>
<p:tagLst xmlns:a="http://schemas.openxmlformats.org/drawingml/2006/main" xmlns:r="http://schemas.openxmlformats.org/officeDocument/2006/relationships" xmlns:p="http://schemas.openxmlformats.org/presentationml/2006/main">
  <p:tag name="MTTABLE" val="Cell"/>
  <p:tag name="MTNUMBER" val="0.854925917393959"/>
  <p:tag name="LEFT" val="223"/>
  <p:tag name="WIDTH" val="158"/>
  <p:tag name="TOP" val="242.5166"/>
  <p:tag name="HEIGHT" val="17.91389"/>
  <p:tag name="1LEVEL" val="3"/>
  <p:tag name="2LEVEL" val="1.5"/>
  <p:tag name="3LEVEL" val="0.75"/>
  <p:tag name="4LEVEL" val="0.38"/>
  <p:tag name="5LEVEL" val="0.19"/>
</p:tagLst>
</file>

<file path=ppt/tags/tag190.xml><?xml version="1.0" encoding="utf-8"?>
<p:tagLst xmlns:a="http://schemas.openxmlformats.org/drawingml/2006/main" xmlns:r="http://schemas.openxmlformats.org/officeDocument/2006/relationships" xmlns:p="http://schemas.openxmlformats.org/presentationml/2006/main">
  <p:tag name="NAME" val="4. Footno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NAME" val="5. Source"/>
</p:tagLst>
</file>

<file path=ppt/tags/tag193.xml><?xml version="1.0" encoding="utf-8"?>
<p:tagLst xmlns:a="http://schemas.openxmlformats.org/drawingml/2006/main" xmlns:r="http://schemas.openxmlformats.org/officeDocument/2006/relationships" xmlns:p="http://schemas.openxmlformats.org/presentationml/2006/main">
  <p:tag name="NAME" val="4. Footno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MTTABLE" val="Cell"/>
  <p:tag name="MTNUMBER" val="0.854925917393959"/>
  <p:tag name="LEFT" val="223"/>
  <p:tag name="WIDTH" val="158"/>
  <p:tag name="TOP" val="242.5166"/>
  <p:tag name="HEIGHT" val="17.91389"/>
  <p:tag name="1LEVEL" val="3"/>
  <p:tag name="2LEVEL" val="1.5"/>
  <p:tag name="3LEVEL" val="0.75"/>
  <p:tag name="4LEVEL" val="0.38"/>
  <p:tag name="5LEVEL" val="0.19"/>
</p:tagLst>
</file>

<file path=ppt/tags/tag21.xml><?xml version="1.0" encoding="utf-8"?>
<p:tagLst xmlns:a="http://schemas.openxmlformats.org/drawingml/2006/main" xmlns:r="http://schemas.openxmlformats.org/officeDocument/2006/relationships" xmlns:p="http://schemas.openxmlformats.org/presentationml/2006/main">
  <p:tag name="MTTABLE" val="Cell"/>
  <p:tag name="MTNUMBER" val="0.854925917393959"/>
  <p:tag name="LEFT" val="223"/>
  <p:tag name="WIDTH" val="158"/>
  <p:tag name="TOP" val="242.5166"/>
  <p:tag name="HEIGHT" val="17.91389"/>
  <p:tag name="1LEVEL" val="3"/>
  <p:tag name="2LEVEL" val="1.5"/>
  <p:tag name="3LEVEL" val="0.75"/>
  <p:tag name="4LEVEL" val="0.38"/>
  <p:tag name="5LEVEL" val="0.19"/>
</p:tagLst>
</file>

<file path=ppt/tags/tag22.xml><?xml version="1.0" encoding="utf-8"?>
<p:tagLst xmlns:a="http://schemas.openxmlformats.org/drawingml/2006/main" xmlns:r="http://schemas.openxmlformats.org/officeDocument/2006/relationships" xmlns:p="http://schemas.openxmlformats.org/presentationml/2006/main">
  <p:tag name="MTTABLE" val="Cell"/>
  <p:tag name="MTNUMBER" val="0.854925917393959"/>
  <p:tag name="LEFT" val="223"/>
  <p:tag name="WIDTH" val="158"/>
  <p:tag name="TOP" val="242.5166"/>
  <p:tag name="HEIGHT" val="17.91389"/>
  <p:tag name="1LEVEL" val="3"/>
  <p:tag name="2LEVEL" val="1.5"/>
  <p:tag name="3LEVEL" val="0.75"/>
  <p:tag name="4LEVEL" val="0.38"/>
  <p:tag name="5LEVEL" val="0.19"/>
</p:tagLst>
</file>

<file path=ppt/tags/tag23.xml><?xml version="1.0" encoding="utf-8"?>
<p:tagLst xmlns:a="http://schemas.openxmlformats.org/drawingml/2006/main" xmlns:r="http://schemas.openxmlformats.org/officeDocument/2006/relationships" xmlns:p="http://schemas.openxmlformats.org/presentationml/2006/main">
  <p:tag name="MTTABLE" val="Cell"/>
  <p:tag name="MTNUMBER" val="0.854925917393959"/>
  <p:tag name="LEFT" val="223"/>
  <p:tag name="WIDTH" val="158"/>
  <p:tag name="TOP" val="242.5166"/>
  <p:tag name="HEIGHT" val="17.91389"/>
  <p:tag name="1LEVEL" val="3"/>
  <p:tag name="2LEVEL" val="1.5"/>
  <p:tag name="3LEVEL" val="0.75"/>
  <p:tag name="4LEVEL" val="0.38"/>
  <p:tag name="5LEVEL" val="0.19"/>
</p:tagLst>
</file>

<file path=ppt/tags/tag24.xml><?xml version="1.0" encoding="utf-8"?>
<p:tagLst xmlns:a="http://schemas.openxmlformats.org/drawingml/2006/main" xmlns:r="http://schemas.openxmlformats.org/officeDocument/2006/relationships" xmlns:p="http://schemas.openxmlformats.org/presentationml/2006/main">
  <p:tag name="MTTABLE" val="Cell"/>
  <p:tag name="MTNUMBER" val="0.854925917393959"/>
  <p:tag name="LEFT" val="223"/>
  <p:tag name="WIDTH" val="158"/>
  <p:tag name="TOP" val="242.5166"/>
  <p:tag name="HEIGHT" val="17.91389"/>
  <p:tag name="1LEVEL" val="3"/>
  <p:tag name="2LEVEL" val="1.5"/>
  <p:tag name="3LEVEL" val="0.75"/>
  <p:tag name="4LEVEL" val="0.38"/>
  <p:tag name="5LEVEL" val="0.19"/>
</p:tagLst>
</file>

<file path=ppt/tags/tag25.xml><?xml version="1.0" encoding="utf-8"?>
<p:tagLst xmlns:a="http://schemas.openxmlformats.org/drawingml/2006/main" xmlns:r="http://schemas.openxmlformats.org/officeDocument/2006/relationships" xmlns:p="http://schemas.openxmlformats.org/presentationml/2006/main">
  <p:tag name="MTTABLE" val="Cell"/>
  <p:tag name="MTNUMBER" val="0.854925917393959"/>
  <p:tag name="LEFT" val="223"/>
  <p:tag name="WIDTH" val="158"/>
  <p:tag name="TOP" val="242.5166"/>
  <p:tag name="HEIGHT" val="17.91389"/>
  <p:tag name="1LEVEL" val="3"/>
  <p:tag name="2LEVEL" val="1.5"/>
  <p:tag name="3LEVEL" val="0.75"/>
  <p:tag name="4LEVEL" val="0.38"/>
  <p:tag name="5LEVEL" val="0.19"/>
</p:tagLst>
</file>

<file path=ppt/tags/tag26.xml><?xml version="1.0" encoding="utf-8"?>
<p:tagLst xmlns:a="http://schemas.openxmlformats.org/drawingml/2006/main" xmlns:r="http://schemas.openxmlformats.org/officeDocument/2006/relationships" xmlns:p="http://schemas.openxmlformats.org/presentationml/2006/main">
  <p:tag name="NAME" val="BigStat"/>
</p:tagLst>
</file>

<file path=ppt/tags/tag27.xml><?xml version="1.0" encoding="utf-8"?>
<p:tagLst xmlns:a="http://schemas.openxmlformats.org/drawingml/2006/main" xmlns:r="http://schemas.openxmlformats.org/officeDocument/2006/relationships" xmlns:p="http://schemas.openxmlformats.org/presentationml/2006/main">
  <p:tag name="SYMBOLNAME" val="MinusSign"/>
  <p:tag name="CIRCLESTATUS" val="White"/>
  <p:tag name="NAME" val="MinusSignWhite"/>
</p:tagLst>
</file>

<file path=ppt/tags/tag28.xml><?xml version="1.0" encoding="utf-8"?>
<p:tagLst xmlns:a="http://schemas.openxmlformats.org/drawingml/2006/main" xmlns:r="http://schemas.openxmlformats.org/officeDocument/2006/relationships" xmlns:p="http://schemas.openxmlformats.org/presentationml/2006/main">
  <p:tag name="NAME" val="BigStat"/>
</p:tagLst>
</file>

<file path=ppt/tags/tag29.xml><?xml version="1.0" encoding="utf-8"?>
<p:tagLst xmlns:a="http://schemas.openxmlformats.org/drawingml/2006/main" xmlns:r="http://schemas.openxmlformats.org/officeDocument/2006/relationships" xmlns:p="http://schemas.openxmlformats.org/presentationml/2006/main">
  <p:tag name="SYMBOLNAME" val="PlusSign"/>
  <p:tag name="CIRCLESTATUS" val="White"/>
  <p:tag name="NAME" val="PlusSignWhi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NAME" val="BigStat"/>
</p:tagLst>
</file>

<file path=ppt/tags/tag31.xml><?xml version="1.0" encoding="utf-8"?>
<p:tagLst xmlns:a="http://schemas.openxmlformats.org/drawingml/2006/main" xmlns:r="http://schemas.openxmlformats.org/officeDocument/2006/relationships" xmlns:p="http://schemas.openxmlformats.org/presentationml/2006/main">
  <p:tag name="MTTABLE" val="Cell"/>
  <p:tag name="MTNUMBER" val="0.854925917393959"/>
  <p:tag name="LEFT" val="223"/>
  <p:tag name="WIDTH" val="158"/>
  <p:tag name="TOP" val="242.5166"/>
  <p:tag name="HEIGHT" val="17.91389"/>
  <p:tag name="1LEVEL" val="35"/>
  <p:tag name="2LEVEL" val="17.5"/>
  <p:tag name="3LEVEL" val="8.75"/>
  <p:tag name="4LEVEL" val="4.38"/>
  <p:tag name="5LEVEL" val="2.19"/>
</p:tagLst>
</file>

<file path=ppt/tags/tag32.xml><?xml version="1.0" encoding="utf-8"?>
<p:tagLst xmlns:a="http://schemas.openxmlformats.org/drawingml/2006/main" xmlns:r="http://schemas.openxmlformats.org/officeDocument/2006/relationships" xmlns:p="http://schemas.openxmlformats.org/presentationml/2006/main">
  <p:tag name="MTTABLE" val="Cell"/>
  <p:tag name="MTNUMBER" val="0.854925917393959"/>
  <p:tag name="LEFT" val="223"/>
  <p:tag name="WIDTH" val="158"/>
  <p:tag name="TOP" val="242.5166"/>
  <p:tag name="HEIGHT" val="17.91389"/>
  <p:tag name="1LEVEL" val="35"/>
  <p:tag name="2LEVEL" val="17.5"/>
  <p:tag name="3LEVEL" val="8.75"/>
  <p:tag name="4LEVEL" val="4.38"/>
  <p:tag name="5LEVEL" val="2.19"/>
</p:tagLst>
</file>

<file path=ppt/tags/tag33.xml><?xml version="1.0" encoding="utf-8"?>
<p:tagLst xmlns:a="http://schemas.openxmlformats.org/drawingml/2006/main" xmlns:r="http://schemas.openxmlformats.org/officeDocument/2006/relationships" xmlns:p="http://schemas.openxmlformats.org/presentationml/2006/main">
  <p:tag name="MTTABLE" val="Cell"/>
  <p:tag name="MTNUMBER" val="0.854925917393959"/>
  <p:tag name="LEFT" val="223"/>
  <p:tag name="WIDTH" val="158"/>
  <p:tag name="TOP" val="242.5166"/>
  <p:tag name="HEIGHT" val="17.91389"/>
  <p:tag name="1LEVEL" val="3"/>
  <p:tag name="2LEVEL" val="1.5"/>
  <p:tag name="3LEVEL" val="0.75"/>
  <p:tag name="4LEVEL" val="0.38"/>
  <p:tag name="5LEVEL" val="0.19"/>
</p:tagLst>
</file>

<file path=ppt/tags/tag34.xml><?xml version="1.0" encoding="utf-8"?>
<p:tagLst xmlns:a="http://schemas.openxmlformats.org/drawingml/2006/main" xmlns:r="http://schemas.openxmlformats.org/officeDocument/2006/relationships" xmlns:p="http://schemas.openxmlformats.org/presentationml/2006/main">
  <p:tag name="MTTABLE" val="Cell"/>
  <p:tag name="MTNUMBER" val="0.854925917393959"/>
  <p:tag name="LEFT" val="223"/>
  <p:tag name="WIDTH" val="158"/>
  <p:tag name="TOP" val="242.5166"/>
  <p:tag name="HEIGHT" val="17.91389"/>
  <p:tag name="1LEVEL" val="3"/>
  <p:tag name="2LEVEL" val="1.5"/>
  <p:tag name="3LEVEL" val="0.75"/>
  <p:tag name="4LEVEL" val="0.38"/>
  <p:tag name="5LEVEL" val="0.19"/>
</p:tagLst>
</file>

<file path=ppt/tags/tag35.xml><?xml version="1.0" encoding="utf-8"?>
<p:tagLst xmlns:a="http://schemas.openxmlformats.org/drawingml/2006/main" xmlns:r="http://schemas.openxmlformats.org/officeDocument/2006/relationships" xmlns:p="http://schemas.openxmlformats.org/presentationml/2006/main">
  <p:tag name="MTTABLE" val="Cell"/>
  <p:tag name="MTNUMBER" val="0.854925917393959"/>
  <p:tag name="LEFT" val="223"/>
  <p:tag name="WIDTH" val="158"/>
  <p:tag name="TOP" val="242.5166"/>
  <p:tag name="HEIGHT" val="17.91389"/>
  <p:tag name="1LEVEL" val="3"/>
  <p:tag name="2LEVEL" val="1.5"/>
  <p:tag name="3LEVEL" val="0.75"/>
  <p:tag name="4LEVEL" val="0.38"/>
  <p:tag name="5LEVEL" val="0.19"/>
</p:tagLst>
</file>

<file path=ppt/tags/tag36.xml><?xml version="1.0" encoding="utf-8"?>
<p:tagLst xmlns:a="http://schemas.openxmlformats.org/drawingml/2006/main" xmlns:r="http://schemas.openxmlformats.org/officeDocument/2006/relationships" xmlns:p="http://schemas.openxmlformats.org/presentationml/2006/main">
  <p:tag name="MTTABLE" val="Cell"/>
  <p:tag name="MTNUMBER" val="0.854925917393959"/>
  <p:tag name="LEFT" val="223"/>
  <p:tag name="WIDTH" val="158"/>
  <p:tag name="TOP" val="242.5166"/>
  <p:tag name="HEIGHT" val="17.91389"/>
  <p:tag name="1LEVEL" val="3"/>
  <p:tag name="2LEVEL" val="1.5"/>
  <p:tag name="3LEVEL" val="0.75"/>
  <p:tag name="4LEVEL" val="0.38"/>
  <p:tag name="5LEVEL" val="0.19"/>
</p:tagLst>
</file>

<file path=ppt/tags/tag37.xml><?xml version="1.0" encoding="utf-8"?>
<p:tagLst xmlns:a="http://schemas.openxmlformats.org/drawingml/2006/main" xmlns:r="http://schemas.openxmlformats.org/officeDocument/2006/relationships" xmlns:p="http://schemas.openxmlformats.org/presentationml/2006/main">
  <p:tag name="NAME" val="4. Footnote"/>
</p:tagLst>
</file>

<file path=ppt/tags/tag38.xml><?xml version="1.0" encoding="utf-8"?>
<p:tagLst xmlns:a="http://schemas.openxmlformats.org/drawingml/2006/main" xmlns:r="http://schemas.openxmlformats.org/officeDocument/2006/relationships" xmlns:p="http://schemas.openxmlformats.org/presentationml/2006/main">
  <p:tag name="SYMBOLNAME" val="Chevron"/>
  <p:tag name="CIRCLESTATUS" val="White"/>
  <p:tag name="NAME" val="ChevronWhite"/>
</p:tagLst>
</file>

<file path=ppt/tags/tag39.xml><?xml version="1.0" encoding="utf-8"?>
<p:tagLst xmlns:a="http://schemas.openxmlformats.org/drawingml/2006/main" xmlns:r="http://schemas.openxmlformats.org/officeDocument/2006/relationships" xmlns:p="http://schemas.openxmlformats.org/presentationml/2006/main">
  <p:tag name="SYMBOLNAME" val="Chevron"/>
  <p:tag name="CIRCLESTATUS" val="White"/>
  <p:tag name="NAME" val="ChevronWhite"/>
</p:tagLst>
</file>

<file path=ppt/tags/tag4.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SYMBOLNAME" val="ThreeChevron"/>
  <p:tag name="CIRCLESTATUS" val="Blue"/>
  <p:tag name="NAME" val="ThreeChevronBlue"/>
</p:tagLst>
</file>

<file path=ppt/tags/tag42.xml><?xml version="1.0" encoding="utf-8"?>
<p:tagLst xmlns:a="http://schemas.openxmlformats.org/drawingml/2006/main" xmlns:r="http://schemas.openxmlformats.org/officeDocument/2006/relationships" xmlns:p="http://schemas.openxmlformats.org/presentationml/2006/main">
  <p:tag name="NAME" val="5. Sourc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1LEVEL" val="0.6"/>
  <p:tag name="2LEVEL" val="0.3"/>
  <p:tag name="3LEVEL" val="0.15"/>
  <p:tag name="4LEVEL" val="0.08"/>
  <p:tag name="5LEVEL" val="0.04"/>
</p:tagLst>
</file>

<file path=ppt/tags/tag45.xml><?xml version="1.0" encoding="utf-8"?>
<p:tagLst xmlns:a="http://schemas.openxmlformats.org/drawingml/2006/main" xmlns:r="http://schemas.openxmlformats.org/officeDocument/2006/relationships" xmlns:p="http://schemas.openxmlformats.org/presentationml/2006/main">
  <p:tag name="NAME" val="4. Footnote"/>
</p:tagLst>
</file>

<file path=ppt/tags/tag46.xml><?xml version="1.0" encoding="utf-8"?>
<p:tagLst xmlns:a="http://schemas.openxmlformats.org/drawingml/2006/main" xmlns:r="http://schemas.openxmlformats.org/officeDocument/2006/relationships" xmlns:p="http://schemas.openxmlformats.org/presentationml/2006/main">
  <p:tag name="NAME" val="LineBasicDefault"/>
</p:tagLst>
</file>

<file path=ppt/tags/tag47.xml><?xml version="1.0" encoding="utf-8"?>
<p:tagLst xmlns:a="http://schemas.openxmlformats.org/drawingml/2006/main" xmlns:r="http://schemas.openxmlformats.org/officeDocument/2006/relationships" xmlns:p="http://schemas.openxmlformats.org/presentationml/2006/main">
  <p:tag name="NAME" val="LineBasicDefault"/>
</p:tagLst>
</file>

<file path=ppt/tags/tag48.xml><?xml version="1.0" encoding="utf-8"?>
<p:tagLst xmlns:a="http://schemas.openxmlformats.org/drawingml/2006/main" xmlns:r="http://schemas.openxmlformats.org/officeDocument/2006/relationships" xmlns:p="http://schemas.openxmlformats.org/presentationml/2006/main">
  <p:tag name="NAME" val="LineBasicDefault"/>
</p:tagLst>
</file>

<file path=ppt/tags/tag49.xml><?xml version="1.0" encoding="utf-8"?>
<p:tagLst xmlns:a="http://schemas.openxmlformats.org/drawingml/2006/main" xmlns:r="http://schemas.openxmlformats.org/officeDocument/2006/relationships" xmlns:p="http://schemas.openxmlformats.org/presentationml/2006/main">
  <p:tag name="NAME" val="5. Sourc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1LEVEL" val="3"/>
  <p:tag name="2LEVEL" val="1.5"/>
  <p:tag name="3LEVEL" val="0.75"/>
  <p:tag name="4LEVEL" val="0.38"/>
  <p:tag name="5LEVEL" val="0.19"/>
</p:tagLst>
</file>

<file path=ppt/tags/tag52.xml><?xml version="1.0" encoding="utf-8"?>
<p:tagLst xmlns:a="http://schemas.openxmlformats.org/drawingml/2006/main" xmlns:r="http://schemas.openxmlformats.org/officeDocument/2006/relationships" xmlns:p="http://schemas.openxmlformats.org/presentationml/2006/main">
  <p:tag name="1LEVEL" val="3"/>
  <p:tag name="2LEVEL" val="1.5"/>
  <p:tag name="3LEVEL" val="0.75"/>
  <p:tag name="4LEVEL" val="0.38"/>
  <p:tag name="5LEVEL" val="0.19"/>
</p:tagLst>
</file>

<file path=ppt/tags/tag53.xml><?xml version="1.0" encoding="utf-8"?>
<p:tagLst xmlns:a="http://schemas.openxmlformats.org/drawingml/2006/main" xmlns:r="http://schemas.openxmlformats.org/officeDocument/2006/relationships" xmlns:p="http://schemas.openxmlformats.org/presentationml/2006/main">
  <p:tag name="1LEVEL" val="3"/>
  <p:tag name="2LEVEL" val="1.5"/>
  <p:tag name="3LEVEL" val="0.75"/>
  <p:tag name="4LEVEL" val="0.38"/>
  <p:tag name="5LEVEL" val="0.19"/>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1LEVEL" val="0.4"/>
  <p:tag name="2LEVEL" val="0.2"/>
  <p:tag name="3LEVEL" val="0.1"/>
  <p:tag name="4LEVEL" val="0.05"/>
  <p:tag name="5LEVEL" val="0.03"/>
</p:tagLst>
</file>

<file path=ppt/tags/tag56.xml><?xml version="1.0" encoding="utf-8"?>
<p:tagLst xmlns:a="http://schemas.openxmlformats.org/drawingml/2006/main" xmlns:r="http://schemas.openxmlformats.org/officeDocument/2006/relationships" xmlns:p="http://schemas.openxmlformats.org/presentationml/2006/main">
  <p:tag name="1LEVEL" val="0.2"/>
  <p:tag name="2LEVEL" val="0.1"/>
  <p:tag name="3LEVEL" val="0.05"/>
  <p:tag name="4LEVEL" val="0.03"/>
  <p:tag name="5LEVEL" val="0.01"/>
</p:tagLst>
</file>

<file path=ppt/tags/tag57.xml><?xml version="1.0" encoding="utf-8"?>
<p:tagLst xmlns:a="http://schemas.openxmlformats.org/drawingml/2006/main" xmlns:r="http://schemas.openxmlformats.org/officeDocument/2006/relationships" xmlns:p="http://schemas.openxmlformats.org/presentationml/2006/main">
  <p:tag name="1LEVEL" val="0.6"/>
  <p:tag name="2LEVEL" val="0.3"/>
  <p:tag name="3LEVEL" val="0.15"/>
  <p:tag name="4LEVEL" val="0.08"/>
  <p:tag name="5LEVEL" val="0.04"/>
</p:tagLst>
</file>

<file path=ppt/tags/tag58.xml><?xml version="1.0" encoding="utf-8"?>
<p:tagLst xmlns:a="http://schemas.openxmlformats.org/drawingml/2006/main" xmlns:r="http://schemas.openxmlformats.org/officeDocument/2006/relationships" xmlns:p="http://schemas.openxmlformats.org/presentationml/2006/main">
  <p:tag name="1LEVEL" val="0.6"/>
  <p:tag name="2LEVEL" val="0.3"/>
  <p:tag name="3LEVEL" val="0.15"/>
  <p:tag name="4LEVEL" val="0.08"/>
  <p:tag name="5LEVEL" val="0.04"/>
</p:tagLst>
</file>

<file path=ppt/tags/tag59.xml><?xml version="1.0" encoding="utf-8"?>
<p:tagLst xmlns:a="http://schemas.openxmlformats.org/drawingml/2006/main" xmlns:r="http://schemas.openxmlformats.org/officeDocument/2006/relationships" xmlns:p="http://schemas.openxmlformats.org/presentationml/2006/main">
  <p:tag name="NAME" val="5. Sourc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1LEVEL" val="0.4"/>
  <p:tag name="2LEVEL" val="0.2"/>
  <p:tag name="3LEVEL" val="0.1"/>
  <p:tag name="4LEVEL" val="0.05"/>
  <p:tag name="5LEVEL" val="0.03"/>
</p:tagLst>
</file>

<file path=ppt/tags/tag62.xml><?xml version="1.0" encoding="utf-8"?>
<p:tagLst xmlns:a="http://schemas.openxmlformats.org/drawingml/2006/main" xmlns:r="http://schemas.openxmlformats.org/officeDocument/2006/relationships" xmlns:p="http://schemas.openxmlformats.org/presentationml/2006/main">
  <p:tag name="1LEVEL" val="0.4"/>
  <p:tag name="2LEVEL" val="0.2"/>
  <p:tag name="3LEVEL" val="0.1"/>
  <p:tag name="4LEVEL" val="0.05"/>
  <p:tag name="5LEVEL" val="0.03"/>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45"/>
  <p:tag name="TOP" val="110"/>
  <p:tag name="HEIGHT" val="38.77504"/>
</p:tagLst>
</file>

<file path=ppt/tags/tag66.xml><?xml version="1.0" encoding="utf-8"?>
<p:tagLst xmlns:a="http://schemas.openxmlformats.org/drawingml/2006/main" xmlns:r="http://schemas.openxmlformats.org/officeDocument/2006/relationships" xmlns:p="http://schemas.openxmlformats.org/presentationml/2006/main">
  <p:tag name="MTTABLE" val="HTitleDiv"/>
  <p:tag name="MTNUMBER" val="0.181739844000777"/>
</p:tagLst>
</file>

<file path=ppt/tags/tag67.xml><?xml version="1.0" encoding="utf-8"?>
<p:tagLst xmlns:a="http://schemas.openxmlformats.org/drawingml/2006/main" xmlns:r="http://schemas.openxmlformats.org/officeDocument/2006/relationships" xmlns:p="http://schemas.openxmlformats.org/presentationml/2006/main">
  <p:tag name="MTTABLE" val="HTitleDiv"/>
  <p:tag name="MTNUMBER" val="0.181739844000777"/>
</p:tagLst>
</file>

<file path=ppt/tags/tag68.xml><?xml version="1.0" encoding="utf-8"?>
<p:tagLst xmlns:a="http://schemas.openxmlformats.org/drawingml/2006/main" xmlns:r="http://schemas.openxmlformats.org/officeDocument/2006/relationships" xmlns:p="http://schemas.openxmlformats.org/presentationml/2006/main">
  <p:tag name="MTTABLE" val="HTitleDiv"/>
  <p:tag name="MTNUMBER" val="0.181739844000777"/>
</p:tagLst>
</file>

<file path=ppt/tags/tag69.xml><?xml version="1.0" encoding="utf-8"?>
<p:tagLst xmlns:a="http://schemas.openxmlformats.org/drawingml/2006/main" xmlns:r="http://schemas.openxmlformats.org/officeDocument/2006/relationships" xmlns:p="http://schemas.openxmlformats.org/presentationml/2006/main">
  <p:tag name="MTTABLE" val="HTitleDiv"/>
  <p:tag name="MTNUMBER" val="0.181739844000777"/>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MTTABLE" val="HTitleDiv"/>
  <p:tag name="MTNUMBER" val="0.181739844000777"/>
</p:tagLst>
</file>

<file path=ppt/tags/tag71.xml><?xml version="1.0" encoding="utf-8"?>
<p:tagLst xmlns:a="http://schemas.openxmlformats.org/drawingml/2006/main" xmlns:r="http://schemas.openxmlformats.org/officeDocument/2006/relationships" xmlns:p="http://schemas.openxmlformats.org/presentationml/2006/main">
  <p:tag name="MTTABLE" val="HTitleDiv"/>
  <p:tag name="MTNUMBER" val="0.181739844000777"/>
</p:tagLst>
</file>

<file path=ppt/tags/tag72.xml><?xml version="1.0" encoding="utf-8"?>
<p:tagLst xmlns:a="http://schemas.openxmlformats.org/drawingml/2006/main" xmlns:r="http://schemas.openxmlformats.org/officeDocument/2006/relationships" xmlns:p="http://schemas.openxmlformats.org/presentationml/2006/main">
  <p:tag name="MTTABLE" val="HTitleDiv"/>
  <p:tag name="MTNUMBER" val="0.181739844000777"/>
</p:tagLst>
</file>

<file path=ppt/tags/tag73.xml><?xml version="1.0" encoding="utf-8"?>
<p:tagLst xmlns:a="http://schemas.openxmlformats.org/drawingml/2006/main" xmlns:r="http://schemas.openxmlformats.org/officeDocument/2006/relationships" xmlns:p="http://schemas.openxmlformats.org/presentationml/2006/main">
  <p:tag name="MTTABLE" val="HTitleDiv"/>
  <p:tag name="MTNUMBER" val="0.181739844000777"/>
</p:tagLst>
</file>

<file path=ppt/tags/tag74.xml><?xml version="1.0" encoding="utf-8"?>
<p:tagLst xmlns:a="http://schemas.openxmlformats.org/drawingml/2006/main" xmlns:r="http://schemas.openxmlformats.org/officeDocument/2006/relationships" xmlns:p="http://schemas.openxmlformats.org/presentationml/2006/main">
  <p:tag name="MTTABLE" val="HTitleDiv"/>
  <p:tag name="MTNUMBER" val="0.181739844000777"/>
</p:tagLst>
</file>

<file path=ppt/tags/tag75.xml><?xml version="1.0" encoding="utf-8"?>
<p:tagLst xmlns:a="http://schemas.openxmlformats.org/drawingml/2006/main" xmlns:r="http://schemas.openxmlformats.org/officeDocument/2006/relationships" xmlns:p="http://schemas.openxmlformats.org/presentationml/2006/main">
  <p:tag name="MTTABLE" val="HTitleDiv"/>
  <p:tag name="MTNUMBER" val="0.181739844000777"/>
</p:tagLst>
</file>

<file path=ppt/tags/tag76.xml><?xml version="1.0" encoding="utf-8"?>
<p:tagLst xmlns:a="http://schemas.openxmlformats.org/drawingml/2006/main" xmlns:r="http://schemas.openxmlformats.org/officeDocument/2006/relationships" xmlns:p="http://schemas.openxmlformats.org/presentationml/2006/main">
  <p:tag name="MTTABLE" val="HTitleDiv"/>
  <p:tag name="MTNUMBER" val="0.181739844000777"/>
</p:tagLst>
</file>

<file path=ppt/tags/tag77.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45"/>
  <p:tag name="TOP" val="168.8471"/>
  <p:tag name="HEIGHT" val="0.07203794"/>
</p:tagLst>
</file>

<file path=ppt/tags/tag78.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156.25"/>
  <p:tag name="TOP" val="158.775"/>
  <p:tag name="HEIGHT" val="0.07203794"/>
</p:tagLst>
</file>

<file path=ppt/tags/tag79.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267.5"/>
  <p:tag name="TOP" val="158.775"/>
  <p:tag name="HEIGHT" val="0.07203794"/>
</p:tagLst>
</file>

<file path=ppt/tags/tag8.xml><?xml version="1.0" encoding="utf-8"?>
<p:tagLst xmlns:a="http://schemas.openxmlformats.org/drawingml/2006/main" xmlns:r="http://schemas.openxmlformats.org/officeDocument/2006/relationships" xmlns:p="http://schemas.openxmlformats.org/presentationml/2006/main">
  <p:tag name="NAME" val="CustomIcon"/>
</p:tagLst>
</file>

<file path=ppt/tags/tag80.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378.75"/>
  <p:tag name="TOP" val="158.775"/>
  <p:tag name="HEIGHT" val="0.07203794"/>
</p:tagLst>
</file>

<file path=ppt/tags/tag81.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490"/>
  <p:tag name="TOP" val="158.775"/>
  <p:tag name="HEIGHT" val="0.07203794"/>
</p:tagLst>
</file>

<file path=ppt/tags/tag82.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712.5"/>
  <p:tag name="TOP" val="158.775"/>
  <p:tag name="HEIGHT" val="0.07203794"/>
</p:tagLst>
</file>

<file path=ppt/tags/tag83.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823.75"/>
  <p:tag name="TOP" val="158.775"/>
  <p:tag name="HEIGHT" val="0.07203794"/>
</p:tagLst>
</file>

<file path=ppt/tags/tag84.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601.25"/>
  <p:tag name="TOP" val="158.775"/>
  <p:tag name="HEIGHT" val="0.07203794"/>
</p:tagLst>
</file>

<file path=ppt/tags/tag85.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45"/>
  <p:tag name="TOP" val="178.9191"/>
  <p:tag name="HEIGHT" val="0.07203794"/>
</p:tagLst>
</file>

<file path=ppt/tags/tag86.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156.25"/>
  <p:tag name="TOP" val="178.9191"/>
  <p:tag name="HEIGHT" val="0.07203794"/>
</p:tagLst>
</file>

<file path=ppt/tags/tag87.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267.5"/>
  <p:tag name="TOP" val="178.9191"/>
  <p:tag name="HEIGHT" val="0.07203794"/>
</p:tagLst>
</file>

<file path=ppt/tags/tag88.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378.75"/>
  <p:tag name="TOP" val="178.9191"/>
  <p:tag name="HEIGHT" val="0.07203794"/>
</p:tagLst>
</file>

<file path=ppt/tags/tag89.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490"/>
  <p:tag name="TOP" val="178.9191"/>
  <p:tag name="HEIGHT" val="0.07203794"/>
</p:tagLst>
</file>

<file path=ppt/tags/tag9.xml><?xml version="1.0" encoding="utf-8"?>
<p:tagLst xmlns:a="http://schemas.openxmlformats.org/drawingml/2006/main" xmlns:r="http://schemas.openxmlformats.org/officeDocument/2006/relationships" xmlns:p="http://schemas.openxmlformats.org/presentationml/2006/main">
  <p:tag name="NAME" val="CustomIcon"/>
</p:tagLst>
</file>

<file path=ppt/tags/tag90.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712.5"/>
  <p:tag name="TOP" val="178.9191"/>
  <p:tag name="HEIGHT" val="0.07203794"/>
</p:tagLst>
</file>

<file path=ppt/tags/tag91.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823.75"/>
  <p:tag name="TOP" val="178.9191"/>
  <p:tag name="HEIGHT" val="0.07203794"/>
</p:tagLst>
</file>

<file path=ppt/tags/tag92.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601.25"/>
  <p:tag name="TOP" val="178.9191"/>
  <p:tag name="HEIGHT" val="0.07203794"/>
</p:tagLst>
</file>

<file path=ppt/tags/tag93.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45"/>
  <p:tag name="TOP" val="188.9912"/>
  <p:tag name="HEIGHT" val="0.07203794"/>
</p:tagLst>
</file>

<file path=ppt/tags/tag94.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156.25"/>
  <p:tag name="TOP" val="188.9912"/>
  <p:tag name="HEIGHT" val="0.07203794"/>
</p:tagLst>
</file>

<file path=ppt/tags/tag95.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267.5"/>
  <p:tag name="TOP" val="188.9912"/>
  <p:tag name="HEIGHT" val="0.07203794"/>
</p:tagLst>
</file>

<file path=ppt/tags/tag96.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378.75"/>
  <p:tag name="TOP" val="188.9912"/>
  <p:tag name="HEIGHT" val="0.07203794"/>
</p:tagLst>
</file>

<file path=ppt/tags/tag97.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490"/>
  <p:tag name="TOP" val="188.9912"/>
  <p:tag name="HEIGHT" val="0.07203794"/>
</p:tagLst>
</file>

<file path=ppt/tags/tag98.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712.5"/>
  <p:tag name="TOP" val="188.9912"/>
  <p:tag name="HEIGHT" val="0.07203794"/>
</p:tagLst>
</file>

<file path=ppt/tags/tag99.xml><?xml version="1.0" encoding="utf-8"?>
<p:tagLst xmlns:a="http://schemas.openxmlformats.org/drawingml/2006/main" xmlns:r="http://schemas.openxmlformats.org/officeDocument/2006/relationships" xmlns:p="http://schemas.openxmlformats.org/presentationml/2006/main">
  <p:tag name="WIDTH" val="91.25"/>
  <p:tag name="MTTABLE" val="Cell"/>
  <p:tag name="MTNUMBER" val="0.181739844000777"/>
  <p:tag name="LEFT" val="823.75"/>
  <p:tag name="TOP" val="188.9912"/>
  <p:tag name="HEIGHT" val="0.07203794"/>
</p:tagLst>
</file>

<file path=ppt/theme/theme1.xml><?xml version="1.0" encoding="utf-8"?>
<a:theme xmlns:a="http://schemas.openxmlformats.org/drawingml/2006/main" name="BITC Header Slide">
  <a:themeElements>
    <a:clrScheme name="Custom 4">
      <a:dk1>
        <a:srgbClr val="223C74"/>
      </a:dk1>
      <a:lt1>
        <a:srgbClr val="FFFFFF"/>
      </a:lt1>
      <a:dk2>
        <a:srgbClr val="00AEEF"/>
      </a:dk2>
      <a:lt2>
        <a:srgbClr val="EC008C"/>
      </a:lt2>
      <a:accent1>
        <a:srgbClr val="71BF44"/>
      </a:accent1>
      <a:accent2>
        <a:srgbClr val="662C91"/>
      </a:accent2>
      <a:accent3>
        <a:srgbClr val="F37032"/>
      </a:accent3>
      <a:accent4>
        <a:srgbClr val="46C1BE"/>
      </a:accent4>
      <a:accent5>
        <a:srgbClr val="FDB813"/>
      </a:accent5>
      <a:accent6>
        <a:srgbClr val="6C6C79"/>
      </a:accent6>
      <a:hlink>
        <a:srgbClr val="00ACED"/>
      </a:hlink>
      <a:folHlink>
        <a:srgbClr val="00AEE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  Compatibility Mode" id="{284AAB44-8F64-784C-8ED7-FB1D93A7457C}" vid="{1DAA0967-7231-0847-B763-4906CC0E2974}"/>
    </a:ext>
  </a:extLst>
</a:theme>
</file>

<file path=ppt/theme/theme2.xml><?xml version="1.0" encoding="utf-8"?>
<a:theme xmlns:a="http://schemas.openxmlformats.org/drawingml/2006/main" name="BITC 2019 Theme Slide Master Front Page">
  <a:themeElements>
    <a:clrScheme name="BITC Colours">
      <a:dk1>
        <a:srgbClr val="223C74"/>
      </a:dk1>
      <a:lt1>
        <a:srgbClr val="FFFFFF"/>
      </a:lt1>
      <a:dk2>
        <a:srgbClr val="00AEEF"/>
      </a:dk2>
      <a:lt2>
        <a:srgbClr val="EC008C"/>
      </a:lt2>
      <a:accent1>
        <a:srgbClr val="71BF44"/>
      </a:accent1>
      <a:accent2>
        <a:srgbClr val="662C91"/>
      </a:accent2>
      <a:accent3>
        <a:srgbClr val="F37032"/>
      </a:accent3>
      <a:accent4>
        <a:srgbClr val="46C1BE"/>
      </a:accent4>
      <a:accent5>
        <a:srgbClr val="FDB813"/>
      </a:accent5>
      <a:accent6>
        <a:srgbClr val="6C6C79"/>
      </a:accent6>
      <a:hlink>
        <a:srgbClr val="FFFFFF"/>
      </a:hlink>
      <a:folHlink>
        <a:srgbClr val="00AEE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  Compatibility Mode" id="{284AAB44-8F64-784C-8ED7-FB1D93A7457C}" vid="{C0226872-5D00-6C44-AE6F-02144B431A68}"/>
    </a:ext>
  </a:extLst>
</a:theme>
</file>

<file path=ppt/theme/theme3.xml><?xml version="1.0" encoding="utf-8"?>
<a:theme xmlns:a="http://schemas.openxmlformats.org/drawingml/2006/main" name="Blanc Slide">
  <a:themeElements>
    <a:clrScheme name="Custom 4">
      <a:dk1>
        <a:srgbClr val="223C74"/>
      </a:dk1>
      <a:lt1>
        <a:srgbClr val="FFFFFF"/>
      </a:lt1>
      <a:dk2>
        <a:srgbClr val="00AEEF"/>
      </a:dk2>
      <a:lt2>
        <a:srgbClr val="EC008C"/>
      </a:lt2>
      <a:accent1>
        <a:srgbClr val="71BF44"/>
      </a:accent1>
      <a:accent2>
        <a:srgbClr val="662C91"/>
      </a:accent2>
      <a:accent3>
        <a:srgbClr val="F37032"/>
      </a:accent3>
      <a:accent4>
        <a:srgbClr val="46C1BE"/>
      </a:accent4>
      <a:accent5>
        <a:srgbClr val="FDB813"/>
      </a:accent5>
      <a:accent6>
        <a:srgbClr val="6C6C79"/>
      </a:accent6>
      <a:hlink>
        <a:srgbClr val="00ACED"/>
      </a:hlink>
      <a:folHlink>
        <a:srgbClr val="00AEE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  Compatibility Mode" id="{284AAB44-8F64-784C-8ED7-FB1D93A7457C}" vid="{7C015E9F-7E53-E548-814F-27F2C90C11EB}"/>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  Compatibility Mode" id="{284AAB44-8F64-784C-8ED7-FB1D93A7457C}" vid="{DD9FE286-B92D-3942-B910-073CF8C7218D}"/>
    </a:ext>
  </a:extLst>
</a:theme>
</file>

<file path=ppt/theme/theme5.xml><?xml version="1.0" encoding="utf-8"?>
<a:theme xmlns:a="http://schemas.openxmlformats.org/drawingml/2006/main" name="Quick Guide to using the BITC Slidedeck">
  <a:themeElements>
    <a:clrScheme name="BITC colours">
      <a:dk1>
        <a:srgbClr val="223C74"/>
      </a:dk1>
      <a:lt1>
        <a:srgbClr val="FFFFFF"/>
      </a:lt1>
      <a:dk2>
        <a:srgbClr val="00AEEF"/>
      </a:dk2>
      <a:lt2>
        <a:srgbClr val="EC008C"/>
      </a:lt2>
      <a:accent1>
        <a:srgbClr val="71BF44"/>
      </a:accent1>
      <a:accent2>
        <a:srgbClr val="662C91"/>
      </a:accent2>
      <a:accent3>
        <a:srgbClr val="F37032"/>
      </a:accent3>
      <a:accent4>
        <a:srgbClr val="46C1BE"/>
      </a:accent4>
      <a:accent5>
        <a:srgbClr val="FDB813"/>
      </a:accent5>
      <a:accent6>
        <a:srgbClr val="6C6C79"/>
      </a:accent6>
      <a:hlink>
        <a:srgbClr val="FFFFFF"/>
      </a:hlink>
      <a:folHlink>
        <a:srgbClr val="00AEE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  Compatibility Mode" id="{284AAB44-8F64-784C-8ED7-FB1D93A7457C}" vid="{CBFC0534-DCB4-604D-8C5E-BEA73750D96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b227bc7-4a18-4345-a9f9-8d134fd27e4a">
      <Terms xmlns="http://schemas.microsoft.com/office/infopath/2007/PartnerControls"/>
    </lcf76f155ced4ddcb4097134ff3c332f>
    <TaxCatchAll xmlns="eebee0ca-6ee6-4a02-a500-75e18b1700e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E05C641C849624CB51BD965059969B9" ma:contentTypeVersion="17" ma:contentTypeDescription="Create a new document." ma:contentTypeScope="" ma:versionID="256ebd2606512432c3a902ffcadeafc9">
  <xsd:schema xmlns:xsd="http://www.w3.org/2001/XMLSchema" xmlns:xs="http://www.w3.org/2001/XMLSchema" xmlns:p="http://schemas.microsoft.com/office/2006/metadata/properties" xmlns:ns2="8b227bc7-4a18-4345-a9f9-8d134fd27e4a" xmlns:ns3="eebee0ca-6ee6-4a02-a500-75e18b1700e6" targetNamespace="http://schemas.microsoft.com/office/2006/metadata/properties" ma:root="true" ma:fieldsID="bfc18a0524981bc11189d45056dc615c" ns2:_="" ns3:_="">
    <xsd:import namespace="8b227bc7-4a18-4345-a9f9-8d134fd27e4a"/>
    <xsd:import namespace="eebee0ca-6ee6-4a02-a500-75e18b1700e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227bc7-4a18-4345-a9f9-8d134fd27e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20f683f-e1a5-46a4-a6f9-6307142fb9d7"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ebee0ca-6ee6-4a02-a500-75e18b1700e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cd5336a-5591-4167-a563-053361ffd005}" ma:internalName="TaxCatchAll" ma:showField="CatchAllData" ma:web="eebee0ca-6ee6-4a02-a500-75e18b1700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D6DAD2-94CA-4639-96D0-8FDF665F13BC}">
  <ds:schemaRefs>
    <ds:schemaRef ds:uri="http://schemas.microsoft.com/office/infopath/2007/PartnerControls"/>
    <ds:schemaRef ds:uri="http://purl.org/dc/dcmitype/"/>
    <ds:schemaRef ds:uri="http://www.w3.org/XML/1998/namespace"/>
    <ds:schemaRef ds:uri="http://purl.org/dc/elements/1.1/"/>
    <ds:schemaRef ds:uri="http://schemas.microsoft.com/office/2006/metadata/properties"/>
    <ds:schemaRef ds:uri="8b227bc7-4a18-4345-a9f9-8d134fd27e4a"/>
    <ds:schemaRef ds:uri="http://schemas.microsoft.com/office/2006/documentManagement/types"/>
    <ds:schemaRef ds:uri="eebee0ca-6ee6-4a02-a500-75e18b1700e6"/>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93C15485-9448-4F90-971A-46188BB52B0F}">
  <ds:schemaRefs>
    <ds:schemaRef ds:uri="http://schemas.microsoft.com/sharepoint/v3/contenttype/forms"/>
  </ds:schemaRefs>
</ds:datastoreItem>
</file>

<file path=customXml/itemProps3.xml><?xml version="1.0" encoding="utf-8"?>
<ds:datastoreItem xmlns:ds="http://schemas.openxmlformats.org/officeDocument/2006/customXml" ds:itemID="{C84F6215-DE84-4D19-9D12-8932C8090A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227bc7-4a18-4345-a9f9-8d134fd27e4a"/>
    <ds:schemaRef ds:uri="eebee0ca-6ee6-4a02-a500-75e18b1700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1055</TotalTime>
  <Words>4044</Words>
  <Application>Microsoft Office PowerPoint</Application>
  <PresentationFormat>Widescreen</PresentationFormat>
  <Paragraphs>513</Paragraphs>
  <Slides>20</Slides>
  <Notes>7</Notes>
  <HiddenSlides>0</HiddenSlides>
  <MMClips>0</MMClips>
  <ScaleCrop>false</ScaleCrop>
  <HeadingPairs>
    <vt:vector size="8" baseType="variant">
      <vt:variant>
        <vt:lpstr>Fonts Used</vt:lpstr>
      </vt:variant>
      <vt:variant>
        <vt:i4>12</vt:i4>
      </vt:variant>
      <vt:variant>
        <vt:lpstr>Theme</vt:lpstr>
      </vt:variant>
      <vt:variant>
        <vt:i4>5</vt:i4>
      </vt:variant>
      <vt:variant>
        <vt:lpstr>Embedded OLE Servers</vt:lpstr>
      </vt:variant>
      <vt:variant>
        <vt:i4>1</vt:i4>
      </vt:variant>
      <vt:variant>
        <vt:lpstr>Slide Titles</vt:lpstr>
      </vt:variant>
      <vt:variant>
        <vt:i4>20</vt:i4>
      </vt:variant>
    </vt:vector>
  </HeadingPairs>
  <TitlesOfParts>
    <vt:vector size="38" baseType="lpstr">
      <vt:lpstr>System Font Regular</vt:lpstr>
      <vt:lpstr>Symbol</vt:lpstr>
      <vt:lpstr>Arial Black</vt:lpstr>
      <vt:lpstr>Proxima Nova</vt:lpstr>
      <vt:lpstr>Segoe UI</vt:lpstr>
      <vt:lpstr>Arial</vt:lpstr>
      <vt:lpstr>AppleSymbols</vt:lpstr>
      <vt:lpstr>Courier New</vt:lpstr>
      <vt:lpstr>Arial </vt:lpstr>
      <vt:lpstr>Calibri</vt:lpstr>
      <vt:lpstr>Wingdings</vt:lpstr>
      <vt:lpstr>Arial Regular</vt:lpstr>
      <vt:lpstr>BITC Header Slide</vt:lpstr>
      <vt:lpstr>BITC 2019 Theme Slide Master Front Page</vt:lpstr>
      <vt:lpstr>Blanc Slide</vt:lpstr>
      <vt:lpstr>Custom Design</vt:lpstr>
      <vt:lpstr>Quick Guide to using the BITC Slidedeck</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Appendix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BITC Blank PPT</dc:title>
  <dc:subject/>
  <dc:creator>Valia Georgiadi</dc:creator>
  <cp:keywords/>
  <dc:description/>
  <cp:lastModifiedBy>Deborah Sharp</cp:lastModifiedBy>
  <cp:revision>40</cp:revision>
  <cp:lastPrinted>2019-02-05T10:34:18Z</cp:lastPrinted>
  <dcterms:created xsi:type="dcterms:W3CDTF">2020-09-29T10:49:11Z</dcterms:created>
  <dcterms:modified xsi:type="dcterms:W3CDTF">2023-04-06T09:28:12Z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0x0101006887159AB58298429997C12F5539FA75</vt:lpwstr>
  </property>
  <property fmtid="{D5CDD505-2E9C-101B-9397-08002B2CF9AE}" pid="3" name="_dlc_DocIdItemGuid">
    <vt:lpwstr>f04fa034-e30c-49b7-a5cc-9d931b236d36</vt:lpwstr>
  </property>
</Properties>
</file>